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72" r:id="rId3"/>
    <p:sldId id="364" r:id="rId4"/>
    <p:sldId id="368" r:id="rId5"/>
    <p:sldId id="369" r:id="rId6"/>
    <p:sldId id="370" r:id="rId7"/>
    <p:sldId id="365" r:id="rId8"/>
    <p:sldId id="356" r:id="rId9"/>
    <p:sldId id="355" r:id="rId10"/>
    <p:sldId id="358" r:id="rId11"/>
    <p:sldId id="359" r:id="rId12"/>
    <p:sldId id="352" r:id="rId13"/>
    <p:sldId id="366" r:id="rId14"/>
    <p:sldId id="367" r:id="rId15"/>
    <p:sldId id="362" r:id="rId16"/>
    <p:sldId id="36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 Mizzi" initials="J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626"/>
    <a:srgbClr val="00CC99"/>
    <a:srgbClr val="00A6A4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50000" autoAdjust="0"/>
  </p:normalViewPr>
  <p:slideViewPr>
    <p:cSldViewPr>
      <p:cViewPr varScale="1">
        <p:scale>
          <a:sx n="109" d="100"/>
          <a:sy n="109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FA3C4-8A0D-4010-814E-D69BF614FF0D}" type="datetimeFigureOut">
              <a:rPr lang="fr-FR" smtClean="0"/>
              <a:pPr/>
              <a:t>21/12/2017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9069-7327-4AEE-9BDC-8CFA9C10D9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2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71600" y="6381328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32434F7-4448-4D2C-B917-79C8331D7936}" type="datetime1">
              <a:rPr lang="fr-FR" smtClean="0"/>
              <a:pPr/>
              <a:t>21/12/2017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539552" cy="365125"/>
          </a:xfrm>
        </p:spPr>
        <p:txBody>
          <a:bodyPr/>
          <a:lstStyle>
            <a:lvl1pPr>
              <a:defRPr b="1"/>
            </a:lvl1pPr>
          </a:lstStyle>
          <a:p>
            <a:fld id="{FEDAF4A0-3EA4-4347-BC60-8C1EC8A14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4D6F-CBB5-4096-AE26-7DFA7088A866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3652-85E0-4849-9671-517E712B0DFB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BF9-8D94-461E-8555-ECD1D6D508CF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6A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4F5E-C6A7-4654-9DFE-537C77FB6C8E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21FA-8A7F-4DFB-9456-EF85C32A0C78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3639-180C-4FA3-A95B-CB7776CEDCB7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9095-EC7F-4B4F-BC0E-74A2CF2487BD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D0D8-28FF-49FE-9152-9D0A6E4506C4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ED59-23BB-4082-A7C7-16A7A139BEFB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C88C2-D26C-476B-B1F0-B2D9FDD8EE8C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644-2B56-4769-AA67-B3A1D1E4D7F4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s de page bleut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40680"/>
            <a:ext cx="9144000" cy="670044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8AD2C-9690-47D9-9AE7-25C630FC67A5}" type="datetime1">
              <a:rPr lang="fr-FR" smtClean="0"/>
              <a:pPr/>
              <a:t>21/12/2017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0" y="6670298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FR" sz="900" b="1" dirty="0">
                <a:solidFill>
                  <a:schemeClr val="tx2"/>
                </a:solidFill>
              </a:rPr>
              <a:t>Institut français des sciences et technologies des transports, de l’aménagement et des réseaux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3020" y="6441491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/>
                </a:solidFill>
                <a:effectLst/>
              </a:rPr>
              <a:t>www.ifsttar.fr</a:t>
            </a:r>
            <a:endParaRPr lang="fr-FR" sz="1200" b="1" dirty="0">
              <a:solidFill>
                <a:schemeClr val="accent3"/>
              </a:solidFill>
              <a:effectLst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F4A0-3EA4-4347-BC60-8C1EC8A14E6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A6A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IFSTTAR_masqueppt_tit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683568" y="4797152"/>
            <a:ext cx="2564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29 -30 novembre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Sous-titre 6"/>
          <p:cNvSpPr txBox="1">
            <a:spLocks/>
          </p:cNvSpPr>
          <p:nvPr/>
        </p:nvSpPr>
        <p:spPr>
          <a:xfrm>
            <a:off x="249288" y="1872389"/>
            <a:ext cx="8208912" cy="1248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I-Site FUTURE</a:t>
            </a:r>
          </a:p>
          <a:p>
            <a:pPr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Cible </a:t>
            </a:r>
          </a:p>
          <a:p>
            <a:pPr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Séminaire de connaissance réciproque </a:t>
            </a:r>
          </a:p>
          <a:p>
            <a:pPr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IFSTTAR Lille-Villeneuve d’Ascq</a:t>
            </a:r>
          </a:p>
        </p:txBody>
      </p:sp>
      <p:grpSp>
        <p:nvGrpSpPr>
          <p:cNvPr id="15" name="Grouper 14"/>
          <p:cNvGrpSpPr/>
          <p:nvPr/>
        </p:nvGrpSpPr>
        <p:grpSpPr>
          <a:xfrm>
            <a:off x="107504" y="46033"/>
            <a:ext cx="8928992" cy="1592323"/>
            <a:chOff x="210240" y="301072"/>
            <a:chExt cx="8754248" cy="1479550"/>
          </a:xfrm>
        </p:grpSpPr>
        <p:pic>
          <p:nvPicPr>
            <p:cNvPr id="7" name="Image 6" descr="csm_IFSTTAR_d09c082ccd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240" y="326472"/>
              <a:ext cx="1454150" cy="1454150"/>
            </a:xfrm>
            <a:prstGeom prst="rect">
              <a:avLst/>
            </a:prstGeom>
          </p:spPr>
        </p:pic>
        <p:pic>
          <p:nvPicPr>
            <p:cNvPr id="10" name="Image 9" descr="csm_UPEM_8c8ca9c845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830" y="301072"/>
              <a:ext cx="1479550" cy="1479550"/>
            </a:xfrm>
            <a:prstGeom prst="rect">
              <a:avLst/>
            </a:prstGeom>
          </p:spPr>
        </p:pic>
        <p:pic>
          <p:nvPicPr>
            <p:cNvPr id="21" name="Image 20" descr="csm_ESIEE_7480378007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2820" y="301072"/>
              <a:ext cx="1479550" cy="1479550"/>
            </a:xfrm>
            <a:prstGeom prst="rect">
              <a:avLst/>
            </a:prstGeom>
          </p:spPr>
        </p:pic>
        <p:pic>
          <p:nvPicPr>
            <p:cNvPr id="22" name="Image 21" descr="csm_EIVP_aaf3670de2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6810" y="326472"/>
              <a:ext cx="1454150" cy="1454150"/>
            </a:xfrm>
            <a:prstGeom prst="rect">
              <a:avLst/>
            </a:prstGeom>
          </p:spPr>
        </p:pic>
        <p:pic>
          <p:nvPicPr>
            <p:cNvPr id="23" name="Image 22" descr="csm_EAVT_f1064d5baf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5400" y="320122"/>
              <a:ext cx="1460500" cy="1460500"/>
            </a:xfrm>
            <a:prstGeom prst="rect">
              <a:avLst/>
            </a:prstGeom>
          </p:spPr>
        </p:pic>
        <p:pic>
          <p:nvPicPr>
            <p:cNvPr id="24" name="Image 23" descr="csm_ENSG_68e3902dce.jp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0338" y="326472"/>
              <a:ext cx="1454150" cy="14541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Un peu d’histoire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/>
          <a:lstStyle/>
          <a:p>
            <a:r>
              <a:rPr lang="fr-FR" dirty="0" smtClean="0"/>
              <a:t>1973 : quelque part à Villeneuve d’Ascq</a:t>
            </a:r>
            <a:r>
              <a:rPr lang="mr-IN" dirty="0" smtClean="0"/>
              <a:t>…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6" y="2152749"/>
            <a:ext cx="7749962" cy="44446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0835"/>
            <a:ext cx="6026327" cy="438716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52" y="2892025"/>
            <a:ext cx="5004048" cy="334020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5340019" y="4315071"/>
            <a:ext cx="820688" cy="494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15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1186" y="1723913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1976 :</a:t>
            </a:r>
            <a:endParaRPr lang="fr-FR" sz="20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Un peu d’histoire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54984" y="2257589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Face au succès prometteur du prototype, la Communauté Urbaine de Lille décide de faire du VAL  «son </a:t>
            </a:r>
            <a:r>
              <a:rPr lang="fr-FR" sz="20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» métro</a:t>
            </a:r>
            <a:endParaRPr lang="fr-FR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4297" y="3339019"/>
            <a:ext cx="8229600" cy="636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1977 :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1152755" y="3997513"/>
            <a:ext cx="7665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 projet de la ligne 1 du métro de Lille est lancée, MATRA est désigné ensemblier, l’EPALE se voit confier une mission de maîtrise d’ouvrage déléguée</a:t>
            </a:r>
          </a:p>
        </p:txBody>
      </p:sp>
    </p:spTree>
    <p:extLst>
      <p:ext uri="{BB962C8B-B14F-4D97-AF65-F5344CB8AC3E}">
        <p14:creationId xmlns:p14="http://schemas.microsoft.com/office/powerpoint/2010/main" val="3231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827" y="-5293"/>
            <a:ext cx="8229600" cy="1143000"/>
          </a:xfrm>
        </p:spPr>
        <p:txBody>
          <a:bodyPr/>
          <a:lstStyle/>
          <a:p>
            <a:r>
              <a:rPr lang="fr-FR" dirty="0" smtClean="0"/>
              <a:t>Un peu d’histoire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6461"/>
            <a:ext cx="8640960" cy="179450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1983 : </a:t>
            </a:r>
            <a:r>
              <a:rPr lang="fr-FR" sz="2000" dirty="0" smtClean="0"/>
              <a:t>mise en service de la ligne 1 du métro :</a:t>
            </a:r>
          </a:p>
          <a:p>
            <a:pPr lvl="1"/>
            <a:r>
              <a:rPr lang="fr-FR" sz="2000" dirty="0" smtClean="0"/>
              <a:t>Par la volonté conjuguée du Ministre des Transports, de la région et de la CUDL, </a:t>
            </a:r>
            <a:r>
              <a:rPr lang="fr-FR" sz="2000" dirty="0"/>
              <a:t>l</a:t>
            </a:r>
            <a:r>
              <a:rPr lang="fr-FR" sz="2000" dirty="0" smtClean="0"/>
              <a:t>e service métro de l’EPALE est intégré à l’IRT et</a:t>
            </a:r>
            <a:r>
              <a:rPr lang="fr-FR" sz="2000" dirty="0"/>
              <a:t> </a:t>
            </a:r>
            <a:r>
              <a:rPr lang="fr-FR" sz="2000" dirty="0" smtClean="0"/>
              <a:t>devient le </a:t>
            </a:r>
            <a:r>
              <a:rPr lang="fr-FR" sz="2000" dirty="0" smtClean="0">
                <a:solidFill>
                  <a:srgbClr val="FF0000"/>
                </a:solidFill>
              </a:rPr>
              <a:t>CRESTA</a:t>
            </a:r>
            <a:r>
              <a:rPr lang="fr-FR" sz="2000" dirty="0" smtClean="0"/>
              <a:t> : </a:t>
            </a:r>
          </a:p>
          <a:p>
            <a:pPr marL="857250" lvl="2" indent="0" algn="ctr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Centre de Recherche et d’Evaluation des Systèmes de Transport Automatisés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41173" y="3068960"/>
            <a:ext cx="776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 CRESTA se voit confier, par la Région, la mise en place et l’animation du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GRRT : </a:t>
            </a:r>
          </a:p>
          <a:p>
            <a:pPr lvl="1"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Groupement Régional de Recherche sur les Transports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7555" y="4149080"/>
            <a:ext cx="776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 CUDL confie au CRESTA une mission d’assistance et de conseil technique et lui </a:t>
            </a:r>
            <a:r>
              <a:rPr lang="fr-FR" sz="20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demande de </a:t>
            </a: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poursuivre l’animation de la commission de sécurité du métro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4378" y="5276230"/>
            <a:ext cx="7763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partir de cette époque, la DDT demande au CRESTA de lui donner un avis sur la sécurité des systèmes innovants de contrôle commande dans les transports guidés</a:t>
            </a:r>
          </a:p>
        </p:txBody>
      </p:sp>
    </p:spTree>
    <p:extLst>
      <p:ext uri="{BB962C8B-B14F-4D97-AF65-F5344CB8AC3E}">
        <p14:creationId xmlns:p14="http://schemas.microsoft.com/office/powerpoint/2010/main" val="20394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827" y="-5293"/>
            <a:ext cx="8229600" cy="1143000"/>
          </a:xfrm>
        </p:spPr>
        <p:txBody>
          <a:bodyPr/>
          <a:lstStyle/>
          <a:p>
            <a:r>
              <a:rPr lang="fr-FR" dirty="0" smtClean="0"/>
              <a:t>Un peu d’histoire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0966" y="270892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1990 : 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35827" y="429309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1994 :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043606" y="3257689"/>
            <a:ext cx="7636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charset="0"/>
              <a:buChar char="•"/>
              <a:defRPr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Pour </a:t>
            </a:r>
            <a:r>
              <a:rPr lang="fr-FR" dirty="0" smtClean="0"/>
              <a:t>accompagner </a:t>
            </a:r>
            <a:r>
              <a:rPr lang="fr-FR" dirty="0"/>
              <a:t>les retombées </a:t>
            </a:r>
            <a:r>
              <a:rPr lang="fr-FR" dirty="0" smtClean="0"/>
              <a:t>du Tunnel, </a:t>
            </a:r>
            <a:r>
              <a:rPr lang="fr-FR" dirty="0"/>
              <a:t>la </a:t>
            </a:r>
            <a:r>
              <a:rPr lang="fr-FR" dirty="0" smtClean="0"/>
              <a:t>Région </a:t>
            </a:r>
            <a:r>
              <a:rPr lang="fr-FR" dirty="0"/>
              <a:t>demande </a:t>
            </a:r>
            <a:r>
              <a:rPr lang="fr-FR" dirty="0" smtClean="0"/>
              <a:t>à l’INRETS d’adjoindre au CRESTA une </a:t>
            </a:r>
            <a:r>
              <a:rPr lang="fr-FR" dirty="0"/>
              <a:t>unité de </a:t>
            </a:r>
            <a:r>
              <a:rPr lang="fr-FR" dirty="0" smtClean="0"/>
              <a:t>socio-économie </a:t>
            </a:r>
            <a:r>
              <a:rPr lang="fr-FR" dirty="0"/>
              <a:t>dans les transports : création de </a:t>
            </a:r>
            <a:r>
              <a:rPr lang="fr-FR" dirty="0">
                <a:solidFill>
                  <a:srgbClr val="FF0000"/>
                </a:solidFill>
              </a:rPr>
              <a:t>TRACES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43607" y="4797152"/>
            <a:ext cx="7636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charset="0"/>
              <a:buChar char="•"/>
              <a:defRPr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Face à la forte croissance de ses effectifs (!) </a:t>
            </a:r>
            <a:r>
              <a:rPr lang="fr-FR" dirty="0" smtClean="0"/>
              <a:t>la partie STI du </a:t>
            </a:r>
            <a:r>
              <a:rPr lang="fr-FR" dirty="0"/>
              <a:t>CRESTA  se scinde en 2 unités :</a:t>
            </a:r>
          </a:p>
          <a:p>
            <a:pPr>
              <a:buFont typeface="Wingdings" charset="2"/>
              <a:buChar char="ü"/>
            </a:pPr>
            <a:r>
              <a:rPr lang="fr-FR" dirty="0">
                <a:solidFill>
                  <a:srgbClr val="FF0000"/>
                </a:solidFill>
              </a:rPr>
              <a:t>ESTAS</a:t>
            </a:r>
            <a:r>
              <a:rPr lang="fr-FR" dirty="0"/>
              <a:t> : Evaluation des systèmes de transport automatisés</a:t>
            </a:r>
          </a:p>
          <a:p>
            <a:pPr>
              <a:buFont typeface="Wingdings" charset="2"/>
              <a:buChar char="ü"/>
            </a:pPr>
            <a:r>
              <a:rPr lang="fr-FR" dirty="0">
                <a:solidFill>
                  <a:srgbClr val="FF0000"/>
                </a:solidFill>
              </a:rPr>
              <a:t>LEOST</a:t>
            </a:r>
            <a:r>
              <a:rPr lang="fr-FR" dirty="0"/>
              <a:t> : Laboratoire </a:t>
            </a:r>
            <a:r>
              <a:rPr lang="fr-FR" dirty="0" smtClean="0"/>
              <a:t>Electronique Ondes </a:t>
            </a:r>
            <a:r>
              <a:rPr lang="fr-FR" dirty="0"/>
              <a:t>et </a:t>
            </a:r>
            <a:r>
              <a:rPr lang="fr-FR" dirty="0" smtClean="0"/>
              <a:t>Signaux dans les Transports</a:t>
            </a:r>
            <a:endParaRPr lang="fr-FR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35827" y="968713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1985 : </a:t>
            </a:r>
            <a:r>
              <a:rPr lang="fr-FR" sz="2000" dirty="0" smtClean="0"/>
              <a:t>l’IRT par sa fusion avec ONSER devient l’INRETS</a:t>
            </a:r>
            <a:endParaRPr lang="fr-FR" sz="2000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0966" y="155679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1986 : </a:t>
            </a:r>
            <a:r>
              <a:rPr lang="fr-FR" sz="2000" dirty="0" smtClean="0"/>
              <a:t>lancement du projet Tunnel sous la Manche</a:t>
            </a:r>
            <a:endParaRPr lang="fr-FR" sz="2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43607" y="2060848"/>
            <a:ext cx="7601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charset="0"/>
              <a:buChar char="•"/>
              <a:defRPr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Le Ministère demande au CRESTA de participer au travaux de la CIG et de son Comité de Sécurité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23528" y="4017553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2011 : </a:t>
            </a:r>
            <a:r>
              <a:rPr lang="fr-FR" sz="2000" dirty="0" smtClean="0"/>
              <a:t>L’INRETS fusionne avec le LCPC : création de l’IFSTTAR</a:t>
            </a:r>
            <a:endParaRPr lang="fr-FR" sz="20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528" y="5229200"/>
            <a:ext cx="858553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2019 : </a:t>
            </a:r>
            <a:r>
              <a:rPr lang="fr-FR" sz="2000" dirty="0" smtClean="0"/>
              <a:t>L’IFSTTAR intègre l’U-cible dans le cadre de l’I-Site FUTURE </a:t>
            </a:r>
            <a:r>
              <a:rPr lang="mr-IN" sz="2000" dirty="0" smtClean="0"/>
              <a:t>…</a:t>
            </a:r>
            <a:endParaRPr lang="fr-FR" sz="2000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35827" y="-5293"/>
            <a:ext cx="8229600" cy="1143000"/>
          </a:xfrm>
        </p:spPr>
        <p:txBody>
          <a:bodyPr/>
          <a:lstStyle/>
          <a:p>
            <a:r>
              <a:rPr lang="fr-FR" dirty="0" smtClean="0"/>
              <a:t>Un peu d’histoire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23528" y="219383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/>
              <a:t>Dans les années </a:t>
            </a:r>
            <a:r>
              <a:rPr lang="fr-FR" dirty="0" smtClean="0"/>
              <a:t>2000 :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19880" y="4509120"/>
            <a:ext cx="753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charset="0"/>
              <a:buChar char="•"/>
              <a:defRPr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 </a:t>
            </a:r>
            <a:r>
              <a:rPr lang="fr-FR" dirty="0"/>
              <a:t>DEST, LVMT, </a:t>
            </a:r>
            <a:r>
              <a:rPr lang="fr-FR" dirty="0" smtClean="0"/>
              <a:t>PLOTT sont rattachées au département </a:t>
            </a:r>
            <a:r>
              <a:rPr lang="fr-FR" dirty="0" smtClean="0">
                <a:solidFill>
                  <a:srgbClr val="FF0000"/>
                </a:solidFill>
              </a:rPr>
              <a:t>AME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19880" y="4826585"/>
            <a:ext cx="753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charset="0"/>
              <a:buChar char="•"/>
              <a:defRPr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 ESTAS et LEOST sont rattachées au département </a:t>
            </a:r>
            <a:r>
              <a:rPr lang="fr-FR" dirty="0" smtClean="0">
                <a:solidFill>
                  <a:srgbClr val="FF0000"/>
                </a:solidFill>
              </a:rPr>
              <a:t>COSYS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323528" y="83671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1996 : 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 Ministère des transports demande à l’INRETS, la SNCF, la RATP et la FIF de réfléchir, conformément à la « nouvelle approche » européenne  à la mise en place d’un organisme notifié de certification ferroviaire. En 1999 </a:t>
            </a:r>
            <a:r>
              <a:rPr lang="fr-FR" sz="1800" dirty="0" smtClean="0">
                <a:solidFill>
                  <a:srgbClr val="FF0000"/>
                </a:solidFill>
              </a:rPr>
              <a:t>CERTIFER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</a:t>
            </a:r>
            <a:r>
              <a:rPr lang="fr-FR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créé</a:t>
            </a:r>
            <a:r>
              <a:rPr lang="fr-FR" sz="2000" dirty="0" smtClean="0"/>
              <a:t>. 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019880" y="2646290"/>
            <a:ext cx="78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charset="0"/>
              <a:buChar char="•"/>
              <a:defRPr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Création du Pôle de Compétitivité </a:t>
            </a:r>
            <a:r>
              <a:rPr lang="fr-FR" dirty="0" smtClean="0">
                <a:solidFill>
                  <a:srgbClr val="FF0000"/>
                </a:solidFill>
              </a:rPr>
              <a:t>I-Trans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19880" y="3041084"/>
            <a:ext cx="7889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charset="0"/>
              <a:buChar char="•"/>
              <a:defRPr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Les chercheurs de TRACES rejoignent les Unités SHS de l’INRETS : </a:t>
            </a:r>
            <a:r>
              <a:rPr lang="fr-FR" dirty="0" smtClean="0">
                <a:solidFill>
                  <a:srgbClr val="FF0000"/>
                </a:solidFill>
              </a:rPr>
              <a:t>DEST, LVMT, PLOTT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19880" y="3748970"/>
            <a:ext cx="7889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 typeface="Arial" charset="0"/>
              <a:buChar char="•"/>
              <a:defRPr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Début des réflexions qui aboutiront à la création de </a:t>
            </a:r>
            <a:r>
              <a:rPr lang="fr-FR" dirty="0" smtClean="0">
                <a:solidFill>
                  <a:srgbClr val="FF0000"/>
                </a:solidFill>
              </a:rPr>
              <a:t>RAILENIUM</a:t>
            </a:r>
          </a:p>
        </p:txBody>
      </p:sp>
    </p:spTree>
    <p:extLst>
      <p:ext uri="{BB962C8B-B14F-4D97-AF65-F5344CB8AC3E}">
        <p14:creationId xmlns:p14="http://schemas.microsoft.com/office/powerpoint/2010/main" val="11557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4" grpId="0"/>
      <p:bldP spid="15" grpId="0"/>
      <p:bldP spid="12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70E070-2297-C844-8659-8BC50D521F98}" type="slidenum">
              <a:rPr lang="fr-FR" altLang="fr-FR">
                <a:solidFill>
                  <a:srgbClr val="898989"/>
                </a:solidFill>
              </a:rPr>
              <a:pPr eaLnBrk="1" hangingPunct="1"/>
              <a:t>15</a:t>
            </a:fld>
            <a:endParaRPr lang="fr-FR" altLang="fr-FR">
              <a:solidFill>
                <a:srgbClr val="898989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60032" y="5742548"/>
            <a:ext cx="4106862" cy="340735"/>
          </a:xfrm>
          <a:prstGeom prst="rect">
            <a:avLst/>
          </a:prstGeom>
          <a:solidFill>
            <a:srgbClr val="FFFF00"/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9BBB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000000"/>
                </a:solidFill>
                <a:latin typeface="Arial Unicode MS" charset="0"/>
                <a:ea typeface="ヒラギノ角ゴ Pro W3" charset="-128"/>
                <a:cs typeface="ヒラギノ角ゴ Pro W3" charset="-128"/>
              </a:rPr>
              <a:t>Personnes accédant au Site : environ </a:t>
            </a:r>
            <a:r>
              <a:rPr lang="fr-FR" altLang="fr-FR" sz="1600" b="1" dirty="0" smtClean="0">
                <a:solidFill>
                  <a:srgbClr val="000000"/>
                </a:solidFill>
                <a:latin typeface="Arial Unicode MS" charset="0"/>
                <a:ea typeface="ヒラギノ角ゴ Pro W3" charset="-128"/>
                <a:cs typeface="ヒラギノ角ゴ Pro W3" charset="-128"/>
              </a:rPr>
              <a:t>100 à </a:t>
            </a:r>
            <a:r>
              <a:rPr lang="fr-FR" altLang="fr-FR" sz="1600" b="1" smtClean="0">
                <a:solidFill>
                  <a:srgbClr val="000000"/>
                </a:solidFill>
                <a:latin typeface="Arial Unicode MS" charset="0"/>
                <a:ea typeface="ヒラギノ角ゴ Pro W3" charset="-128"/>
                <a:cs typeface="ヒラギノ角ゴ Pro W3" charset="-128"/>
              </a:rPr>
              <a:t>120 </a:t>
            </a:r>
            <a:endParaRPr lang="fr-FR" altLang="fr-FR" sz="1600" b="1" dirty="0">
              <a:solidFill>
                <a:srgbClr val="000000"/>
              </a:solidFill>
              <a:latin typeface="Arial Unicode MS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55576" y="5091113"/>
            <a:ext cx="3149600" cy="2476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9BBB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1">
                <a:solidFill>
                  <a:srgbClr val="000000"/>
                </a:solidFill>
                <a:ea typeface="ヒラギノ角ゴ Pro W3" charset="-128"/>
                <a:cs typeface="ヒラギノ角ゴ Pro W3" charset="-128"/>
              </a:rPr>
              <a:t>Une quinzaine de stagiaires en période de pointe</a:t>
            </a:r>
          </a:p>
        </p:txBody>
      </p:sp>
      <p:graphicFrame>
        <p:nvGraphicFramePr>
          <p:cNvPr id="21511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025052"/>
              </p:ext>
            </p:extLst>
          </p:nvPr>
        </p:nvGraphicFramePr>
        <p:xfrm>
          <a:off x="152400" y="2409825"/>
          <a:ext cx="8683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Feuille de calcul" r:id="rId4" imgW="11912600" imgH="3213100" progId="Excel.Sheet.12">
                  <p:embed/>
                </p:oleObj>
              </mc:Choice>
              <mc:Fallback>
                <p:oleObj name="Feuille de calcul" r:id="rId4" imgW="11912600" imgH="32131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09825"/>
                        <a:ext cx="8683625" cy="245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606425" y="60086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A6A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3200" smtClean="0"/>
              <a:t>IFSTTAR Centre de Villeneuve d’Ascq</a:t>
            </a:r>
            <a:endParaRPr lang="fr-FR" sz="32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467544" y="5373216"/>
            <a:ext cx="3934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Soit : 47 P, 19CDD, 13 doc, 1app, 15 </a:t>
            </a:r>
            <a:r>
              <a:rPr lang="fr-FR" dirty="0" err="1" smtClean="0"/>
              <a:t>stag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+12 RAILENIUM =107p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85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3200" dirty="0" smtClean="0"/>
              <a:t>IFSTTAR Centre de Villeneuve d’Ascq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560" y="1761321"/>
            <a:ext cx="5292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smtClean="0"/>
              <a:t>Présentations des </a:t>
            </a:r>
            <a:r>
              <a:rPr lang="fr-FR" sz="2400" dirty="0" smtClean="0"/>
              <a:t>activités scientifiques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91680" y="2777256"/>
            <a:ext cx="3609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AME : Corinne BLANQUART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691680" y="3402402"/>
            <a:ext cx="36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ESTAS </a:t>
            </a:r>
            <a:r>
              <a:rPr lang="fr-FR" sz="2400" smtClean="0"/>
              <a:t>: Joaquin RODRIGUEZ</a:t>
            </a:r>
            <a:endParaRPr lang="fr-FR" sz="2400"/>
          </a:p>
        </p:txBody>
      </p:sp>
      <p:sp>
        <p:nvSpPr>
          <p:cNvPr id="10" name="ZoneTexte 9"/>
          <p:cNvSpPr txBox="1"/>
          <p:nvPr/>
        </p:nvSpPr>
        <p:spPr>
          <a:xfrm>
            <a:off x="1691680" y="4073400"/>
            <a:ext cx="310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LEOST : Charles TATKEU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47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IFSTTAR_masqueppt_tit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683568" y="4797152"/>
            <a:ext cx="2564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29 -30 novembre 2017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Sous-titre 6"/>
          <p:cNvSpPr txBox="1">
            <a:spLocks/>
          </p:cNvSpPr>
          <p:nvPr/>
        </p:nvSpPr>
        <p:spPr>
          <a:xfrm>
            <a:off x="249288" y="2217365"/>
            <a:ext cx="8208912" cy="1248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OUVERTURE </a:t>
            </a:r>
          </a:p>
          <a:p>
            <a:pPr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Hélène JACQUOT-GUIMBAL</a:t>
            </a:r>
          </a:p>
          <a:p>
            <a:pPr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Directrice Générale de l’IFSTTAR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107504" y="46033"/>
            <a:ext cx="8928992" cy="1592323"/>
            <a:chOff x="210240" y="301072"/>
            <a:chExt cx="8754248" cy="1479550"/>
          </a:xfrm>
        </p:grpSpPr>
        <p:pic>
          <p:nvPicPr>
            <p:cNvPr id="10" name="Image 9" descr="csm_IFSTTAR_d09c082ccd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240" y="326472"/>
              <a:ext cx="1454150" cy="1454150"/>
            </a:xfrm>
            <a:prstGeom prst="rect">
              <a:avLst/>
            </a:prstGeom>
          </p:spPr>
        </p:pic>
        <p:pic>
          <p:nvPicPr>
            <p:cNvPr id="11" name="Image 10" descr="csm_UPEM_8c8ca9c845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830" y="301072"/>
              <a:ext cx="1479550" cy="1479550"/>
            </a:xfrm>
            <a:prstGeom prst="rect">
              <a:avLst/>
            </a:prstGeom>
          </p:spPr>
        </p:pic>
        <p:pic>
          <p:nvPicPr>
            <p:cNvPr id="12" name="Image 11" descr="csm_ESIEE_7480378007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2820" y="301072"/>
              <a:ext cx="1479550" cy="1479550"/>
            </a:xfrm>
            <a:prstGeom prst="rect">
              <a:avLst/>
            </a:prstGeom>
          </p:spPr>
        </p:pic>
        <p:pic>
          <p:nvPicPr>
            <p:cNvPr id="13" name="Image 12" descr="csm_EIVP_aaf3670de2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6810" y="326472"/>
              <a:ext cx="1454150" cy="1454150"/>
            </a:xfrm>
            <a:prstGeom prst="rect">
              <a:avLst/>
            </a:prstGeom>
          </p:spPr>
        </p:pic>
        <p:pic>
          <p:nvPicPr>
            <p:cNvPr id="14" name="Image 13" descr="csm_EAVT_f1064d5baf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5400" y="320122"/>
              <a:ext cx="1460500" cy="1460500"/>
            </a:xfrm>
            <a:prstGeom prst="rect">
              <a:avLst/>
            </a:prstGeom>
          </p:spPr>
        </p:pic>
        <p:pic>
          <p:nvPicPr>
            <p:cNvPr id="15" name="Image 14" descr="csm_ENSG_68e3902dce.jp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0338" y="326472"/>
              <a:ext cx="1454150" cy="1454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0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3" descr="IFSTTAR_masqueppt_titr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208912" cy="12485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IFSTTAR </a:t>
            </a:r>
          </a:p>
          <a:p>
            <a:pPr>
              <a:lnSpc>
                <a:spcPct val="120000"/>
              </a:lnSpc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de Lille-Villeneuve d’Ascq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5536" y="4020934"/>
            <a:ext cx="4000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Gérard COUVREUR  </a:t>
            </a:r>
            <a:r>
              <a:rPr lang="fr-FR" dirty="0" smtClean="0">
                <a:solidFill>
                  <a:schemeClr val="bg1"/>
                </a:solidFill>
              </a:rPr>
              <a:t>Directeur Délégué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07504" y="46033"/>
            <a:ext cx="8928992" cy="1592323"/>
            <a:chOff x="210240" y="301072"/>
            <a:chExt cx="8754248" cy="1479550"/>
          </a:xfrm>
        </p:grpSpPr>
        <p:pic>
          <p:nvPicPr>
            <p:cNvPr id="10" name="Image 9" descr="csm_IFSTTAR_d09c082ccd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240" y="326472"/>
              <a:ext cx="1454150" cy="1454150"/>
            </a:xfrm>
            <a:prstGeom prst="rect">
              <a:avLst/>
            </a:prstGeom>
          </p:spPr>
        </p:pic>
        <p:pic>
          <p:nvPicPr>
            <p:cNvPr id="11" name="Image 10" descr="csm_UPEM_8c8ca9c845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830" y="301072"/>
              <a:ext cx="1479550" cy="1479550"/>
            </a:xfrm>
            <a:prstGeom prst="rect">
              <a:avLst/>
            </a:prstGeom>
          </p:spPr>
        </p:pic>
        <p:pic>
          <p:nvPicPr>
            <p:cNvPr id="12" name="Image 11" descr="csm_ESIEE_7480378007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2820" y="301072"/>
              <a:ext cx="1479550" cy="1479550"/>
            </a:xfrm>
            <a:prstGeom prst="rect">
              <a:avLst/>
            </a:prstGeom>
          </p:spPr>
        </p:pic>
        <p:pic>
          <p:nvPicPr>
            <p:cNvPr id="13" name="Image 12" descr="csm_EIVP_aaf3670de2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6810" y="326472"/>
              <a:ext cx="1454150" cy="1454150"/>
            </a:xfrm>
            <a:prstGeom prst="rect">
              <a:avLst/>
            </a:prstGeom>
          </p:spPr>
        </p:pic>
        <p:pic>
          <p:nvPicPr>
            <p:cNvPr id="14" name="Image 13" descr="csm_EAVT_f1064d5baf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5400" y="320122"/>
              <a:ext cx="1460500" cy="1460500"/>
            </a:xfrm>
            <a:prstGeom prst="rect">
              <a:avLst/>
            </a:prstGeom>
          </p:spPr>
        </p:pic>
        <p:pic>
          <p:nvPicPr>
            <p:cNvPr id="15" name="Image 14" descr="csm_ENSG_68e3902dce.jp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0338" y="326472"/>
              <a:ext cx="1454150" cy="1454150"/>
            </a:xfrm>
            <a:prstGeom prst="rect">
              <a:avLst/>
            </a:prstGeom>
          </p:spPr>
        </p:pic>
      </p:grpSp>
      <p:sp>
        <p:nvSpPr>
          <p:cNvPr id="16" name="ZoneTexte 15"/>
          <p:cNvSpPr txBox="1"/>
          <p:nvPr/>
        </p:nvSpPr>
        <p:spPr>
          <a:xfrm>
            <a:off x="395536" y="4362327"/>
            <a:ext cx="5481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Corinne BLANQUART </a:t>
            </a:r>
            <a:r>
              <a:rPr lang="fr-FR" dirty="0" smtClean="0">
                <a:solidFill>
                  <a:schemeClr val="bg1"/>
                </a:solidFill>
              </a:rPr>
              <a:t>Directrice du département AME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5536" y="4703720"/>
            <a:ext cx="4162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Joaquin RODRIGUEZ </a:t>
            </a:r>
            <a:r>
              <a:rPr lang="fr-FR" dirty="0" smtClean="0">
                <a:solidFill>
                  <a:schemeClr val="bg1"/>
                </a:solidFill>
              </a:rPr>
              <a:t>Directeur d’ESTAS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5536" y="5045114"/>
            <a:ext cx="369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Charles TATKEU </a:t>
            </a:r>
            <a:r>
              <a:rPr lang="fr-FR" dirty="0" smtClean="0">
                <a:solidFill>
                  <a:schemeClr val="bg1"/>
                </a:solidFill>
              </a:rPr>
              <a:t>Directeur du LEOST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71600" y="620688"/>
            <a:ext cx="5171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</a:rPr>
              <a:t>Quelques </a:t>
            </a:r>
            <a:r>
              <a:rPr lang="fr-FR" sz="2800" b="1" smtClean="0">
                <a:solidFill>
                  <a:schemeClr val="accent1"/>
                </a:solidFill>
              </a:rPr>
              <a:t>informations pratiques </a:t>
            </a:r>
            <a:endParaRPr lang="fr-FR" sz="2800" b="1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3648" y="1340768"/>
            <a:ext cx="3141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000" b="1" dirty="0" smtClean="0">
                <a:solidFill>
                  <a:schemeClr val="accent1"/>
                </a:solidFill>
              </a:rPr>
              <a:t>En cas d’alarme incendie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3648" y="1927689"/>
            <a:ext cx="2389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000" b="1" dirty="0" smtClean="0">
                <a:solidFill>
                  <a:schemeClr val="accent1"/>
                </a:solidFill>
              </a:rPr>
              <a:t>En cas de malaise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3648" y="3101531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000" b="1" dirty="0" smtClean="0">
                <a:solidFill>
                  <a:schemeClr val="accent1"/>
                </a:solidFill>
              </a:rPr>
              <a:t>WIFI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03648" y="2514610"/>
            <a:ext cx="1429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000" b="1" dirty="0" smtClean="0">
                <a:solidFill>
                  <a:schemeClr val="accent1"/>
                </a:solidFill>
              </a:rPr>
              <a:t>Toilettes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03648" y="3688452"/>
            <a:ext cx="2933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342900" indent="-342900">
              <a:buFont typeface="Wingdings" charset="2"/>
              <a:buChar char="ü"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Inscriptions aux visites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3648" y="4275375"/>
            <a:ext cx="1339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342900" indent="-342900">
              <a:buFont typeface="Wingdings" charset="2"/>
              <a:buChar char="ü"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Ateliers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94558" y="4862294"/>
            <a:ext cx="219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342900" indent="-342900">
              <a:buFont typeface="Wingdings" charset="2"/>
              <a:buChar char="ü"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Remerciements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1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08387" cy="5880230"/>
          </a:xfrm>
        </p:spPr>
      </p:pic>
    </p:spTree>
    <p:extLst>
      <p:ext uri="{BB962C8B-B14F-4D97-AF65-F5344CB8AC3E}">
        <p14:creationId xmlns:p14="http://schemas.microsoft.com/office/powerpoint/2010/main" val="8685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73137" y="188640"/>
            <a:ext cx="626455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77" y="193418"/>
            <a:ext cx="9260777" cy="6528057"/>
          </a:xfrm>
        </p:spPr>
      </p:pic>
    </p:spTree>
    <p:extLst>
      <p:ext uri="{BB962C8B-B14F-4D97-AF65-F5344CB8AC3E}">
        <p14:creationId xmlns:p14="http://schemas.microsoft.com/office/powerpoint/2010/main" val="4132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2420888"/>
            <a:ext cx="4042792" cy="748680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L’ADN </a:t>
            </a:r>
            <a:r>
              <a:rPr lang="fr-FR" b="1" smtClean="0"/>
              <a:t>du centre ?....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8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fin des « sixties » :</a:t>
            </a:r>
            <a:endParaRPr lang="fr-FR" sz="20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Un peu d’histoire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87624" y="2276872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 « ville nouvelle » de  Lille Est, future Villeneuve d’Ascq sort des champs</a:t>
            </a:r>
            <a:r>
              <a:rPr lang="mr-IN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fr-FR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4382" y="3701996"/>
            <a:ext cx="8229600" cy="636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Début des années 70 :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1154984" y="4338538"/>
            <a:ext cx="7665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la demande de l’EPALE, le professeur Robert </a:t>
            </a:r>
            <a:r>
              <a:rPr lang="fr-FR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Gabillard</a:t>
            </a: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de l’USTL met au point un prototype de transport automatisé</a:t>
            </a:r>
            <a:r>
              <a:rPr lang="mr-IN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2609" y="298475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l’EPALE cherche un moyen innovant pour relier la nouvelle cité scientifique au centre de Lille</a:t>
            </a:r>
            <a:endParaRPr lang="fr-FR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4984" y="5447438"/>
            <a:ext cx="7665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Après un concours international, une étude de faisabilité est confiée à MATRA.</a:t>
            </a:r>
          </a:p>
        </p:txBody>
      </p:sp>
    </p:spTree>
    <p:extLst>
      <p:ext uri="{BB962C8B-B14F-4D97-AF65-F5344CB8AC3E}">
        <p14:creationId xmlns:p14="http://schemas.microsoft.com/office/powerpoint/2010/main" val="450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 build="p"/>
      <p:bldP spid="11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F4A0-3EA4-4347-BC60-8C1EC8A14E6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Un peu d’histoire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/>
          <a:lstStyle/>
          <a:p>
            <a:r>
              <a:rPr lang="fr-FR" dirty="0" smtClean="0"/>
              <a:t>1973 : quelque part à Villeneuve d’Ascq</a:t>
            </a:r>
            <a:r>
              <a:rPr lang="mr-IN" dirty="0" smtClean="0"/>
              <a:t>…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6" y="2152749"/>
            <a:ext cx="7749962" cy="44446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0" name="Ellipse 9"/>
          <p:cNvSpPr/>
          <p:nvPr/>
        </p:nvSpPr>
        <p:spPr>
          <a:xfrm>
            <a:off x="4587339" y="2419789"/>
            <a:ext cx="1800200" cy="2006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433015" y="3208546"/>
            <a:ext cx="21088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Stade Pierre Mauroy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8919249">
            <a:off x="3114898" y="5162799"/>
            <a:ext cx="1800200" cy="401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Parkings</a:t>
            </a:r>
            <a:endParaRPr lang="fr-FR" dirty="0"/>
          </a:p>
        </p:txBody>
      </p:sp>
      <p:grpSp>
        <p:nvGrpSpPr>
          <p:cNvPr id="22" name="Grouper 21"/>
          <p:cNvGrpSpPr/>
          <p:nvPr/>
        </p:nvGrpSpPr>
        <p:grpSpPr>
          <a:xfrm>
            <a:off x="6049842" y="5282146"/>
            <a:ext cx="1391213" cy="1303985"/>
            <a:chOff x="6049842" y="5282146"/>
            <a:chExt cx="1391213" cy="1303985"/>
          </a:xfrm>
        </p:grpSpPr>
        <p:sp>
          <p:nvSpPr>
            <p:cNvPr id="2" name="Rectangle 1"/>
            <p:cNvSpPr/>
            <p:nvPr/>
          </p:nvSpPr>
          <p:spPr>
            <a:xfrm rot="18623836">
              <a:off x="6929864" y="5323642"/>
              <a:ext cx="210198" cy="8121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 rot="2329604">
              <a:off x="6917569" y="5282146"/>
              <a:ext cx="211153" cy="87697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 rot="1166996">
              <a:off x="6582182" y="5853456"/>
              <a:ext cx="192967" cy="7326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 rot="18107462">
              <a:off x="6197726" y="6080493"/>
              <a:ext cx="344537" cy="640305"/>
            </a:xfrm>
            <a:custGeom>
              <a:avLst/>
              <a:gdLst>
                <a:gd name="connsiteX0" fmla="*/ 0 w 216024"/>
                <a:gd name="connsiteY0" fmla="*/ 0 h 618957"/>
                <a:gd name="connsiteX1" fmla="*/ 216024 w 216024"/>
                <a:gd name="connsiteY1" fmla="*/ 0 h 618957"/>
                <a:gd name="connsiteX2" fmla="*/ 216024 w 216024"/>
                <a:gd name="connsiteY2" fmla="*/ 618957 h 618957"/>
                <a:gd name="connsiteX3" fmla="*/ 0 w 216024"/>
                <a:gd name="connsiteY3" fmla="*/ 618957 h 618957"/>
                <a:gd name="connsiteX4" fmla="*/ 0 w 216024"/>
                <a:gd name="connsiteY4" fmla="*/ 0 h 618957"/>
                <a:gd name="connsiteX0" fmla="*/ 0 w 354247"/>
                <a:gd name="connsiteY0" fmla="*/ 0 h 618957"/>
                <a:gd name="connsiteX1" fmla="*/ 216024 w 354247"/>
                <a:gd name="connsiteY1" fmla="*/ 0 h 618957"/>
                <a:gd name="connsiteX2" fmla="*/ 354247 w 354247"/>
                <a:gd name="connsiteY2" fmla="*/ 608324 h 618957"/>
                <a:gd name="connsiteX3" fmla="*/ 0 w 354247"/>
                <a:gd name="connsiteY3" fmla="*/ 618957 h 618957"/>
                <a:gd name="connsiteX4" fmla="*/ 0 w 354247"/>
                <a:gd name="connsiteY4" fmla="*/ 0 h 618957"/>
                <a:gd name="connsiteX0" fmla="*/ 0 w 354247"/>
                <a:gd name="connsiteY0" fmla="*/ 0 h 746548"/>
                <a:gd name="connsiteX1" fmla="*/ 216024 w 354247"/>
                <a:gd name="connsiteY1" fmla="*/ 0 h 746548"/>
                <a:gd name="connsiteX2" fmla="*/ 354247 w 354247"/>
                <a:gd name="connsiteY2" fmla="*/ 608324 h 746548"/>
                <a:gd name="connsiteX3" fmla="*/ 180753 w 354247"/>
                <a:gd name="connsiteY3" fmla="*/ 746548 h 746548"/>
                <a:gd name="connsiteX4" fmla="*/ 0 w 354247"/>
                <a:gd name="connsiteY4" fmla="*/ 0 h 74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247" h="746548">
                  <a:moveTo>
                    <a:pt x="0" y="0"/>
                  </a:moveTo>
                  <a:lnTo>
                    <a:pt x="216024" y="0"/>
                  </a:lnTo>
                  <a:lnTo>
                    <a:pt x="354247" y="608324"/>
                  </a:lnTo>
                  <a:lnTo>
                    <a:pt x="180753" y="74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6344830" y="5673030"/>
            <a:ext cx="9621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rgbClr val="FF0000"/>
                </a:solidFill>
              </a:rPr>
              <a:t>IFSTTAR</a:t>
            </a:r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1" grpId="0" animBg="1"/>
      <p:bldP spid="12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13718</TotalTime>
  <Words>656</Words>
  <Application>Microsoft Office PowerPoint</Application>
  <PresentationFormat>Affichage à l'écran (4:3)</PresentationFormat>
  <Paragraphs>94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Calibri</vt:lpstr>
      <vt:lpstr>Wingdings</vt:lpstr>
      <vt:lpstr>ヒラギノ角ゴ Pro W3</vt:lpstr>
      <vt:lpstr>Thème Office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peu d’histoire….</vt:lpstr>
      <vt:lpstr>Un peu d’histoire….</vt:lpstr>
      <vt:lpstr>Un peu d’histoire….</vt:lpstr>
      <vt:lpstr>Un peu d’histoire….</vt:lpstr>
      <vt:lpstr>Un peu d’histoire….</vt:lpstr>
      <vt:lpstr>Un peu d’histoire….</vt:lpstr>
      <vt:lpstr>Un peu d’histoire….</vt:lpstr>
      <vt:lpstr>Présentation PowerPoint</vt:lpstr>
      <vt:lpstr>IFSTTAR Centre de Villeneuve d’Ascq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gantier</dc:creator>
  <cp:lastModifiedBy>Thierry Fragnet</cp:lastModifiedBy>
  <cp:revision>336</cp:revision>
  <cp:lastPrinted>2017-11-28T13:00:53Z</cp:lastPrinted>
  <dcterms:created xsi:type="dcterms:W3CDTF">2012-09-10T08:46:14Z</dcterms:created>
  <dcterms:modified xsi:type="dcterms:W3CDTF">2017-12-21T15:33:52Z</dcterms:modified>
</cp:coreProperties>
</file>