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9" r:id="rId3"/>
    <p:sldId id="260" r:id="rId4"/>
    <p:sldId id="297" r:id="rId5"/>
    <p:sldId id="296" r:id="rId6"/>
    <p:sldId id="281" r:id="rId7"/>
    <p:sldId id="313" r:id="rId8"/>
    <p:sldId id="298" r:id="rId9"/>
    <p:sldId id="314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299" r:id="rId21"/>
    <p:sldId id="300" r:id="rId22"/>
    <p:sldId id="301" r:id="rId23"/>
    <p:sldId id="302" r:id="rId24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1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4260F-E60A-4E98-A700-6FE6A9B5F9C7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C5BDA-6A03-409F-B54A-D8E87A727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96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3 sites + 1 chercheur du LTE à UTBM- ex INRETS et ex LCPC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C5BDA-6A03-409F-B54A-D8E87A7275E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026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C5BDA-6A03-409F-B54A-D8E87A7275E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348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489A-E823-4784-9172-018C7719E6AE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CDC-2847-4015-A38F-28F0B8ACD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280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489A-E823-4784-9172-018C7719E6AE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CDC-2847-4015-A38F-28F0B8ACD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164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489A-E823-4784-9172-018C7719E6AE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CDC-2847-4015-A38F-28F0B8ACD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415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826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rgbClr val="000099"/>
                </a:solidFill>
                <a:latin typeface="+mn-lt"/>
              </a:defRPr>
            </a:lvl1pPr>
            <a:lvl2pPr>
              <a:defRPr b="1">
                <a:solidFill>
                  <a:srgbClr val="800000"/>
                </a:solidFill>
                <a:latin typeface="+mn-lt"/>
              </a:defRPr>
            </a:lvl2pPr>
            <a:lvl3pPr>
              <a:defRPr b="1">
                <a:solidFill>
                  <a:srgbClr val="0F3937"/>
                </a:solidFill>
                <a:latin typeface="+mn-lt"/>
              </a:defRPr>
            </a:lvl3pPr>
            <a:lvl4pPr>
              <a:defRPr b="1">
                <a:solidFill>
                  <a:srgbClr val="004B96"/>
                </a:solidFill>
                <a:latin typeface="+mn-lt"/>
              </a:defRPr>
            </a:lvl4pPr>
            <a:lvl5pPr>
              <a:defRPr b="1">
                <a:solidFill>
                  <a:srgbClr val="000099"/>
                </a:solidFill>
                <a:latin typeface="+mn-lt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1670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14249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054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987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501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844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5020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489A-E823-4784-9172-018C7719E6AE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CDC-2847-4015-A38F-28F0B8ACD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846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93849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093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041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lv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78634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7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8388425" y="6525346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8E08100-4A69-44C6-B998-256D8708025C}" type="slidenum">
              <a:rPr lang="en-GB" sz="1400" smtClean="0">
                <a:solidFill>
                  <a:prstClr val="white"/>
                </a:solidFill>
                <a:latin typeface="Tw Cen MT Condensed" pitchFamily="34" charset="0"/>
              </a:rPr>
              <a:pPr algn="ctr" defTabSz="914400"/>
              <a:t>‹N°›</a:t>
            </a:fld>
            <a:endParaRPr lang="en-GB" sz="1800" dirty="0">
              <a:solidFill>
                <a:prstClr val="white"/>
              </a:solidFill>
              <a:latin typeface="Tw Cen M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489A-E823-4784-9172-018C7719E6AE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CDC-2847-4015-A38F-28F0B8ACD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526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489A-E823-4784-9172-018C7719E6AE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CDC-2847-4015-A38F-28F0B8ACD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77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489A-E823-4784-9172-018C7719E6AE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CDC-2847-4015-A38F-28F0B8ACD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52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489A-E823-4784-9172-018C7719E6AE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CDC-2847-4015-A38F-28F0B8ACD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775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489A-E823-4784-9172-018C7719E6AE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CDC-2847-4015-A38F-28F0B8ACD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092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489A-E823-4784-9172-018C7719E6AE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CDC-2847-4015-A38F-28F0B8ACD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36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489A-E823-4784-9172-018C7719E6AE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CDC-2847-4015-A38F-28F0B8ACD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95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F489A-E823-4784-9172-018C7719E6AE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99CDC-2847-4015-A38F-28F0B8ACD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03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6" descr="IFSTTAR_masqueppt_page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Cliquez et modifiez le titre</a:t>
            </a:r>
            <a:endParaRPr lang="fr-FR" altLang="fr-FR" smtClean="0"/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Cliquez pour modifier les styles du texte du masque</a:t>
            </a:r>
          </a:p>
          <a:p>
            <a:pPr lvl="1"/>
            <a:r>
              <a:rPr lang="en-US" altLang="fr-FR" smtClean="0"/>
              <a:t>Deuxième niveau</a:t>
            </a:r>
          </a:p>
          <a:p>
            <a:pPr lvl="2"/>
            <a:r>
              <a:rPr lang="en-US" altLang="fr-FR" smtClean="0"/>
              <a:t>Troisième niveau</a:t>
            </a:r>
          </a:p>
          <a:p>
            <a:pPr lvl="3"/>
            <a:r>
              <a:rPr lang="en-US" altLang="fr-FR" smtClean="0"/>
              <a:t>Quatrième niveau</a:t>
            </a:r>
          </a:p>
          <a:p>
            <a:pPr lvl="4"/>
            <a:r>
              <a:rPr lang="en-US" altLang="fr-FR" smtClean="0"/>
              <a:t>Cinquième niveau</a:t>
            </a:r>
            <a:endParaRPr lang="fr-FR" altLang="fr-F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500" b="1" kern="1200">
          <a:solidFill>
            <a:srgbClr val="00A6A4"/>
          </a:solidFill>
          <a:latin typeface="+mn-lt"/>
          <a:ea typeface="ヒラギノ角ゴ Pro W3" pitchFamily="-65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A6A4"/>
          </a:solidFill>
          <a:latin typeface="Calibri" pitchFamily="34" charset="0"/>
          <a:ea typeface="ヒラギノ角ゴ Pro W3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A6A4"/>
          </a:solidFill>
          <a:latin typeface="Calibri" pitchFamily="34" charset="0"/>
          <a:ea typeface="ヒラギノ角ゴ Pro W3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A6A4"/>
          </a:solidFill>
          <a:latin typeface="Calibri" pitchFamily="34" charset="0"/>
          <a:ea typeface="ヒラギノ角ゴ Pro W3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A6A4"/>
          </a:solidFill>
          <a:latin typeface="Calibri" pitchFamily="34" charset="0"/>
          <a:ea typeface="ヒラギノ角ゴ Pro W3" pitchFamily="-6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b="1" kern="1200">
          <a:solidFill>
            <a:srgbClr val="001DCC"/>
          </a:solidFill>
          <a:latin typeface="+mn-lt"/>
          <a:ea typeface="ヒラギノ角ゴ Pro W3" pitchFamily="-65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b="1" kern="1200">
          <a:solidFill>
            <a:srgbClr val="623843"/>
          </a:solidFill>
          <a:latin typeface="+mn-lt"/>
          <a:ea typeface="ヒラギノ角ゴ Pro W3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215968"/>
          </a:solidFill>
          <a:latin typeface="+mn-lt"/>
          <a:ea typeface="ヒラギノ角ゴ Pro W3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rgbClr val="292929"/>
          </a:solidFill>
          <a:latin typeface="+mn-lt"/>
          <a:ea typeface="ヒラギノ角ゴ Pro W3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b="1" kern="1200">
          <a:solidFill>
            <a:schemeClr val="tx1"/>
          </a:solidFill>
          <a:latin typeface="+mn-lt"/>
          <a:ea typeface="ヒラギノ角ゴ Pro W3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wmf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3" descr="IFSTTAR_masqueppt_tit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ZoneTexte 4"/>
          <p:cNvSpPr txBox="1">
            <a:spLocks noChangeArrowheads="1"/>
          </p:cNvSpPr>
          <p:nvPr/>
        </p:nvSpPr>
        <p:spPr bwMode="auto">
          <a:xfrm>
            <a:off x="255588" y="1773238"/>
            <a:ext cx="8642350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3600" b="1" dirty="0">
                <a:solidFill>
                  <a:schemeClr val="bg1"/>
                </a:solidFill>
              </a:rPr>
              <a:t>Département AME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2800" b="1">
                <a:solidFill>
                  <a:schemeClr val="bg1"/>
                </a:solidFill>
              </a:rPr>
              <a:t>Aménagement, </a:t>
            </a:r>
            <a:r>
              <a:rPr lang="fr-FR" altLang="fr-FR" sz="2800" b="1" smtClean="0">
                <a:solidFill>
                  <a:schemeClr val="bg1"/>
                </a:solidFill>
              </a:rPr>
              <a:t>Mobilités </a:t>
            </a:r>
            <a:r>
              <a:rPr lang="fr-FR" altLang="fr-FR" sz="2800" b="1">
                <a:solidFill>
                  <a:schemeClr val="bg1"/>
                </a:solidFill>
              </a:rPr>
              <a:t>et Environnement</a:t>
            </a:r>
            <a:endParaRPr lang="fr-FR" altLang="fr-FR" sz="3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4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1143000"/>
          </a:xfrm>
        </p:spPr>
        <p:txBody>
          <a:bodyPr/>
          <a:lstStyle/>
          <a:p>
            <a:r>
              <a:rPr lang="fr-FR" altLang="fr-FR" smtClean="0">
                <a:ea typeface="ヒラギノ角ゴ Pro W3" charset="-128"/>
              </a:rPr>
              <a:t>Analyse des déterminants de la mobilité…(1/2)</a:t>
            </a:r>
            <a:br>
              <a:rPr lang="fr-FR" altLang="fr-FR" smtClean="0">
                <a:ea typeface="ヒラギノ角ゴ Pro W3" charset="-128"/>
              </a:rPr>
            </a:br>
            <a:r>
              <a:rPr lang="fr-FR" altLang="fr-FR" smtClean="0">
                <a:ea typeface="ヒラギノ角ゴ Pro W3" charset="-128"/>
              </a:rPr>
              <a:t> … des personnes</a:t>
            </a: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107950" y="1436688"/>
            <a:ext cx="8856663" cy="4997450"/>
          </a:xfrm>
        </p:spPr>
        <p:txBody>
          <a:bodyPr/>
          <a:lstStyle/>
          <a:p>
            <a:r>
              <a:rPr lang="fr-FR" altLang="fr-FR" sz="2400" b="0" dirty="0" smtClean="0">
                <a:ea typeface="ヒラギノ角ゴ Pro W3" charset="-128"/>
              </a:rPr>
              <a:t>Caractéristiques </a:t>
            </a:r>
            <a:r>
              <a:rPr lang="fr-FR" altLang="fr-FR" sz="2400" b="0" u="sng" dirty="0" smtClean="0">
                <a:ea typeface="ヒラギノ角ゴ Pro W3" charset="-128"/>
              </a:rPr>
              <a:t>socio-économiques</a:t>
            </a:r>
            <a:r>
              <a:rPr lang="fr-FR" altLang="fr-FR" sz="2400" b="0" dirty="0" smtClean="0">
                <a:ea typeface="ヒラギノ角ゴ Pro W3" charset="-128"/>
              </a:rPr>
              <a:t> des populations et mobilité</a:t>
            </a:r>
          </a:p>
          <a:p>
            <a:pPr lvl="1"/>
            <a:r>
              <a:rPr lang="fr-FR" altLang="fr-FR" sz="2000" b="0" dirty="0" smtClean="0">
                <a:ea typeface="ヒラギノ角ゴ Pro W3" charset="-128"/>
              </a:rPr>
              <a:t>Genre, âge, revenu…</a:t>
            </a:r>
          </a:p>
          <a:p>
            <a:r>
              <a:rPr lang="fr-FR" altLang="fr-FR" sz="2400" b="0" dirty="0" smtClean="0">
                <a:ea typeface="ヒラギノ角ゴ Pro W3" charset="-128"/>
              </a:rPr>
              <a:t>Déterminants </a:t>
            </a:r>
            <a:r>
              <a:rPr lang="fr-FR" altLang="fr-FR" sz="2400" b="0" u="sng" dirty="0" smtClean="0">
                <a:ea typeface="ヒラギノ角ゴ Pro W3" charset="-128"/>
              </a:rPr>
              <a:t>psychologiques</a:t>
            </a:r>
            <a:r>
              <a:rPr lang="fr-FR" altLang="fr-FR" sz="2400" b="0" dirty="0" smtClean="0">
                <a:ea typeface="ヒラギノ角ゴ Pro W3" charset="-128"/>
              </a:rPr>
              <a:t> des comportements de mobilité et de leurs évolutions</a:t>
            </a:r>
          </a:p>
          <a:p>
            <a:pPr lvl="1"/>
            <a:r>
              <a:rPr lang="fr-FR" altLang="fr-FR" sz="2000" b="0" dirty="0" smtClean="0">
                <a:ea typeface="ヒラギノ角ゴ Pro W3" charset="-128"/>
              </a:rPr>
              <a:t>Facteurs motivationnels, cognitifs, </a:t>
            </a:r>
            <a:r>
              <a:rPr lang="fr-FR" altLang="fr-FR" sz="2000" b="0" dirty="0" err="1" smtClean="0">
                <a:ea typeface="ヒラギノ角ゴ Pro W3" charset="-128"/>
              </a:rPr>
              <a:t>socio-cognitifs</a:t>
            </a:r>
            <a:r>
              <a:rPr lang="fr-FR" altLang="fr-FR" sz="2000" b="0" dirty="0" smtClean="0">
                <a:ea typeface="ヒラギノ角ゴ Pro W3" charset="-128"/>
              </a:rPr>
              <a:t> des mobilités</a:t>
            </a:r>
          </a:p>
          <a:p>
            <a:r>
              <a:rPr lang="fr-FR" altLang="fr-FR" sz="2400" b="0" u="sng" dirty="0" smtClean="0">
                <a:ea typeface="ヒラギノ角ゴ Pro W3" charset="-128"/>
              </a:rPr>
              <a:t>Modes de vie </a:t>
            </a:r>
            <a:r>
              <a:rPr lang="fr-FR" altLang="fr-FR" sz="2400" b="0" dirty="0" smtClean="0">
                <a:ea typeface="ヒラギノ角ゴ Pro W3" charset="-128"/>
              </a:rPr>
              <a:t>et mobilité</a:t>
            </a:r>
          </a:p>
          <a:p>
            <a:pPr lvl="1"/>
            <a:r>
              <a:rPr lang="fr-FR" altLang="fr-FR" sz="2000" b="0" dirty="0" smtClean="0">
                <a:ea typeface="ヒラギノ角ゴ Pro W3" charset="-128"/>
              </a:rPr>
              <a:t>Le rôle du travail, des loisirs, de la consommation…dans les pratiques de mobilité</a:t>
            </a:r>
          </a:p>
          <a:p>
            <a:r>
              <a:rPr lang="fr-FR" altLang="fr-FR" sz="2400" b="0" u="sng" dirty="0" smtClean="0">
                <a:ea typeface="ヒラギノ角ゴ Pro W3" charset="-128"/>
              </a:rPr>
              <a:t>Caractéristiques des territoires </a:t>
            </a:r>
            <a:r>
              <a:rPr lang="fr-FR" altLang="fr-FR" sz="2400" b="0" dirty="0" smtClean="0">
                <a:ea typeface="ヒラギノ角ゴ Pro W3" charset="-128"/>
              </a:rPr>
              <a:t>et mobilité</a:t>
            </a:r>
          </a:p>
          <a:p>
            <a:pPr lvl="1"/>
            <a:r>
              <a:rPr lang="fr-FR" altLang="fr-FR" sz="2000" b="0" dirty="0" smtClean="0">
                <a:ea typeface="ヒラギノ角ゴ Pro W3" charset="-128"/>
              </a:rPr>
              <a:t>Localisation des ménages et des activité économiques et mobilités</a:t>
            </a:r>
          </a:p>
          <a:p>
            <a:pPr lvl="1"/>
            <a:r>
              <a:rPr lang="fr-FR" altLang="fr-FR" sz="2000" b="0" dirty="0" smtClean="0">
                <a:ea typeface="ヒラギノ角ゴ Pro W3" charset="-128"/>
              </a:rPr>
              <a:t>Formes urbaines et mobilité des personnes et des biens</a:t>
            </a:r>
          </a:p>
          <a:p>
            <a:pPr lvl="2"/>
            <a:endParaRPr lang="fr-FR" altLang="fr-FR" sz="1600" b="0" dirty="0" smtClean="0">
              <a:ea typeface="ヒラギノ角ゴ Pro W3" charset="-128"/>
            </a:endParaRPr>
          </a:p>
          <a:p>
            <a:pPr lvl="1"/>
            <a:endParaRPr lang="fr-FR" altLang="fr-FR" dirty="0" smtClean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9463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8928100" cy="1143000"/>
          </a:xfrm>
        </p:spPr>
        <p:txBody>
          <a:bodyPr/>
          <a:lstStyle/>
          <a:p>
            <a:r>
              <a:rPr lang="fr-FR" altLang="fr-FR" smtClean="0">
                <a:ea typeface="ヒラギノ角ゴ Pro W3" charset="-128"/>
              </a:rPr>
              <a:t>Analyse des déterminants de la mobilité…(2/2)</a:t>
            </a:r>
            <a:br>
              <a:rPr lang="fr-FR" altLang="fr-FR" smtClean="0">
                <a:ea typeface="ヒラギノ角ゴ Pro W3" charset="-128"/>
              </a:rPr>
            </a:br>
            <a:r>
              <a:rPr lang="fr-FR" altLang="fr-FR" smtClean="0">
                <a:ea typeface="ヒラギノ角ゴ Pro W3" charset="-128"/>
              </a:rPr>
              <a:t> … des marchandises</a:t>
            </a:r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b="0" smtClean="0">
                <a:ea typeface="ヒラギノ角ゴ Pro W3" charset="-128"/>
              </a:rPr>
              <a:t>L’organisation des systèmes productifs </a:t>
            </a:r>
          </a:p>
          <a:p>
            <a:pPr lvl="1"/>
            <a:r>
              <a:rPr lang="fr-FR" altLang="fr-FR" b="0" smtClean="0">
                <a:ea typeface="ヒラギノ角ゴ Pro W3" charset="-128"/>
              </a:rPr>
              <a:t>Stratégies productives, d’approvisionnement et de livraison des entreprises et besoins de transport</a:t>
            </a:r>
          </a:p>
          <a:p>
            <a:r>
              <a:rPr lang="fr-FR" altLang="fr-FR" b="0" smtClean="0">
                <a:ea typeface="ヒラギノ角ゴ Pro W3" charset="-128"/>
              </a:rPr>
              <a:t>Les conditions d’exploitation des prestataires logistiques et de transport</a:t>
            </a:r>
          </a:p>
          <a:p>
            <a:pPr lvl="1"/>
            <a:r>
              <a:rPr lang="fr-FR" altLang="fr-FR" b="0" smtClean="0">
                <a:ea typeface="ヒラギノ角ゴ Pro W3" charset="-128"/>
              </a:rPr>
              <a:t>Coûts de production et modèles économiques des prestataires logistiques et de transport</a:t>
            </a:r>
          </a:p>
          <a:p>
            <a:r>
              <a:rPr lang="fr-FR" altLang="fr-FR" b="0" smtClean="0">
                <a:ea typeface="ヒラギノ角ゴ Pro W3" charset="-128"/>
              </a:rPr>
              <a:t>La localisation des firmes et des nœuds/lieux logistiques</a:t>
            </a:r>
          </a:p>
          <a:p>
            <a:r>
              <a:rPr lang="fr-FR" altLang="fr-FR" b="0" smtClean="0">
                <a:ea typeface="ヒラギノ角ゴ Pro W3" charset="-128"/>
              </a:rPr>
              <a:t>Les caractéristiques des professionnels du transport et de l’organisation de leur activité</a:t>
            </a:r>
          </a:p>
        </p:txBody>
      </p:sp>
    </p:spTree>
    <p:extLst>
      <p:ext uri="{BB962C8B-B14F-4D97-AF65-F5344CB8AC3E}">
        <p14:creationId xmlns:p14="http://schemas.microsoft.com/office/powerpoint/2010/main" val="2203422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>
                <a:ea typeface="ヒラギノ角ゴ Pro W3" charset="-128"/>
              </a:rPr>
              <a:t>L’inscription spatiale des mobilités: </a:t>
            </a:r>
            <a:br>
              <a:rPr lang="fr-FR" altLang="fr-FR" smtClean="0">
                <a:ea typeface="ヒラギノ角ゴ Pro W3" charset="-128"/>
              </a:rPr>
            </a:br>
            <a:r>
              <a:rPr lang="fr-FR" altLang="fr-FR" smtClean="0">
                <a:ea typeface="ヒラギノ角ゴ Pro W3" charset="-128"/>
              </a:rPr>
              <a:t>les nœuds et les lieux du transport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b="0" u="sng" smtClean="0">
                <a:ea typeface="ヒラギノ角ゴ Pro W3" charset="-128"/>
              </a:rPr>
              <a:t>Nœuds et lieux de la mobilité des personnes</a:t>
            </a:r>
          </a:p>
          <a:p>
            <a:pPr lvl="1"/>
            <a:r>
              <a:rPr lang="fr-FR" altLang="fr-FR" b="0" smtClean="0">
                <a:ea typeface="ヒラギノ角ゴ Pro W3" charset="-128"/>
              </a:rPr>
              <a:t>Analyse des gares, pôles d’échanges, axes de transport, places, … de leurs fonctions dans les chaînes de mobilité et de leur rôle dans  l’agencement des espaces et des fonctions urbaines</a:t>
            </a:r>
          </a:p>
          <a:p>
            <a:endParaRPr lang="fr-FR" altLang="fr-FR" b="0" smtClean="0">
              <a:ea typeface="ヒラギノ角ゴ Pro W3" charset="-128"/>
            </a:endParaRPr>
          </a:p>
          <a:p>
            <a:r>
              <a:rPr lang="fr-FR" altLang="fr-FR" b="0" u="sng" smtClean="0">
                <a:ea typeface="ヒラギノ角ゴ Pro W3" charset="-128"/>
              </a:rPr>
              <a:t>Nœuds et lieux de la mobilité des biens</a:t>
            </a:r>
          </a:p>
          <a:p>
            <a:pPr lvl="1"/>
            <a:r>
              <a:rPr lang="fr-FR" altLang="fr-FR" b="0" smtClean="0">
                <a:ea typeface="ヒラギノ角ゴ Pro W3" charset="-128"/>
              </a:rPr>
              <a:t>Analyser les ports maritimes et fluviaux, les chantiers de transport combiné, les plates-formes dans la structuration des chaînes de transport de marchandises et des territoires. </a:t>
            </a:r>
          </a:p>
          <a:p>
            <a:endParaRPr lang="fr-FR" altLang="fr-FR" smtClean="0">
              <a:ea typeface="ヒラギノ角ゴ Pro W3" charset="-128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3213100"/>
            <a:ext cx="1690688" cy="126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780088"/>
            <a:ext cx="14097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410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>
                <a:ea typeface="ヒラギノ角ゴ Pro W3" charset="-128"/>
              </a:rPr>
              <a:t>Evaluation des pratiques de mobilité (1/3)</a:t>
            </a: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b="0" dirty="0" smtClean="0">
                <a:ea typeface="ヒラギノ角ゴ Pro W3" charset="-128"/>
              </a:rPr>
              <a:t>Evaluation </a:t>
            </a:r>
            <a:r>
              <a:rPr lang="fr-FR" altLang="fr-FR" b="0" u="sng" dirty="0" smtClean="0">
                <a:ea typeface="ヒラギノ角ゴ Pro W3" charset="-128"/>
              </a:rPr>
              <a:t>économique</a:t>
            </a:r>
            <a:r>
              <a:rPr lang="fr-FR" altLang="fr-FR" b="0" dirty="0" smtClean="0">
                <a:ea typeface="ヒラギノ角ゴ Pro W3" charset="-128"/>
              </a:rPr>
              <a:t> des pratiques de mobilité et des organisations logistiques et de transport</a:t>
            </a:r>
          </a:p>
          <a:p>
            <a:pPr lvl="1"/>
            <a:r>
              <a:rPr lang="fr-FR" altLang="fr-FR" b="0" dirty="0" smtClean="0">
                <a:ea typeface="ヒラギノ角ゴ Pro W3" charset="-128"/>
              </a:rPr>
              <a:t>Trafic et évolution des marchés locaux : immobilier, foncier, et emploi</a:t>
            </a:r>
          </a:p>
          <a:p>
            <a:pPr lvl="1"/>
            <a:r>
              <a:rPr lang="fr-FR" altLang="fr-FR" b="0" dirty="0" smtClean="0">
                <a:ea typeface="ヒラギノ角ゴ Pro W3" charset="-128"/>
              </a:rPr>
              <a:t>Organisations logistiques et de transport et performance économique  des systèmes de production et de distribution</a:t>
            </a:r>
          </a:p>
          <a:p>
            <a:pPr lvl="1"/>
            <a:endParaRPr lang="fr-FR" altLang="fr-FR" b="0" dirty="0" smtClean="0">
              <a:ea typeface="ヒラギノ角ゴ Pro W3" charset="-128"/>
            </a:endParaRPr>
          </a:p>
          <a:p>
            <a:endParaRPr lang="fr-FR" altLang="fr-FR" dirty="0" smtClean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9756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>
                <a:ea typeface="ヒラギノ角ゴ Pro W3" charset="-128"/>
              </a:rPr>
              <a:t>Evaluation des pratiques de mobilité (2/3)</a:t>
            </a: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b="0" dirty="0" smtClean="0">
                <a:ea typeface="ヒラギノ角ゴ Pro W3" charset="-128"/>
              </a:rPr>
              <a:t>Diagnostics </a:t>
            </a:r>
            <a:r>
              <a:rPr lang="fr-FR" altLang="fr-FR" b="0" u="sng" dirty="0" smtClean="0">
                <a:ea typeface="ヒラギノ角ゴ Pro W3" charset="-128"/>
              </a:rPr>
              <a:t>Environnementaux</a:t>
            </a:r>
            <a:r>
              <a:rPr lang="fr-FR" altLang="fr-FR" b="0" dirty="0" smtClean="0">
                <a:ea typeface="ヒラギノ角ゴ Pro W3" charset="-128"/>
              </a:rPr>
              <a:t> des Transports</a:t>
            </a:r>
          </a:p>
          <a:p>
            <a:pPr lvl="1"/>
            <a:r>
              <a:rPr lang="fr-FR" altLang="fr-FR" b="0" dirty="0" smtClean="0">
                <a:ea typeface="ヒラギノ角ゴ Pro W3" charset="-128"/>
              </a:rPr>
              <a:t>Consommation énergétique et émissions</a:t>
            </a:r>
          </a:p>
          <a:p>
            <a:pPr lvl="2"/>
            <a:r>
              <a:rPr lang="fr-FR" altLang="fr-FR" b="0" dirty="0" smtClean="0">
                <a:ea typeface="ヒラギノ角ゴ Pro W3" charset="-128"/>
              </a:rPr>
              <a:t>Evaluation et analyse des impacts énergie-émissions des mobilités des personnes et des biens</a:t>
            </a:r>
          </a:p>
          <a:p>
            <a:pPr lvl="2"/>
            <a:r>
              <a:rPr lang="fr-FR" altLang="fr-FR" b="0" dirty="0" smtClean="0">
                <a:ea typeface="ヒラギノ角ゴ Pro W3" charset="-128"/>
              </a:rPr>
              <a:t>Evaluation de véhicules associés aux mobilités: mesure, caractérisation et modélisation des émissions de polluants en usage réel des véhicules </a:t>
            </a:r>
          </a:p>
          <a:p>
            <a:pPr lvl="1"/>
            <a:r>
              <a:rPr lang="fr-FR" altLang="fr-FR" b="0" dirty="0" smtClean="0">
                <a:ea typeface="ヒラギノ角ゴ Pro W3" charset="-128"/>
              </a:rPr>
              <a:t>Les impacts en termes de bruits: </a:t>
            </a:r>
          </a:p>
          <a:p>
            <a:pPr lvl="2"/>
            <a:r>
              <a:rPr lang="fr-FR" altLang="fr-FR" b="0" dirty="0" smtClean="0">
                <a:ea typeface="ヒラギノ角ゴ Pro W3" charset="-128"/>
              </a:rPr>
              <a:t>Analyse des sources sonores routières et ferroviaires et des modalités de propagation du bruit</a:t>
            </a:r>
          </a:p>
          <a:p>
            <a:pPr lvl="1"/>
            <a:r>
              <a:rPr lang="fr-FR" altLang="fr-FR" b="0" dirty="0" smtClean="0">
                <a:ea typeface="ヒラギノ角ゴ Pro W3" charset="-128"/>
              </a:rPr>
              <a:t>La perception des nuisances en termes de pollution et de bruit</a:t>
            </a:r>
          </a:p>
          <a:p>
            <a:endParaRPr lang="fr-FR" altLang="fr-FR" dirty="0" smtClean="0">
              <a:ea typeface="ヒラギノ角ゴ Pro W3" charset="-128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38" y="3825875"/>
            <a:ext cx="1522412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727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>
                <a:ea typeface="ヒラギノ角ゴ Pro W3" charset="-128"/>
              </a:rPr>
              <a:t>Evaluation des pratiques de mobilité (3/3)</a:t>
            </a:r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b="0" dirty="0" smtClean="0">
                <a:ea typeface="ヒラギノ角ゴ Pro W3" charset="-128"/>
              </a:rPr>
              <a:t>Diagnostics </a:t>
            </a:r>
            <a:r>
              <a:rPr lang="fr-FR" altLang="fr-FR" b="0" u="sng" dirty="0" smtClean="0">
                <a:ea typeface="ヒラギノ角ゴ Pro W3" charset="-128"/>
              </a:rPr>
              <a:t>sociaux</a:t>
            </a:r>
            <a:r>
              <a:rPr lang="fr-FR" altLang="fr-FR" b="0" dirty="0" smtClean="0">
                <a:ea typeface="ヒラギノ角ゴ Pro W3" charset="-128"/>
              </a:rPr>
              <a:t> des transports</a:t>
            </a:r>
          </a:p>
          <a:p>
            <a:pPr lvl="1"/>
            <a:r>
              <a:rPr lang="fr-FR" altLang="fr-FR" b="0" dirty="0" smtClean="0">
                <a:ea typeface="ヒラギノ角ゴ Pro W3" charset="-128"/>
              </a:rPr>
              <a:t>Accidentologie</a:t>
            </a:r>
          </a:p>
          <a:p>
            <a:pPr lvl="2"/>
            <a:r>
              <a:rPr lang="fr-FR" altLang="fr-FR" b="0" dirty="0" smtClean="0">
                <a:ea typeface="ヒラギノ角ゴ Pro W3" charset="-128"/>
              </a:rPr>
              <a:t>les déterminants psychologiques de la prise de risque</a:t>
            </a:r>
          </a:p>
          <a:p>
            <a:pPr lvl="1"/>
            <a:r>
              <a:rPr lang="fr-FR" altLang="fr-FR" b="0" dirty="0" smtClean="0">
                <a:ea typeface="ヒラギノ角ゴ Pro W3" charset="-128"/>
              </a:rPr>
              <a:t>Questions d’équité et d’inégalités économiques et sociales</a:t>
            </a:r>
          </a:p>
          <a:p>
            <a:pPr lvl="2"/>
            <a:r>
              <a:rPr lang="fr-FR" altLang="fr-FR" b="0" dirty="0" smtClean="0">
                <a:ea typeface="ヒラギノ角ゴ Pro W3" charset="-128"/>
              </a:rPr>
              <a:t>Mobilités périurbaines et inégalités d’accès à la ville</a:t>
            </a:r>
          </a:p>
          <a:p>
            <a:pPr lvl="2"/>
            <a:r>
              <a:rPr lang="fr-FR" altLang="fr-FR" b="0" dirty="0" smtClean="0">
                <a:ea typeface="ヒラギノ角ゴ Pro W3" charset="-128"/>
              </a:rPr>
              <a:t>Précarité énergétique</a:t>
            </a:r>
          </a:p>
          <a:p>
            <a:pPr lvl="2"/>
            <a:r>
              <a:rPr lang="fr-FR" altLang="fr-FR" b="0" dirty="0" smtClean="0">
                <a:ea typeface="ヒラギノ角ゴ Pro W3" charset="-128"/>
              </a:rPr>
              <a:t>Genre et inégalités d’accès à la mobilité</a:t>
            </a:r>
          </a:p>
          <a:p>
            <a:pPr lvl="1"/>
            <a:r>
              <a:rPr lang="fr-FR" altLang="fr-FR" b="0" dirty="0" smtClean="0">
                <a:ea typeface="ヒラギノ角ゴ Pro W3" charset="-128"/>
              </a:rPr>
              <a:t>Santé/sécurité</a:t>
            </a:r>
          </a:p>
          <a:p>
            <a:pPr lvl="2"/>
            <a:r>
              <a:rPr lang="fr-FR" altLang="fr-FR" b="0" dirty="0" smtClean="0">
                <a:ea typeface="ヒラギノ角ゴ Pro W3" charset="-128"/>
              </a:rPr>
              <a:t>Evaluation de l’usage des infrastructures</a:t>
            </a:r>
          </a:p>
          <a:p>
            <a:pPr lvl="3"/>
            <a:r>
              <a:rPr lang="fr-FR" altLang="fr-FR" b="0" dirty="0" smtClean="0">
                <a:ea typeface="ヒラギノ角ゴ Pro W3" charset="-128"/>
              </a:rPr>
              <a:t>Interactions entre les usagers et l’infrastructure: exposition aux risques (santé/sécurité)</a:t>
            </a:r>
          </a:p>
          <a:p>
            <a:pPr lvl="3"/>
            <a:r>
              <a:rPr lang="fr-FR" altLang="fr-FR" b="0" dirty="0" smtClean="0">
                <a:ea typeface="ヒラギノ角ゴ Pro W3" charset="-128"/>
              </a:rPr>
              <a:t>Améliorer l’adhérence et le diagnostic de sécurité des infrastructures</a:t>
            </a:r>
          </a:p>
          <a:p>
            <a:pPr lvl="2"/>
            <a:endParaRPr lang="fr-FR" altLang="fr-FR" b="0" dirty="0" smtClean="0">
              <a:ea typeface="ヒラギノ角ゴ Pro W3" charset="-128"/>
            </a:endParaRPr>
          </a:p>
          <a:p>
            <a:endParaRPr lang="fr-FR" altLang="fr-FR" dirty="0" smtClean="0">
              <a:ea typeface="ヒラギノ角ゴ Pro W3" charset="-128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644900"/>
            <a:ext cx="1143000" cy="115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620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>
                <a:ea typeface="ヒラギノ角ゴ Pro W3" charset="-128"/>
              </a:rPr>
              <a:t>Evaluation des projets de transport: infrastructures et aménagements urbains</a:t>
            </a: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457200" y="1455738"/>
            <a:ext cx="8507413" cy="4997450"/>
          </a:xfrm>
        </p:spPr>
        <p:txBody>
          <a:bodyPr/>
          <a:lstStyle/>
          <a:p>
            <a:r>
              <a:rPr lang="fr-FR" altLang="fr-FR" b="0" smtClean="0">
                <a:ea typeface="ヒラギノ角ゴ Pro W3" charset="-128"/>
              </a:rPr>
              <a:t>Analyse et évaluation des projets d’infrastructures</a:t>
            </a:r>
          </a:p>
          <a:p>
            <a:pPr lvl="1"/>
            <a:r>
              <a:rPr lang="fr-FR" altLang="fr-FR" b="0" smtClean="0">
                <a:ea typeface="ヒラギノ角ゴ Pro W3" charset="-128"/>
              </a:rPr>
              <a:t>Evaluation du rôle des infrastructures sur leur environnement</a:t>
            </a:r>
          </a:p>
          <a:p>
            <a:pPr lvl="2"/>
            <a:r>
              <a:rPr lang="fr-FR" altLang="fr-FR" b="0" smtClean="0">
                <a:ea typeface="ヒラギノ角ゴ Pro W3" charset="-128"/>
              </a:rPr>
              <a:t>Effets sur riverains, travailleurs, usagers, écosystèmes, activité économique </a:t>
            </a:r>
          </a:p>
          <a:p>
            <a:r>
              <a:rPr lang="fr-FR" altLang="fr-FR" b="0" smtClean="0">
                <a:ea typeface="ヒラギノ角ゴ Pro W3" charset="-128"/>
              </a:rPr>
              <a:t>Evaluation environnementale des projets d’infrastructures</a:t>
            </a:r>
          </a:p>
          <a:p>
            <a:pPr lvl="1"/>
            <a:r>
              <a:rPr lang="fr-FR" altLang="fr-FR" b="0" smtClean="0">
                <a:ea typeface="ヒラギノ角ゴ Pro W3" charset="-128"/>
              </a:rPr>
              <a:t>Évaluation des matériaux, des ouvrages, des projets, des aménagements</a:t>
            </a:r>
          </a:p>
          <a:p>
            <a:pPr lvl="1"/>
            <a:r>
              <a:rPr lang="fr-FR" altLang="fr-FR" b="0" smtClean="0">
                <a:ea typeface="ヒラギノ角ゴ Pro W3" charset="-128"/>
              </a:rPr>
              <a:t>Evaluation de l’influence des paramètres d’infrastructures ferroviaires et routières sur les consommations </a:t>
            </a:r>
          </a:p>
          <a:p>
            <a:r>
              <a:rPr lang="fr-FR" altLang="fr-FR" b="0" smtClean="0">
                <a:ea typeface="ヒラギノ角ゴ Pro W3" charset="-128"/>
              </a:rPr>
              <a:t>Vers des modalités d’éco-conception et d’éco-usage des infrastructures.</a:t>
            </a:r>
          </a:p>
          <a:p>
            <a:endParaRPr lang="fr-FR" altLang="fr-FR" smtClean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8745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r>
              <a:rPr lang="fr-FR" altLang="fr-FR" smtClean="0">
                <a:ea typeface="ヒラギノ角ゴ Pro W3" charset="-128"/>
              </a:rPr>
              <a:t>Evaluation des politiques de transport et d’aménagement</a:t>
            </a: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12700" y="1331913"/>
            <a:ext cx="9001125" cy="5280025"/>
          </a:xfrm>
        </p:spPr>
        <p:txBody>
          <a:bodyPr/>
          <a:lstStyle/>
          <a:p>
            <a:pPr>
              <a:defRPr/>
            </a:pPr>
            <a:r>
              <a:rPr lang="fr-FR" sz="2400" b="0" dirty="0" smtClean="0">
                <a:ea typeface="ヒラギノ角ゴ Pro W3" charset="-128"/>
              </a:rPr>
              <a:t>Les politiques économiques</a:t>
            </a:r>
          </a:p>
          <a:p>
            <a:pPr lvl="1">
              <a:buFont typeface="Arial" charset="0"/>
              <a:buChar char="–"/>
              <a:defRPr/>
            </a:pPr>
            <a:r>
              <a:rPr lang="fr-FR" sz="2000" b="0" dirty="0" smtClean="0"/>
              <a:t>Inégalités </a:t>
            </a:r>
            <a:r>
              <a:rPr lang="fr-FR" sz="2000" b="0" dirty="0"/>
              <a:t>et effets </a:t>
            </a:r>
            <a:r>
              <a:rPr lang="fr-FR" sz="2000" b="0" dirty="0" err="1"/>
              <a:t>redistributifs</a:t>
            </a:r>
            <a:r>
              <a:rPr lang="fr-FR" sz="2000" b="0" dirty="0"/>
              <a:t> des </a:t>
            </a:r>
            <a:r>
              <a:rPr lang="fr-FR" sz="2000" b="0" dirty="0" smtClean="0"/>
              <a:t>taxes</a:t>
            </a:r>
          </a:p>
          <a:p>
            <a:pPr lvl="1">
              <a:buFont typeface="Arial" charset="0"/>
              <a:buChar char="–"/>
              <a:defRPr/>
            </a:pPr>
            <a:r>
              <a:rPr lang="fr-FR" sz="2000" b="0" dirty="0" smtClean="0">
                <a:ea typeface="ヒラギノ角ゴ Pro W3" charset="-128"/>
              </a:rPr>
              <a:t>Taxe carbone, permis d’émission, tarification de l’usage des infrastructures</a:t>
            </a:r>
          </a:p>
          <a:p>
            <a:pPr>
              <a:defRPr/>
            </a:pPr>
            <a:r>
              <a:rPr lang="fr-FR" sz="2400" b="0" dirty="0" smtClean="0">
                <a:ea typeface="ヒラギノ角ゴ Pro W3" charset="-128"/>
              </a:rPr>
              <a:t>Les politiques de planification</a:t>
            </a:r>
          </a:p>
          <a:p>
            <a:pPr lvl="1">
              <a:buFont typeface="Arial" charset="0"/>
              <a:buChar char="–"/>
              <a:defRPr/>
            </a:pPr>
            <a:r>
              <a:rPr lang="fr-FR" sz="2000" b="0" dirty="0" smtClean="0">
                <a:ea typeface="ヒラギノ角ゴ Pro W3" charset="-128"/>
              </a:rPr>
              <a:t>PDU, Espaces Logistiques Urbains, urbanisme logistique, commercial et résidentiel…</a:t>
            </a:r>
          </a:p>
          <a:p>
            <a:pPr>
              <a:defRPr/>
            </a:pPr>
            <a:r>
              <a:rPr lang="fr-FR" sz="2400" b="0" dirty="0" smtClean="0">
                <a:ea typeface="ヒラギノ角ゴ Pro W3" charset="-128"/>
              </a:rPr>
              <a:t>Les </a:t>
            </a:r>
            <a:r>
              <a:rPr lang="fr-FR" sz="2400" b="0" dirty="0">
                <a:ea typeface="ヒラギノ角ゴ Pro W3" charset="-128"/>
              </a:rPr>
              <a:t>politiques de </a:t>
            </a:r>
            <a:r>
              <a:rPr lang="fr-FR" sz="2400" b="0" dirty="0" smtClean="0">
                <a:ea typeface="ヒラギノ角ゴ Pro W3" charset="-128"/>
              </a:rPr>
              <a:t>gestion des trafics ou de stratégies d’exploitation</a:t>
            </a:r>
          </a:p>
          <a:p>
            <a:pPr>
              <a:defRPr/>
            </a:pPr>
            <a:r>
              <a:rPr lang="fr-FR" sz="2400" b="0" dirty="0">
                <a:ea typeface="ヒラギノ角ゴ Pro W3" charset="-128"/>
              </a:rPr>
              <a:t>Les politiques de </a:t>
            </a:r>
            <a:r>
              <a:rPr lang="fr-FR" sz="2400" b="0" dirty="0" smtClean="0">
                <a:ea typeface="ヒラギノ角ゴ Pro W3" charset="-128"/>
              </a:rPr>
              <a:t>règlementation</a:t>
            </a:r>
          </a:p>
          <a:p>
            <a:pPr lvl="1">
              <a:buFont typeface="Arial" charset="0"/>
              <a:buChar char="–"/>
              <a:defRPr/>
            </a:pPr>
            <a:r>
              <a:rPr lang="fr-FR" sz="2000" b="0" dirty="0" smtClean="0">
                <a:ea typeface="ヒラギノ角ゴ Pro W3" charset="-128"/>
              </a:rPr>
              <a:t>sécurité routière, LEZ, </a:t>
            </a:r>
            <a:r>
              <a:rPr lang="fr-FR" sz="2000" b="0" dirty="0">
                <a:ea typeface="ヒラギノ角ゴ Pro W3" charset="-128"/>
              </a:rPr>
              <a:t>péage </a:t>
            </a:r>
            <a:r>
              <a:rPr lang="fr-FR" sz="2000" b="0" dirty="0" smtClean="0">
                <a:ea typeface="ヒラギノ角ゴ Pro W3" charset="-128"/>
              </a:rPr>
              <a:t>urbain…</a:t>
            </a:r>
          </a:p>
          <a:p>
            <a:pPr>
              <a:defRPr/>
            </a:pPr>
            <a:r>
              <a:rPr lang="fr-FR" sz="2400" b="0" dirty="0" smtClean="0">
                <a:ea typeface="ヒラギノ角ゴ Pro W3" charset="-128"/>
              </a:rPr>
              <a:t>Les politiques de soutien à l’innovation</a:t>
            </a:r>
          </a:p>
          <a:p>
            <a:pPr lvl="1">
              <a:buFont typeface="Arial" charset="0"/>
              <a:buChar char="–"/>
              <a:defRPr/>
            </a:pPr>
            <a:r>
              <a:rPr lang="fr-FR" sz="2000" b="0" dirty="0" smtClean="0">
                <a:ea typeface="ヒラギノ角ゴ Pro W3" charset="-128"/>
              </a:rPr>
              <a:t>Véhicules électriques, systèmes d’assistance à la conduite</a:t>
            </a:r>
          </a:p>
          <a:p>
            <a:pPr>
              <a:defRPr/>
            </a:pPr>
            <a:r>
              <a:rPr lang="fr-FR" sz="2400" b="0" dirty="0">
                <a:ea typeface="ヒラギノ角ゴ Pro W3" charset="-128"/>
              </a:rPr>
              <a:t>Les politiques </a:t>
            </a:r>
            <a:r>
              <a:rPr lang="fr-FR" sz="2400" b="0" dirty="0" smtClean="0">
                <a:ea typeface="ヒラギノ角ゴ Pro W3" charset="-128"/>
              </a:rPr>
              <a:t>d’incitation aux changements de comportements</a:t>
            </a:r>
          </a:p>
          <a:p>
            <a:pPr lvl="1">
              <a:buFont typeface="Arial" charset="0"/>
              <a:buChar char="–"/>
              <a:defRPr/>
            </a:pPr>
            <a:r>
              <a:rPr lang="fr-FR" sz="2000" b="0" dirty="0" smtClean="0">
                <a:ea typeface="ヒラギノ角ゴ Pro W3" charset="-128"/>
              </a:rPr>
              <a:t>Éducation, apprentissage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fr-FR" b="0" dirty="0" smtClean="0">
                <a:ea typeface="ヒラギノ角ゴ Pro W3" charset="-128"/>
              </a:rPr>
              <a:t> 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365625"/>
            <a:ext cx="1223962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581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>
                <a:ea typeface="ヒラギノ角ゴ Pro W3" charset="-128"/>
              </a:rPr>
              <a:t>Le processus de construction des politiques publiques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itchFamily="2" charset="2"/>
              <a:buChar char="§"/>
              <a:defRPr/>
            </a:pPr>
            <a:r>
              <a:rPr lang="fr-FR" sz="2800" dirty="0" smtClean="0">
                <a:solidFill>
                  <a:srgbClr val="001DCC"/>
                </a:solidFill>
                <a:ea typeface="ヒラギノ角ゴ Pro W3" charset="-128"/>
              </a:rPr>
              <a:t>La coordination urbanisme/transport</a:t>
            </a:r>
          </a:p>
          <a:p>
            <a:pPr lvl="1">
              <a:buFont typeface="Arial" charset="0"/>
              <a:buChar char="–"/>
              <a:defRPr/>
            </a:pPr>
            <a:r>
              <a:rPr lang="fr-FR" b="0" dirty="0" smtClean="0">
                <a:solidFill>
                  <a:schemeClr val="accent2">
                    <a:lumMod val="75000"/>
                  </a:schemeClr>
                </a:solidFill>
              </a:rPr>
              <a:t>Comment</a:t>
            </a:r>
            <a:r>
              <a:rPr lang="fr-FR" b="0" dirty="0" smtClean="0">
                <a:solidFill>
                  <a:schemeClr val="accent2"/>
                </a:solidFill>
              </a:rPr>
              <a:t> </a:t>
            </a:r>
            <a:r>
              <a:rPr lang="fr-FR" b="0" dirty="0">
                <a:solidFill>
                  <a:schemeClr val="accent2">
                    <a:lumMod val="75000"/>
                  </a:schemeClr>
                </a:solidFill>
              </a:rPr>
              <a:t>se coordonnent les acteurs des différents </a:t>
            </a:r>
            <a:r>
              <a:rPr lang="fr-FR" b="0" dirty="0" smtClean="0">
                <a:solidFill>
                  <a:schemeClr val="accent2">
                    <a:lumMod val="75000"/>
                  </a:schemeClr>
                </a:solidFill>
              </a:rPr>
              <a:t>secteurs (aménagement </a:t>
            </a:r>
            <a:r>
              <a:rPr lang="fr-FR" b="0" dirty="0">
                <a:solidFill>
                  <a:schemeClr val="accent2">
                    <a:lumMod val="75000"/>
                  </a:schemeClr>
                </a:solidFill>
              </a:rPr>
              <a:t>et transport), des différentes échelles, du public </a:t>
            </a:r>
            <a:r>
              <a:rPr lang="fr-FR" b="0" dirty="0" smtClean="0">
                <a:solidFill>
                  <a:schemeClr val="accent2">
                    <a:lumMod val="75000"/>
                  </a:schemeClr>
                </a:solidFill>
              </a:rPr>
              <a:t>et du </a:t>
            </a:r>
            <a:r>
              <a:rPr lang="fr-FR" b="0" dirty="0">
                <a:solidFill>
                  <a:schemeClr val="accent2">
                    <a:lumMod val="75000"/>
                  </a:schemeClr>
                </a:solidFill>
              </a:rPr>
              <a:t>privé </a:t>
            </a:r>
            <a:r>
              <a:rPr lang="fr-FR" b="0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>
              <a:defRPr/>
            </a:pPr>
            <a:r>
              <a:rPr lang="fr-FR" dirty="0" smtClean="0">
                <a:solidFill>
                  <a:srgbClr val="001DCC"/>
                </a:solidFill>
                <a:ea typeface="ヒラギノ角ゴ Pro W3" charset="-128"/>
              </a:rPr>
              <a:t>La </a:t>
            </a:r>
            <a:r>
              <a:rPr lang="fr-FR" dirty="0" err="1" smtClean="0">
                <a:solidFill>
                  <a:srgbClr val="001DCC"/>
                </a:solidFill>
                <a:ea typeface="ヒラギノ角ゴ Pro W3" charset="-128"/>
              </a:rPr>
              <a:t>co</a:t>
            </a:r>
            <a:r>
              <a:rPr lang="fr-FR" dirty="0" smtClean="0">
                <a:solidFill>
                  <a:srgbClr val="001DCC"/>
                </a:solidFill>
                <a:ea typeface="ヒラギノ角ゴ Pro W3" charset="-128"/>
              </a:rPr>
              <a:t>-définition </a:t>
            </a:r>
            <a:r>
              <a:rPr lang="fr-FR" dirty="0">
                <a:solidFill>
                  <a:srgbClr val="001DCC"/>
                </a:solidFill>
                <a:ea typeface="ヒラギノ角ゴ Pro W3" charset="-128"/>
              </a:rPr>
              <a:t>avec les </a:t>
            </a:r>
            <a:r>
              <a:rPr lang="fr-FR" dirty="0" smtClean="0">
                <a:solidFill>
                  <a:srgbClr val="001DCC"/>
                </a:solidFill>
                <a:ea typeface="ヒラギノ角ゴ Pro W3" charset="-128"/>
              </a:rPr>
              <a:t>usagers des outils innovants pour la mobilité </a:t>
            </a:r>
          </a:p>
          <a:p>
            <a:pPr lvl="1">
              <a:buFont typeface="Arial" charset="0"/>
              <a:buChar char="–"/>
              <a:defRPr/>
            </a:pPr>
            <a:r>
              <a:rPr lang="fr-FR" b="0" dirty="0" smtClean="0">
                <a:solidFill>
                  <a:schemeClr val="accent2">
                    <a:lumMod val="75000"/>
                  </a:schemeClr>
                </a:solidFill>
                <a:ea typeface="ヒラギノ角ゴ Pro W3" charset="-128"/>
              </a:rPr>
              <a:t>Vers une meilleure acceptabilité des solutions technologiques?</a:t>
            </a:r>
          </a:p>
          <a:p>
            <a:pPr marL="342900" lvl="1" indent="-342900">
              <a:buFont typeface="Wingdings" pitchFamily="2" charset="2"/>
              <a:buChar char="§"/>
              <a:defRPr/>
            </a:pPr>
            <a:r>
              <a:rPr lang="fr-FR" sz="2800" dirty="0">
                <a:solidFill>
                  <a:srgbClr val="001DCC"/>
                </a:solidFill>
                <a:ea typeface="ヒラギノ角ゴ Pro W3" charset="-128"/>
              </a:rPr>
              <a:t>La gouvernance organisationnelle en sécurité routière</a:t>
            </a:r>
          </a:p>
          <a:p>
            <a:pPr>
              <a:defRPr/>
            </a:pPr>
            <a:endParaRPr lang="fr-FR" dirty="0">
              <a:solidFill>
                <a:srgbClr val="001DCC"/>
              </a:solidFill>
              <a:ea typeface="ヒラギノ角ゴ Pro W3" charset="-128"/>
            </a:endParaRPr>
          </a:p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2011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DEST Dynamiques Economiques et Sociales des Transports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97450"/>
          </a:xfrm>
        </p:spPr>
        <p:txBody>
          <a:bodyPr/>
          <a:lstStyle/>
          <a:p>
            <a:r>
              <a:rPr lang="fr-FR" dirty="0" smtClean="0"/>
              <a:t>Méthodes innovantes d’observation et analyse de la mobilité</a:t>
            </a:r>
          </a:p>
          <a:p>
            <a:pPr lvl="1"/>
            <a:r>
              <a:rPr lang="fr-FR" dirty="0"/>
              <a:t>mesurer le reflux possible de la mobilité, de l’analyser selon les territoires, et de l’expliquer en particulier par l’interaction territoire-transport</a:t>
            </a:r>
            <a:r>
              <a:rPr lang="fr-FR" dirty="0" smtClean="0"/>
              <a:t>.</a:t>
            </a:r>
          </a:p>
          <a:p>
            <a:r>
              <a:rPr lang="fr-FR" dirty="0" smtClean="0"/>
              <a:t>Impacts environnementaux et sociaux sur un territoire</a:t>
            </a:r>
          </a:p>
          <a:p>
            <a:pPr lvl="1"/>
            <a:r>
              <a:rPr lang="fr-FR" dirty="0"/>
              <a:t>diagnostics d’ensemble voyageurs et marchandises, s’appuyant sur une observation en amont et sur des recueils qualitatifs, et quantifiant la consommation d’énergie et les émissions de gaz à effet de serre</a:t>
            </a:r>
            <a:r>
              <a:rPr lang="fr-FR" dirty="0" smtClean="0"/>
              <a:t>.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Evaluation des politiques publiques et débat public (</a:t>
            </a:r>
            <a:r>
              <a:rPr lang="fr-FR" dirty="0" err="1" smtClean="0">
                <a:solidFill>
                  <a:srgbClr val="FF0000"/>
                </a:solidFill>
              </a:rPr>
              <a:t>VdA</a:t>
            </a:r>
            <a:r>
              <a:rPr lang="fr-FR" dirty="0" smtClean="0">
                <a:solidFill>
                  <a:srgbClr val="FF0000"/>
                </a:solidFill>
              </a:rPr>
              <a:t>)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8403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143508" y="-171400"/>
            <a:ext cx="9000492" cy="1143000"/>
          </a:xfrm>
        </p:spPr>
        <p:txBody>
          <a:bodyPr>
            <a:normAutofit fontScale="90000"/>
          </a:bodyPr>
          <a:lstStyle/>
          <a:p>
            <a:r>
              <a:rPr lang="fr-FR" altLang="fr-FR" dirty="0" smtClean="0">
                <a:ea typeface="ヒラギノ角ゴ Pro W3" charset="-128"/>
              </a:rPr>
              <a:t/>
            </a:r>
            <a:br>
              <a:rPr lang="fr-FR" altLang="fr-FR" dirty="0" smtClean="0">
                <a:ea typeface="ヒラギノ角ゴ Pro W3" charset="-128"/>
              </a:rPr>
            </a:br>
            <a:r>
              <a:rPr lang="fr-FR" altLang="fr-FR" dirty="0" smtClean="0">
                <a:ea typeface="ヒラギノ角ゴ Pro W3" charset="-128"/>
              </a:rPr>
              <a:t>Âme: « </a:t>
            </a:r>
            <a:r>
              <a:rPr lang="fr-FR" altLang="fr-FR" i="1" dirty="0" smtClean="0">
                <a:ea typeface="ヒラギノ角ゴ Pro W3" charset="-128"/>
              </a:rPr>
              <a:t>ce qui donne à quelque chose son originalité »</a:t>
            </a:r>
            <a:r>
              <a:rPr lang="fr-FR" altLang="fr-FR" i="1" dirty="0">
                <a:ea typeface="ヒラギノ角ゴ Pro W3" charset="-128"/>
              </a:rPr>
              <a:t/>
            </a:r>
            <a:br>
              <a:rPr lang="fr-FR" altLang="fr-FR" i="1" dirty="0">
                <a:ea typeface="ヒラギノ角ゴ Pro W3" charset="-128"/>
              </a:rPr>
            </a:br>
            <a:endParaRPr lang="fr-FR" altLang="fr-FR" i="1" dirty="0" smtClean="0">
              <a:ea typeface="ヒラギノ角ゴ Pro W3" charset="-128"/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sz="half" idx="1"/>
          </p:nvPr>
        </p:nvSpPr>
        <p:spPr>
          <a:xfrm>
            <a:off x="179512" y="1573361"/>
            <a:ext cx="4648076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fr-FR" sz="2400" dirty="0" smtClean="0"/>
              <a:t>Les </a:t>
            </a:r>
            <a:r>
              <a:rPr lang="fr-FR" sz="2400" dirty="0"/>
              <a:t>8</a:t>
            </a:r>
            <a:r>
              <a:rPr lang="fr-FR" sz="2400" dirty="0" smtClean="0"/>
              <a:t> laboratoires de AME</a:t>
            </a:r>
          </a:p>
          <a:p>
            <a:pPr marL="0" indent="0">
              <a:buNone/>
              <a:defRPr/>
            </a:pPr>
            <a:endParaRPr lang="fr-FR" sz="2400" dirty="0" smtClean="0"/>
          </a:p>
          <a:p>
            <a:pPr>
              <a:defRPr/>
            </a:pPr>
            <a:r>
              <a:rPr lang="fr-FR" sz="2400" dirty="0" smtClean="0"/>
              <a:t>EASE - </a:t>
            </a:r>
            <a:r>
              <a:rPr lang="fr-FR" sz="2400" dirty="0"/>
              <a:t>Environnement, Aménagement, Sécurité et </a:t>
            </a:r>
            <a:r>
              <a:rPr lang="fr-FR" sz="2400" dirty="0" err="1" smtClean="0"/>
              <a:t>Eco-conception</a:t>
            </a:r>
            <a:r>
              <a:rPr lang="fr-FR" sz="2400" dirty="0" smtClean="0"/>
              <a:t> </a:t>
            </a:r>
          </a:p>
          <a:p>
            <a:pPr>
              <a:defRPr/>
            </a:pPr>
            <a:r>
              <a:rPr lang="fr-FR" sz="2400" dirty="0" smtClean="0"/>
              <a:t>GEOLOC-géolocalisation </a:t>
            </a:r>
          </a:p>
          <a:p>
            <a:pPr>
              <a:defRPr/>
            </a:pPr>
            <a:r>
              <a:rPr lang="fr-FR" sz="2400" dirty="0" smtClean="0"/>
              <a:t>LAE – Laboratoire d’Acoustique Environnementale</a:t>
            </a:r>
            <a:endParaRPr lang="fr-FR" sz="800" dirty="0"/>
          </a:p>
          <a:p>
            <a:pPr>
              <a:defRPr/>
            </a:pPr>
            <a:r>
              <a:rPr lang="fr-FR" sz="2400" dirty="0"/>
              <a:t>LTE – Laboratoire Transport et </a:t>
            </a:r>
            <a:r>
              <a:rPr lang="fr-FR" sz="2400" dirty="0" smtClean="0"/>
              <a:t>Environnement</a:t>
            </a:r>
            <a:endParaRPr lang="fr-FR" sz="800" dirty="0"/>
          </a:p>
          <a:p>
            <a:pPr>
              <a:defRPr/>
            </a:pPr>
            <a:r>
              <a:rPr lang="fr-FR" sz="2400" dirty="0"/>
              <a:t>LPC - Laboratoire de Psychologie des Comportements et des </a:t>
            </a:r>
            <a:r>
              <a:rPr lang="fr-FR" sz="2400" dirty="0" smtClean="0"/>
              <a:t>mobilités</a:t>
            </a:r>
            <a:endParaRPr lang="fr-FR" sz="800" dirty="0"/>
          </a:p>
          <a:p>
            <a:pPr>
              <a:defRPr/>
            </a:pPr>
            <a:r>
              <a:rPr lang="fr-FR" sz="2400" dirty="0" smtClean="0"/>
              <a:t>DEST </a:t>
            </a:r>
            <a:r>
              <a:rPr lang="fr-FR" sz="2400" dirty="0"/>
              <a:t>– Dynamiques Economiques et Sociales des </a:t>
            </a:r>
            <a:r>
              <a:rPr lang="fr-FR" sz="2400" dirty="0" smtClean="0"/>
              <a:t>Transports</a:t>
            </a:r>
          </a:p>
          <a:p>
            <a:pPr>
              <a:defRPr/>
            </a:pPr>
            <a:r>
              <a:rPr lang="fr-FR" sz="2400" dirty="0" smtClean="0"/>
              <a:t>LVMT </a:t>
            </a:r>
            <a:r>
              <a:rPr lang="fr-FR" sz="2400" dirty="0"/>
              <a:t>– Laboratoire Ville, Mobilité, </a:t>
            </a:r>
            <a:r>
              <a:rPr lang="fr-FR" sz="2400" dirty="0" smtClean="0"/>
              <a:t>Transport </a:t>
            </a:r>
          </a:p>
          <a:p>
            <a:pPr>
              <a:defRPr/>
            </a:pPr>
            <a:r>
              <a:rPr lang="fr-FR" sz="2400" dirty="0" smtClean="0"/>
              <a:t>SPLOTT - Systèmes Productifs, Logistique, Organisation           des Transports et Travail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>
          <a:xfrm>
            <a:off x="4839878" y="1484784"/>
            <a:ext cx="4038600" cy="4525963"/>
          </a:xfrm>
        </p:spPr>
        <p:txBody>
          <a:bodyPr>
            <a:normAutofit fontScale="70000" lnSpcReduction="20000"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Un département pluridisciplinaire</a:t>
            </a:r>
          </a:p>
          <a:p>
            <a:r>
              <a:rPr lang="fr-FR" dirty="0" smtClean="0"/>
              <a:t>Un département mêlant SPI et SHS</a:t>
            </a:r>
          </a:p>
          <a:p>
            <a:r>
              <a:rPr lang="fr-FR" dirty="0" smtClean="0"/>
              <a:t>Des approches centrées sur les infrastructures ET les services de mobilité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520825" y="5553236"/>
            <a:ext cx="5938838" cy="1155700"/>
            <a:chOff x="434" y="3158"/>
            <a:chExt cx="3741" cy="72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3158"/>
              <a:ext cx="907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4" y="3158"/>
              <a:ext cx="1031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" y="3158"/>
              <a:ext cx="972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3158"/>
              <a:ext cx="470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0586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LVMT Laboratoire Ville Mobilité Transport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Pratiques de mobilités, accès à la ville, imaginaires urbains</a:t>
            </a:r>
          </a:p>
          <a:p>
            <a:r>
              <a:rPr lang="fr-FR" dirty="0" smtClean="0"/>
              <a:t>Dynamiques territoriales, stratégies de localisation, action publique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Interactions ville-transports: agencement des lieux, urbanisme des transports collectifs, modélisation intégrée (</a:t>
            </a:r>
            <a:r>
              <a:rPr lang="fr-FR" dirty="0" err="1" smtClean="0">
                <a:solidFill>
                  <a:srgbClr val="FF0000"/>
                </a:solidFill>
              </a:rPr>
              <a:t>VdA</a:t>
            </a:r>
            <a:r>
              <a:rPr lang="fr-FR" dirty="0" smtClean="0">
                <a:solidFill>
                  <a:srgbClr val="FF0000"/>
                </a:solidFill>
              </a:rPr>
              <a:t>)</a:t>
            </a:r>
          </a:p>
          <a:p>
            <a:r>
              <a:rPr lang="fr-FR" dirty="0" smtClean="0"/>
              <a:t>Analyse économique et modélisation du transport et du trafic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6994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SPLOTT Systèmes Productifs, Logistique, Organisation des Transports et Travail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fr-FR" altLang="fr-FR" dirty="0">
                <a:solidFill>
                  <a:srgbClr val="0070C0"/>
                </a:solidFill>
                <a:latin typeface="Calibri" pitchFamily="34" charset="0"/>
              </a:rPr>
              <a:t>Le transport de marchandises : une activité issue </a:t>
            </a:r>
            <a:r>
              <a:rPr lang="fr-FR" altLang="fr-FR" dirty="0">
                <a:solidFill>
                  <a:schemeClr val="accent1"/>
                </a:solidFill>
                <a:latin typeface="Calibri" pitchFamily="34" charset="0"/>
              </a:rPr>
              <a:t>de la rencontre entre la production d’un chargeur et celle d’un prestataire dans quatre environnements</a:t>
            </a:r>
            <a:r>
              <a:rPr lang="fr-FR" altLang="fr-FR" sz="2400" dirty="0">
                <a:solidFill>
                  <a:srgbClr val="0070C0"/>
                </a:solidFill>
                <a:latin typeface="Calibri" pitchFamily="34" charset="0"/>
              </a:rPr>
              <a:t> :  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endParaRPr lang="fr-FR" altLang="fr-FR" sz="1700" dirty="0">
              <a:latin typeface="Calibri" pitchFamily="34" charset="0"/>
            </a:endParaRPr>
          </a:p>
          <a:p>
            <a:pPr lvl="1" algn="just" eaLnBrk="1" hangingPunct="1">
              <a:lnSpc>
                <a:spcPct val="60000"/>
              </a:lnSpc>
              <a:buFontTx/>
              <a:buAutoNum type="arabicPeriod"/>
            </a:pPr>
            <a:r>
              <a:rPr lang="fr-FR" altLang="fr-FR" sz="2800" dirty="0">
                <a:solidFill>
                  <a:srgbClr val="0070C0"/>
                </a:solidFill>
                <a:latin typeface="Calibri" pitchFamily="34" charset="0"/>
              </a:rPr>
              <a:t>Productif </a:t>
            </a:r>
            <a:r>
              <a:rPr lang="fr-FR" altLang="fr-FR" sz="1700" dirty="0">
                <a:latin typeface="Calibri" pitchFamily="34" charset="0"/>
              </a:rPr>
              <a:t>: </a:t>
            </a:r>
            <a:r>
              <a:rPr lang="fr-FR" altLang="fr-FR" sz="2000" dirty="0">
                <a:solidFill>
                  <a:srgbClr val="FF0000"/>
                </a:solidFill>
                <a:latin typeface="Calibri" pitchFamily="34" charset="0"/>
              </a:rPr>
              <a:t>comprendre les influences réciproques entre les systèmes de production des chargeurs et des opérateurs du transport ou de la logistique sur les prestations de </a:t>
            </a:r>
            <a:r>
              <a:rPr lang="fr-FR" altLang="fr-FR" sz="2000" dirty="0" smtClean="0">
                <a:solidFill>
                  <a:srgbClr val="FF0000"/>
                </a:solidFill>
                <a:latin typeface="Calibri" pitchFamily="34" charset="0"/>
              </a:rPr>
              <a:t>transport (</a:t>
            </a:r>
            <a:r>
              <a:rPr lang="fr-FR" altLang="fr-FR" sz="2000" dirty="0" err="1" smtClean="0">
                <a:solidFill>
                  <a:srgbClr val="FF0000"/>
                </a:solidFill>
                <a:latin typeface="Calibri" pitchFamily="34" charset="0"/>
              </a:rPr>
              <a:t>VdA</a:t>
            </a:r>
            <a:r>
              <a:rPr lang="fr-FR" altLang="fr-FR" sz="2000" dirty="0" smtClean="0">
                <a:solidFill>
                  <a:srgbClr val="FF0000"/>
                </a:solidFill>
                <a:latin typeface="Calibri" pitchFamily="34" charset="0"/>
              </a:rPr>
              <a:t>): demande et offre logistique et de transport</a:t>
            </a:r>
            <a:endParaRPr lang="fr-FR" altLang="fr-FR" sz="2000" dirty="0">
              <a:solidFill>
                <a:srgbClr val="FF0000"/>
              </a:solidFill>
              <a:latin typeface="Calibri" pitchFamily="34" charset="0"/>
            </a:endParaRPr>
          </a:p>
          <a:p>
            <a:pPr lvl="1" algn="just" eaLnBrk="1" hangingPunct="1">
              <a:lnSpc>
                <a:spcPct val="60000"/>
              </a:lnSpc>
              <a:buFontTx/>
              <a:buAutoNum type="arabicPeriod"/>
            </a:pPr>
            <a:endParaRPr lang="fr-FR" altLang="fr-FR" sz="1700" dirty="0">
              <a:latin typeface="Calibri" pitchFamily="34" charset="0"/>
            </a:endParaRPr>
          </a:p>
          <a:p>
            <a:pPr lvl="1" algn="just" eaLnBrk="1" hangingPunct="1">
              <a:lnSpc>
                <a:spcPct val="60000"/>
              </a:lnSpc>
              <a:buFontTx/>
              <a:buAutoNum type="arabicPeriod"/>
            </a:pPr>
            <a:r>
              <a:rPr lang="fr-FR" altLang="fr-FR" sz="2800" dirty="0">
                <a:solidFill>
                  <a:srgbClr val="0070C0"/>
                </a:solidFill>
                <a:latin typeface="Calibri" pitchFamily="34" charset="0"/>
              </a:rPr>
              <a:t>Social </a:t>
            </a:r>
            <a:r>
              <a:rPr lang="fr-FR" altLang="fr-FR" sz="1700" dirty="0">
                <a:latin typeface="Calibri" pitchFamily="34" charset="0"/>
              </a:rPr>
              <a:t>: </a:t>
            </a:r>
            <a:r>
              <a:rPr lang="fr-FR" altLang="fr-FR" sz="2000" dirty="0">
                <a:latin typeface="Calibri" pitchFamily="34" charset="0"/>
              </a:rPr>
              <a:t>considérer le rapport à l</a:t>
            </a:r>
            <a:r>
              <a:rPr lang="ja-JP" altLang="fr-FR" sz="2000" dirty="0">
                <a:latin typeface="Calibri" pitchFamily="34" charset="0"/>
              </a:rPr>
              <a:t>’</a:t>
            </a:r>
            <a:r>
              <a:rPr lang="fr-FR" altLang="ja-JP" sz="2000" dirty="0">
                <a:latin typeface="Calibri" pitchFamily="34" charset="0"/>
              </a:rPr>
              <a:t>emploi et au travail des activités de transport et de logistique</a:t>
            </a:r>
          </a:p>
          <a:p>
            <a:pPr lvl="1" algn="just" eaLnBrk="1" hangingPunct="1">
              <a:lnSpc>
                <a:spcPct val="60000"/>
              </a:lnSpc>
              <a:buFontTx/>
              <a:buAutoNum type="arabicPeriod"/>
            </a:pPr>
            <a:endParaRPr lang="fr-FR" altLang="fr-FR" sz="1700" dirty="0">
              <a:latin typeface="Calibri" pitchFamily="34" charset="0"/>
            </a:endParaRPr>
          </a:p>
          <a:p>
            <a:pPr lvl="1" algn="just" eaLnBrk="1" hangingPunct="1">
              <a:lnSpc>
                <a:spcPct val="60000"/>
              </a:lnSpc>
              <a:buFontTx/>
              <a:buAutoNum type="arabicPeriod"/>
            </a:pPr>
            <a:r>
              <a:rPr lang="fr-FR" altLang="fr-FR" sz="2800" dirty="0">
                <a:solidFill>
                  <a:srgbClr val="0070C0"/>
                </a:solidFill>
                <a:latin typeface="Calibri" pitchFamily="34" charset="0"/>
              </a:rPr>
              <a:t>Spatial </a:t>
            </a:r>
            <a:r>
              <a:rPr lang="fr-FR" altLang="fr-FR" sz="1700" dirty="0">
                <a:latin typeface="Calibri" pitchFamily="34" charset="0"/>
              </a:rPr>
              <a:t>: </a:t>
            </a:r>
            <a:r>
              <a:rPr lang="fr-FR" altLang="fr-FR" sz="2000" dirty="0">
                <a:latin typeface="Calibri" pitchFamily="34" charset="0"/>
              </a:rPr>
              <a:t>considérer comment le transport de marchandises et la logistique marquent les territoires et sont marqués</a:t>
            </a:r>
            <a:r>
              <a:rPr lang="fr-FR" altLang="fr-FR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altLang="fr-FR" sz="2000" dirty="0">
                <a:latin typeface="Calibri" pitchFamily="34" charset="0"/>
              </a:rPr>
              <a:t>par eux en retour</a:t>
            </a:r>
          </a:p>
          <a:p>
            <a:pPr lvl="1" algn="just" eaLnBrk="1" hangingPunct="1">
              <a:lnSpc>
                <a:spcPct val="60000"/>
              </a:lnSpc>
              <a:buFontTx/>
              <a:buAutoNum type="arabicPeriod"/>
            </a:pPr>
            <a:endParaRPr lang="fr-FR" altLang="fr-FR" sz="1700" dirty="0">
              <a:latin typeface="Calibri" pitchFamily="34" charset="0"/>
            </a:endParaRPr>
          </a:p>
          <a:p>
            <a:pPr lvl="1" algn="just" eaLnBrk="1" hangingPunct="1">
              <a:lnSpc>
                <a:spcPct val="60000"/>
              </a:lnSpc>
              <a:buFontTx/>
              <a:buAutoNum type="arabicPeriod"/>
            </a:pPr>
            <a:r>
              <a:rPr lang="fr-FR" altLang="fr-FR" sz="2800" dirty="0">
                <a:solidFill>
                  <a:srgbClr val="0070C0"/>
                </a:solidFill>
                <a:latin typeface="Calibri" pitchFamily="34" charset="0"/>
              </a:rPr>
              <a:t>Institutionnel </a:t>
            </a:r>
            <a:r>
              <a:rPr lang="fr-FR" altLang="fr-FR" sz="1700" dirty="0">
                <a:latin typeface="Calibri" pitchFamily="34" charset="0"/>
              </a:rPr>
              <a:t>: </a:t>
            </a:r>
            <a:r>
              <a:rPr lang="fr-FR" altLang="fr-FR" sz="2000" dirty="0">
                <a:latin typeface="Calibri" pitchFamily="34" charset="0"/>
              </a:rPr>
              <a:t>envisager les leviers pertinents d</a:t>
            </a:r>
            <a:r>
              <a:rPr lang="ja-JP" altLang="fr-FR" sz="2000" dirty="0">
                <a:latin typeface="Calibri" pitchFamily="34" charset="0"/>
              </a:rPr>
              <a:t>’</a:t>
            </a:r>
            <a:r>
              <a:rPr lang="fr-FR" altLang="ja-JP" sz="2000" dirty="0">
                <a:latin typeface="Calibri" pitchFamily="34" charset="0"/>
              </a:rPr>
              <a:t>actions publiques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9264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331640" y="116634"/>
            <a:ext cx="5238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prstClr val="white"/>
                </a:solidFill>
                <a:latin typeface="Tw Cen MT" pitchFamily="34" charset="0"/>
              </a:rPr>
              <a:t>Le projet ELSAT 2020 </a:t>
            </a:r>
            <a:endParaRPr lang="en-GB" sz="3200" dirty="0">
              <a:solidFill>
                <a:prstClr val="white"/>
              </a:solidFill>
              <a:latin typeface="Tw Cen MT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7504" y="676985"/>
            <a:ext cx="725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prstClr val="black"/>
                </a:solidFill>
                <a:latin typeface="Tw Cen MT" pitchFamily="34" charset="0"/>
              </a:rPr>
              <a:t>OST 2 : 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itchFamily="34" charset="0"/>
              </a:rPr>
              <a:t> Innovations par les TIC et changements de comportements</a:t>
            </a:r>
            <a:endParaRPr lang="en-GB" sz="2000" b="1" dirty="0">
              <a:solidFill>
                <a:schemeClr val="tx1">
                  <a:lumMod val="50000"/>
                  <a:lumOff val="50000"/>
                </a:schemeClr>
              </a:solidFill>
              <a:latin typeface="Tw Cen MT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54972" y="1417384"/>
            <a:ext cx="6599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Projet 1 : TIC et évolution du transport de marchandises et de la </a:t>
            </a:r>
            <a:r>
              <a:rPr lang="fr-FR" u="sng" dirty="0" smtClean="0"/>
              <a:t>logistique</a:t>
            </a:r>
            <a:endParaRPr lang="fr-FR" u="sng" dirty="0"/>
          </a:p>
        </p:txBody>
      </p:sp>
      <p:sp>
        <p:nvSpPr>
          <p:cNvPr id="33" name="Rectangle 1028"/>
          <p:cNvSpPr/>
          <p:nvPr/>
        </p:nvSpPr>
        <p:spPr>
          <a:xfrm>
            <a:off x="3775717" y="4444469"/>
            <a:ext cx="3583955" cy="256899"/>
          </a:xfrm>
          <a:custGeom>
            <a:avLst/>
            <a:gdLst>
              <a:gd name="connsiteX0" fmla="*/ 0 w 4320480"/>
              <a:gd name="connsiteY0" fmla="*/ 0 h 504056"/>
              <a:gd name="connsiteX1" fmla="*/ 4320480 w 4320480"/>
              <a:gd name="connsiteY1" fmla="*/ 0 h 504056"/>
              <a:gd name="connsiteX2" fmla="*/ 4320480 w 4320480"/>
              <a:gd name="connsiteY2" fmla="*/ 504056 h 504056"/>
              <a:gd name="connsiteX3" fmla="*/ 0 w 4320480"/>
              <a:gd name="connsiteY3" fmla="*/ 504056 h 504056"/>
              <a:gd name="connsiteX4" fmla="*/ 0 w 4320480"/>
              <a:gd name="connsiteY4" fmla="*/ 0 h 504056"/>
              <a:gd name="connsiteX0" fmla="*/ 4320480 w 4411920"/>
              <a:gd name="connsiteY0" fmla="*/ 0 h 504056"/>
              <a:gd name="connsiteX1" fmla="*/ 4320480 w 4411920"/>
              <a:gd name="connsiteY1" fmla="*/ 504056 h 504056"/>
              <a:gd name="connsiteX2" fmla="*/ 0 w 4411920"/>
              <a:gd name="connsiteY2" fmla="*/ 504056 h 504056"/>
              <a:gd name="connsiteX3" fmla="*/ 0 w 4411920"/>
              <a:gd name="connsiteY3" fmla="*/ 0 h 504056"/>
              <a:gd name="connsiteX4" fmla="*/ 4411920 w 4411920"/>
              <a:gd name="connsiteY4" fmla="*/ 91440 h 504056"/>
              <a:gd name="connsiteX0" fmla="*/ 4320480 w 4320480"/>
              <a:gd name="connsiteY0" fmla="*/ 70485 h 574541"/>
              <a:gd name="connsiteX1" fmla="*/ 4320480 w 4320480"/>
              <a:gd name="connsiteY1" fmla="*/ 574541 h 574541"/>
              <a:gd name="connsiteX2" fmla="*/ 0 w 4320480"/>
              <a:gd name="connsiteY2" fmla="*/ 574541 h 574541"/>
              <a:gd name="connsiteX3" fmla="*/ 0 w 4320480"/>
              <a:gd name="connsiteY3" fmla="*/ 70485 h 574541"/>
              <a:gd name="connsiteX4" fmla="*/ 1992570 w 4320480"/>
              <a:gd name="connsiteY4" fmla="*/ 0 h 574541"/>
              <a:gd name="connsiteX0" fmla="*/ 4320480 w 4320480"/>
              <a:gd name="connsiteY0" fmla="*/ 0 h 504056"/>
              <a:gd name="connsiteX1" fmla="*/ 4320480 w 4320480"/>
              <a:gd name="connsiteY1" fmla="*/ 504056 h 504056"/>
              <a:gd name="connsiteX2" fmla="*/ 0 w 4320480"/>
              <a:gd name="connsiteY2" fmla="*/ 504056 h 504056"/>
              <a:gd name="connsiteX3" fmla="*/ 0 w 4320480"/>
              <a:gd name="connsiteY3" fmla="*/ 0 h 504056"/>
              <a:gd name="connsiteX0" fmla="*/ 4320480 w 4320480"/>
              <a:gd name="connsiteY0" fmla="*/ 0 h 504056"/>
              <a:gd name="connsiteX1" fmla="*/ 4320480 w 4320480"/>
              <a:gd name="connsiteY1" fmla="*/ 504056 h 504056"/>
              <a:gd name="connsiteX2" fmla="*/ 0 w 4320480"/>
              <a:gd name="connsiteY2" fmla="*/ 504056 h 504056"/>
              <a:gd name="connsiteX3" fmla="*/ 0 w 4320480"/>
              <a:gd name="connsiteY3" fmla="*/ 0 h 504056"/>
              <a:gd name="connsiteX0" fmla="*/ 4320480 w 4320480"/>
              <a:gd name="connsiteY0" fmla="*/ 504056 h 504056"/>
              <a:gd name="connsiteX1" fmla="*/ 0 w 4320480"/>
              <a:gd name="connsiteY1" fmla="*/ 504056 h 504056"/>
              <a:gd name="connsiteX2" fmla="*/ 0 w 4320480"/>
              <a:gd name="connsiteY2" fmla="*/ 0 h 504056"/>
              <a:gd name="connsiteX0" fmla="*/ 4322955 w 4322955"/>
              <a:gd name="connsiteY0" fmla="*/ 504056 h 504056"/>
              <a:gd name="connsiteX1" fmla="*/ 2475 w 4322955"/>
              <a:gd name="connsiteY1" fmla="*/ 504056 h 504056"/>
              <a:gd name="connsiteX2" fmla="*/ 0 w 4322955"/>
              <a:gd name="connsiteY2" fmla="*/ 211082 h 504056"/>
              <a:gd name="connsiteX3" fmla="*/ 2475 w 4322955"/>
              <a:gd name="connsiteY3" fmla="*/ 0 h 504056"/>
              <a:gd name="connsiteX0" fmla="*/ 4503935 w 4503935"/>
              <a:gd name="connsiteY0" fmla="*/ 302127 h 302127"/>
              <a:gd name="connsiteX1" fmla="*/ 183455 w 4503935"/>
              <a:gd name="connsiteY1" fmla="*/ 302127 h 302127"/>
              <a:gd name="connsiteX2" fmla="*/ 180980 w 4503935"/>
              <a:gd name="connsiteY2" fmla="*/ 9153 h 302127"/>
              <a:gd name="connsiteX3" fmla="*/ 0 w 4503935"/>
              <a:gd name="connsiteY3" fmla="*/ 0 h 302127"/>
              <a:gd name="connsiteX0" fmla="*/ 4513343 w 4513343"/>
              <a:gd name="connsiteY0" fmla="*/ 296669 h 296669"/>
              <a:gd name="connsiteX1" fmla="*/ 192863 w 4513343"/>
              <a:gd name="connsiteY1" fmla="*/ 296669 h 296669"/>
              <a:gd name="connsiteX2" fmla="*/ 190388 w 4513343"/>
              <a:gd name="connsiteY2" fmla="*/ 3695 h 296669"/>
              <a:gd name="connsiteX3" fmla="*/ 0 w 4513343"/>
              <a:gd name="connsiteY3" fmla="*/ 0 h 296669"/>
              <a:gd name="connsiteX0" fmla="*/ 4510332 w 4510332"/>
              <a:gd name="connsiteY0" fmla="*/ 292974 h 292974"/>
              <a:gd name="connsiteX1" fmla="*/ 189852 w 4510332"/>
              <a:gd name="connsiteY1" fmla="*/ 292974 h 292974"/>
              <a:gd name="connsiteX2" fmla="*/ 187377 w 4510332"/>
              <a:gd name="connsiteY2" fmla="*/ 0 h 292974"/>
              <a:gd name="connsiteX3" fmla="*/ 0 w 4510332"/>
              <a:gd name="connsiteY3" fmla="*/ 3291 h 292974"/>
              <a:gd name="connsiteX0" fmla="*/ 4516353 w 4516353"/>
              <a:gd name="connsiteY0" fmla="*/ 300161 h 300161"/>
              <a:gd name="connsiteX1" fmla="*/ 195873 w 4516353"/>
              <a:gd name="connsiteY1" fmla="*/ 300161 h 300161"/>
              <a:gd name="connsiteX2" fmla="*/ 193398 w 4516353"/>
              <a:gd name="connsiteY2" fmla="*/ 7187 h 300161"/>
              <a:gd name="connsiteX3" fmla="*/ 0 w 4516353"/>
              <a:gd name="connsiteY3" fmla="*/ 0 h 300161"/>
              <a:gd name="connsiteX0" fmla="*/ 4515099 w 4515099"/>
              <a:gd name="connsiteY0" fmla="*/ 292974 h 292974"/>
              <a:gd name="connsiteX1" fmla="*/ 194619 w 4515099"/>
              <a:gd name="connsiteY1" fmla="*/ 292974 h 292974"/>
              <a:gd name="connsiteX2" fmla="*/ 192144 w 4515099"/>
              <a:gd name="connsiteY2" fmla="*/ 0 h 292974"/>
              <a:gd name="connsiteX3" fmla="*/ 0 w 4515099"/>
              <a:gd name="connsiteY3" fmla="*/ 90 h 292974"/>
              <a:gd name="connsiteX0" fmla="*/ 4515099 w 4515099"/>
              <a:gd name="connsiteY0" fmla="*/ 294429 h 294429"/>
              <a:gd name="connsiteX1" fmla="*/ 194619 w 4515099"/>
              <a:gd name="connsiteY1" fmla="*/ 294429 h 294429"/>
              <a:gd name="connsiteX2" fmla="*/ 195907 w 4515099"/>
              <a:gd name="connsiteY2" fmla="*/ 0 h 294429"/>
              <a:gd name="connsiteX3" fmla="*/ 0 w 4515099"/>
              <a:gd name="connsiteY3" fmla="*/ 1545 h 294429"/>
              <a:gd name="connsiteX0" fmla="*/ 4515099 w 4515099"/>
              <a:gd name="connsiteY0" fmla="*/ 294429 h 294429"/>
              <a:gd name="connsiteX1" fmla="*/ 199637 w 4515099"/>
              <a:gd name="connsiteY1" fmla="*/ 294429 h 294429"/>
              <a:gd name="connsiteX2" fmla="*/ 195907 w 4515099"/>
              <a:gd name="connsiteY2" fmla="*/ 0 h 294429"/>
              <a:gd name="connsiteX3" fmla="*/ 0 w 4515099"/>
              <a:gd name="connsiteY3" fmla="*/ 1545 h 294429"/>
              <a:gd name="connsiteX0" fmla="*/ 4515099 w 4515099"/>
              <a:gd name="connsiteY0" fmla="*/ 294429 h 294429"/>
              <a:gd name="connsiteX1" fmla="*/ 197128 w 4515099"/>
              <a:gd name="connsiteY1" fmla="*/ 292974 h 294429"/>
              <a:gd name="connsiteX2" fmla="*/ 195907 w 4515099"/>
              <a:gd name="connsiteY2" fmla="*/ 0 h 294429"/>
              <a:gd name="connsiteX3" fmla="*/ 0 w 4515099"/>
              <a:gd name="connsiteY3" fmla="*/ 1545 h 294429"/>
              <a:gd name="connsiteX0" fmla="*/ 4515099 w 4515099"/>
              <a:gd name="connsiteY0" fmla="*/ 294429 h 294429"/>
              <a:gd name="connsiteX1" fmla="*/ 193365 w 4515099"/>
              <a:gd name="connsiteY1" fmla="*/ 292974 h 294429"/>
              <a:gd name="connsiteX2" fmla="*/ 195907 w 4515099"/>
              <a:gd name="connsiteY2" fmla="*/ 0 h 294429"/>
              <a:gd name="connsiteX3" fmla="*/ 0 w 4515099"/>
              <a:gd name="connsiteY3" fmla="*/ 1545 h 294429"/>
              <a:gd name="connsiteX0" fmla="*/ 2257190 w 2257190"/>
              <a:gd name="connsiteY0" fmla="*/ 303610 h 303610"/>
              <a:gd name="connsiteX1" fmla="*/ 193365 w 2257190"/>
              <a:gd name="connsiteY1" fmla="*/ 292974 h 303610"/>
              <a:gd name="connsiteX2" fmla="*/ 195907 w 2257190"/>
              <a:gd name="connsiteY2" fmla="*/ 0 h 303610"/>
              <a:gd name="connsiteX3" fmla="*/ 0 w 2257190"/>
              <a:gd name="connsiteY3" fmla="*/ 1545 h 303610"/>
              <a:gd name="connsiteX0" fmla="*/ 2713575 w 2713575"/>
              <a:gd name="connsiteY0" fmla="*/ 311246 h 311246"/>
              <a:gd name="connsiteX1" fmla="*/ 649750 w 2713575"/>
              <a:gd name="connsiteY1" fmla="*/ 300610 h 311246"/>
              <a:gd name="connsiteX2" fmla="*/ 652292 w 2713575"/>
              <a:gd name="connsiteY2" fmla="*/ 7636 h 311246"/>
              <a:gd name="connsiteX3" fmla="*/ 0 w 2713575"/>
              <a:gd name="connsiteY3" fmla="*/ 0 h 311246"/>
              <a:gd name="connsiteX0" fmla="*/ 2686480 w 2686480"/>
              <a:gd name="connsiteY0" fmla="*/ 305493 h 305493"/>
              <a:gd name="connsiteX1" fmla="*/ 622655 w 2686480"/>
              <a:gd name="connsiteY1" fmla="*/ 294857 h 305493"/>
              <a:gd name="connsiteX2" fmla="*/ 625197 w 2686480"/>
              <a:gd name="connsiteY2" fmla="*/ 1883 h 305493"/>
              <a:gd name="connsiteX3" fmla="*/ 0 w 2686480"/>
              <a:gd name="connsiteY3" fmla="*/ 0 h 305493"/>
              <a:gd name="connsiteX0" fmla="*/ 2274912 w 2274912"/>
              <a:gd name="connsiteY0" fmla="*/ 305493 h 305493"/>
              <a:gd name="connsiteX1" fmla="*/ 211087 w 2274912"/>
              <a:gd name="connsiteY1" fmla="*/ 294857 h 305493"/>
              <a:gd name="connsiteX2" fmla="*/ 213629 w 2274912"/>
              <a:gd name="connsiteY2" fmla="*/ 1883 h 305493"/>
              <a:gd name="connsiteX3" fmla="*/ 0 w 2274912"/>
              <a:gd name="connsiteY3" fmla="*/ 0 h 305493"/>
              <a:gd name="connsiteX0" fmla="*/ 2273030 w 2273030"/>
              <a:gd name="connsiteY0" fmla="*/ 294705 h 294857"/>
              <a:gd name="connsiteX1" fmla="*/ 211087 w 2273030"/>
              <a:gd name="connsiteY1" fmla="*/ 294857 h 294857"/>
              <a:gd name="connsiteX2" fmla="*/ 213629 w 2273030"/>
              <a:gd name="connsiteY2" fmla="*/ 1883 h 294857"/>
              <a:gd name="connsiteX3" fmla="*/ 0 w 2273030"/>
              <a:gd name="connsiteY3" fmla="*/ 0 h 294857"/>
              <a:gd name="connsiteX0" fmla="*/ 2267385 w 2267385"/>
              <a:gd name="connsiteY0" fmla="*/ 292910 h 293062"/>
              <a:gd name="connsiteX1" fmla="*/ 205442 w 2267385"/>
              <a:gd name="connsiteY1" fmla="*/ 293062 h 293062"/>
              <a:gd name="connsiteX2" fmla="*/ 207984 w 2267385"/>
              <a:gd name="connsiteY2" fmla="*/ 88 h 293062"/>
              <a:gd name="connsiteX3" fmla="*/ 0 w 2267385"/>
              <a:gd name="connsiteY3" fmla="*/ 1801 h 293062"/>
              <a:gd name="connsiteX0" fmla="*/ 2265503 w 2265503"/>
              <a:gd name="connsiteY0" fmla="*/ 298301 h 298453"/>
              <a:gd name="connsiteX1" fmla="*/ 203560 w 2265503"/>
              <a:gd name="connsiteY1" fmla="*/ 298453 h 298453"/>
              <a:gd name="connsiteX2" fmla="*/ 206102 w 2265503"/>
              <a:gd name="connsiteY2" fmla="*/ 5479 h 298453"/>
              <a:gd name="connsiteX3" fmla="*/ 0 w 2265503"/>
              <a:gd name="connsiteY3" fmla="*/ 0 h 298453"/>
              <a:gd name="connsiteX0" fmla="*/ 2267385 w 2267385"/>
              <a:gd name="connsiteY0" fmla="*/ 293014 h 293166"/>
              <a:gd name="connsiteX1" fmla="*/ 205442 w 2267385"/>
              <a:gd name="connsiteY1" fmla="*/ 293166 h 293166"/>
              <a:gd name="connsiteX2" fmla="*/ 207984 w 2267385"/>
              <a:gd name="connsiteY2" fmla="*/ 192 h 293166"/>
              <a:gd name="connsiteX3" fmla="*/ 0 w 2267385"/>
              <a:gd name="connsiteY3" fmla="*/ 107 h 29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385" h="293166">
                <a:moveTo>
                  <a:pt x="2267385" y="293014"/>
                </a:moveTo>
                <a:lnTo>
                  <a:pt x="205442" y="293166"/>
                </a:lnTo>
                <a:cubicBezTo>
                  <a:pt x="205871" y="195023"/>
                  <a:pt x="207555" y="98335"/>
                  <a:pt x="207984" y="192"/>
                </a:cubicBezTo>
                <a:cubicBezTo>
                  <a:pt x="-415" y="-436"/>
                  <a:pt x="208399" y="735"/>
                  <a:pt x="0" y="107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07209" y="1798116"/>
            <a:ext cx="8013263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/>
              <a:t>Optimiser l’usage des différents modes de transport (impacts environnementaux et rentabilité</a:t>
            </a:r>
            <a:r>
              <a:rPr lang="fr-FR" dirty="0" smtClean="0"/>
              <a:t>)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 smtClean="0"/>
              <a:t>Soutenir une logistique urbaine durable</a:t>
            </a: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/>
              <a:t>Consolider et mutualiser les flux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/>
              <a:t>Développer un modèle compétitif par la logistique collaborative (impacts économiques, organisationnels et environnementaux)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 smtClean="0"/>
              <a:t>Adapter les solutions technologiques aux besoins des chaînes de transport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 smtClean="0"/>
              <a:t>Soutenir l’innovation chez les prestataires logistiques et de transport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400" dirty="0"/>
          </a:p>
        </p:txBody>
      </p:sp>
      <p:sp>
        <p:nvSpPr>
          <p:cNvPr id="11" name="Rectangle 10"/>
          <p:cNvSpPr/>
          <p:nvPr/>
        </p:nvSpPr>
        <p:spPr>
          <a:xfrm>
            <a:off x="1289504" y="5788557"/>
            <a:ext cx="682118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b="1" dirty="0"/>
              <a:t>Partenariats scientifiques </a:t>
            </a:r>
            <a:r>
              <a:rPr lang="fr-FR" sz="1400" b="1" dirty="0" smtClean="0"/>
              <a:t>: IFSTTAR-CEREMA- Université de Lille1 (TVES et CLERSE)</a:t>
            </a:r>
            <a:endParaRPr lang="fr-FR" sz="1400" b="1" dirty="0"/>
          </a:p>
          <a:p>
            <a:pPr>
              <a:lnSpc>
                <a:spcPct val="150000"/>
              </a:lnSpc>
            </a:pPr>
            <a:r>
              <a:rPr lang="fr-FR" sz="1400" b="1" dirty="0"/>
              <a:t>Partenariats économiques :                                          				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54972" y="4055037"/>
            <a:ext cx="6599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Projet 2 : Changements de mobilité des personnes, comprendre les comportements et définir les aménagements et les services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7209" y="4698117"/>
            <a:ext cx="801326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 smtClean="0"/>
              <a:t>Favoriser les changements de comportements</a:t>
            </a: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/>
              <a:t>A</a:t>
            </a:r>
            <a:r>
              <a:rPr lang="fr-FR" dirty="0" smtClean="0"/>
              <a:t>dapter </a:t>
            </a:r>
            <a:r>
              <a:rPr lang="fr-FR" dirty="0"/>
              <a:t>les espaces de transport </a:t>
            </a:r>
            <a:r>
              <a:rPr lang="fr-FR" dirty="0" smtClean="0"/>
              <a:t>aux évolutions de la mobilité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 smtClean="0"/>
              <a:t>Promouvoir un aménagement qui soutienne la mobilité durable</a:t>
            </a:r>
            <a:endParaRPr lang="fr-FR" dirty="0"/>
          </a:p>
          <a:p>
            <a:pPr lvl="1"/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73583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Périmètre scientifique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altLang="fr-FR" dirty="0">
                <a:solidFill>
                  <a:srgbClr val="001DCC"/>
                </a:solidFill>
                <a:ea typeface="ヒラギノ角ゴ Pro W3" charset="-128"/>
              </a:rPr>
              <a:t>Objectifs des recherches</a:t>
            </a:r>
          </a:p>
          <a:p>
            <a:pPr lvl="1">
              <a:lnSpc>
                <a:spcPct val="90000"/>
              </a:lnSpc>
              <a:defRPr/>
            </a:pPr>
            <a:r>
              <a:rPr lang="fr-FR" altLang="fr-FR" u="sng" dirty="0">
                <a:solidFill>
                  <a:srgbClr val="623843"/>
                </a:solidFill>
                <a:ea typeface="ヒラギノ角ゴ Pro W3" charset="-128"/>
              </a:rPr>
              <a:t>Eclairer les débats</a:t>
            </a:r>
            <a:r>
              <a:rPr lang="fr-FR" altLang="fr-FR" dirty="0">
                <a:solidFill>
                  <a:srgbClr val="623843"/>
                </a:solidFill>
                <a:ea typeface="ヒラギノ角ゴ Pro W3" charset="-128"/>
              </a:rPr>
              <a:t> sur les transports et la mobilité durables, dans ses trois dimensions : sociale, environnementale, économique</a:t>
            </a:r>
          </a:p>
          <a:p>
            <a:pPr lvl="1">
              <a:lnSpc>
                <a:spcPct val="90000"/>
              </a:lnSpc>
              <a:defRPr/>
            </a:pPr>
            <a:r>
              <a:rPr lang="fr-FR" altLang="fr-FR" u="sng" dirty="0">
                <a:solidFill>
                  <a:srgbClr val="623843"/>
                </a:solidFill>
                <a:ea typeface="ヒラギノ角ゴ Pro W3" charset="-128"/>
              </a:rPr>
              <a:t>Fournir des éléments d’aide à la décision </a:t>
            </a:r>
            <a:r>
              <a:rPr lang="fr-FR" altLang="fr-FR" dirty="0">
                <a:solidFill>
                  <a:srgbClr val="623843"/>
                </a:solidFill>
                <a:ea typeface="ヒラギノ角ゴ Pro W3" charset="-128"/>
              </a:rPr>
              <a:t>en matière de choix technologiques et de politiques de transport et d’aménagement (acteurs publics et entreprises</a:t>
            </a:r>
            <a:r>
              <a:rPr lang="fr-FR" altLang="fr-FR" dirty="0" smtClean="0">
                <a:solidFill>
                  <a:srgbClr val="623843"/>
                </a:solidFill>
                <a:ea typeface="ヒラギノ角ゴ Pro W3" charset="-128"/>
              </a:rPr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fr-FR" altLang="fr-FR" dirty="0" smtClean="0">
                <a:solidFill>
                  <a:srgbClr val="623843"/>
                </a:solidFill>
                <a:ea typeface="ヒラギノ角ゴ Pro W3" charset="-128"/>
              </a:rPr>
              <a:t>6 personnels de recherche à </a:t>
            </a:r>
            <a:r>
              <a:rPr lang="fr-FR" altLang="fr-FR" dirty="0" err="1" smtClean="0">
                <a:solidFill>
                  <a:srgbClr val="623843"/>
                </a:solidFill>
                <a:ea typeface="ヒラギノ角ゴ Pro W3" charset="-128"/>
              </a:rPr>
              <a:t>VdA</a:t>
            </a:r>
            <a:r>
              <a:rPr lang="fr-FR" altLang="fr-FR" dirty="0" smtClean="0">
                <a:solidFill>
                  <a:srgbClr val="623843"/>
                </a:solidFill>
                <a:ea typeface="ヒラギノ角ゴ Pro W3" charset="-128"/>
              </a:rPr>
              <a:t> (/250)</a:t>
            </a:r>
          </a:p>
          <a:p>
            <a:pPr lvl="1">
              <a:lnSpc>
                <a:spcPct val="90000"/>
              </a:lnSpc>
              <a:defRPr/>
            </a:pPr>
            <a:r>
              <a:rPr lang="fr-FR" altLang="fr-FR" dirty="0" smtClean="0">
                <a:solidFill>
                  <a:srgbClr val="623843"/>
                </a:solidFill>
                <a:ea typeface="ヒラギノ角ゴ Pro W3" charset="-128"/>
              </a:rPr>
              <a:t>3 chercheurs permanents</a:t>
            </a:r>
          </a:p>
          <a:p>
            <a:pPr lvl="1">
              <a:lnSpc>
                <a:spcPct val="90000"/>
              </a:lnSpc>
              <a:defRPr/>
            </a:pPr>
            <a:r>
              <a:rPr lang="fr-FR" altLang="fr-FR" dirty="0" smtClean="0">
                <a:solidFill>
                  <a:srgbClr val="623843"/>
                </a:solidFill>
                <a:ea typeface="ヒラギノ角ゴ Pro W3" charset="-128"/>
              </a:rPr>
              <a:t>2 doctorants (+ 1 en 2017)</a:t>
            </a:r>
          </a:p>
          <a:p>
            <a:pPr lvl="1">
              <a:lnSpc>
                <a:spcPct val="90000"/>
              </a:lnSpc>
              <a:defRPr/>
            </a:pPr>
            <a:r>
              <a:rPr lang="fr-FR" altLang="fr-FR" dirty="0" smtClean="0">
                <a:solidFill>
                  <a:srgbClr val="623843"/>
                </a:solidFill>
                <a:ea typeface="ヒラギノ角ゴ Pro W3" charset="-128"/>
              </a:rPr>
              <a:t>1 post doctorant</a:t>
            </a:r>
          </a:p>
          <a:p>
            <a:pPr lvl="1">
              <a:lnSpc>
                <a:spcPct val="90000"/>
              </a:lnSpc>
              <a:defRPr/>
            </a:pPr>
            <a:r>
              <a:rPr lang="fr-FR" altLang="fr-FR" dirty="0" smtClean="0">
                <a:solidFill>
                  <a:srgbClr val="623843"/>
                </a:solidFill>
                <a:ea typeface="ヒラギノ角ゴ Pro W3" charset="-128"/>
              </a:rPr>
              <a:t>(+ 3 IE CDD en 2017)</a:t>
            </a:r>
            <a:endParaRPr lang="fr-FR" altLang="fr-FR" dirty="0">
              <a:solidFill>
                <a:srgbClr val="623843"/>
              </a:solidFill>
              <a:ea typeface="ヒラギノ角ゴ Pro W3" charset="-128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1439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447675" y="339725"/>
            <a:ext cx="8229600" cy="1143000"/>
          </a:xfrm>
        </p:spPr>
        <p:txBody>
          <a:bodyPr/>
          <a:lstStyle/>
          <a:p>
            <a:r>
              <a:rPr lang="fr-FR" altLang="fr-FR" smtClean="0">
                <a:ea typeface="ヒラギノ角ゴ Pro W3"/>
              </a:rPr>
              <a:t>Grands équipements</a:t>
            </a:r>
          </a:p>
        </p:txBody>
      </p:sp>
      <p:sp>
        <p:nvSpPr>
          <p:cNvPr id="5" name="Cylindre 4"/>
          <p:cNvSpPr/>
          <p:nvPr/>
        </p:nvSpPr>
        <p:spPr>
          <a:xfrm>
            <a:off x="150813" y="1485900"/>
            <a:ext cx="2422525" cy="1649413"/>
          </a:xfrm>
          <a:prstGeom prst="ca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rgbClr val="001DCC"/>
                </a:solidFill>
                <a:latin typeface="Arial" pitchFamily="34" charset="0"/>
                <a:cs typeface="Arial" pitchFamily="34" charset="0"/>
              </a:rPr>
              <a:t>Bases de données </a:t>
            </a:r>
            <a:endParaRPr lang="fr-FR" sz="1400" dirty="0">
              <a:solidFill>
                <a:srgbClr val="001DC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Enquêtes déplacements ,        Belgrand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Transport des marchandises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Offrir2     </a:t>
            </a:r>
          </a:p>
        </p:txBody>
      </p:sp>
      <p:pic>
        <p:nvPicPr>
          <p:cNvPr id="7172" name="Picture 37" descr="Cellule moteu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89425"/>
            <a:ext cx="133032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9" descr="Image1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1773238"/>
            <a:ext cx="1106487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3" descr="DSCN15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3354388"/>
            <a:ext cx="13382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32" descr="DSCN14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3336925"/>
            <a:ext cx="119538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5564188"/>
            <a:ext cx="12588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4447" y="1757649"/>
            <a:ext cx="2060537" cy="1242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98450" y="4964113"/>
            <a:ext cx="21272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800" b="1">
                <a:solidFill>
                  <a:srgbClr val="001DCC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 b="1">
                <a:solidFill>
                  <a:srgbClr val="623843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 b="1">
                <a:solidFill>
                  <a:srgbClr val="215968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srgbClr val="29292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latin typeface="Arial" pitchFamily="34" charset="0"/>
              </a:rPr>
              <a:t>Laboratoire de psychologie environnementale</a:t>
            </a:r>
          </a:p>
        </p:txBody>
      </p:sp>
      <p:sp>
        <p:nvSpPr>
          <p:cNvPr id="7179" name="ZoneTexte 7"/>
          <p:cNvSpPr txBox="1">
            <a:spLocks noChangeArrowheads="1"/>
          </p:cNvSpPr>
          <p:nvPr/>
        </p:nvSpPr>
        <p:spPr bwMode="auto">
          <a:xfrm>
            <a:off x="114300" y="6015038"/>
            <a:ext cx="2825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800" b="1">
                <a:solidFill>
                  <a:srgbClr val="001DCC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 b="1">
                <a:solidFill>
                  <a:srgbClr val="623843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 b="1">
                <a:solidFill>
                  <a:srgbClr val="215968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srgbClr val="29292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  <a:latin typeface="Arial" pitchFamily="34" charset="0"/>
              </a:rPr>
              <a:t>Bron, Nantes, Satory, Marne-La-Vallée </a:t>
            </a:r>
          </a:p>
        </p:txBody>
      </p:sp>
      <p:sp>
        <p:nvSpPr>
          <p:cNvPr id="7180" name="Rectangle 10"/>
          <p:cNvSpPr>
            <a:spLocks noChangeArrowheads="1"/>
          </p:cNvSpPr>
          <p:nvPr/>
        </p:nvSpPr>
        <p:spPr bwMode="auto">
          <a:xfrm>
            <a:off x="4430713" y="4319588"/>
            <a:ext cx="18605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800" b="1">
                <a:solidFill>
                  <a:srgbClr val="001DCC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 b="1">
                <a:solidFill>
                  <a:srgbClr val="623843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 b="1">
                <a:solidFill>
                  <a:srgbClr val="215968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srgbClr val="29292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latin typeface="Arial" pitchFamily="34" charset="0"/>
              </a:rPr>
              <a:t>Bancs d’essais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latin typeface="Arial" pitchFamily="34" charset="0"/>
              </a:rPr>
              <a:t>de véhicules,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latin typeface="Arial" pitchFamily="34" charset="0"/>
              </a:rPr>
              <a:t>de moteurs,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latin typeface="Arial" pitchFamily="34" charset="0"/>
              </a:rPr>
              <a:t>de composants électriques…</a:t>
            </a:r>
          </a:p>
        </p:txBody>
      </p:sp>
      <p:sp>
        <p:nvSpPr>
          <p:cNvPr id="7181" name="Rectangle 10"/>
          <p:cNvSpPr>
            <a:spLocks noChangeArrowheads="1"/>
          </p:cNvSpPr>
          <p:nvPr/>
        </p:nvSpPr>
        <p:spPr bwMode="auto">
          <a:xfrm>
            <a:off x="2932113" y="1482725"/>
            <a:ext cx="3246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800" b="1">
                <a:solidFill>
                  <a:srgbClr val="001DCC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 b="1">
                <a:solidFill>
                  <a:srgbClr val="623843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 b="1">
                <a:solidFill>
                  <a:srgbClr val="215968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srgbClr val="29292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latin typeface="Arial" pitchFamily="34" charset="0"/>
              </a:rPr>
              <a:t>Équipements d’analyse acoustique</a:t>
            </a:r>
          </a:p>
        </p:txBody>
      </p:sp>
      <p:sp>
        <p:nvSpPr>
          <p:cNvPr id="7182" name="Rectangle 10"/>
          <p:cNvSpPr>
            <a:spLocks noChangeArrowheads="1"/>
          </p:cNvSpPr>
          <p:nvPr/>
        </p:nvSpPr>
        <p:spPr bwMode="auto">
          <a:xfrm>
            <a:off x="7823200" y="1793875"/>
            <a:ext cx="1389063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800" b="1">
                <a:solidFill>
                  <a:srgbClr val="001DCC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 b="1">
                <a:solidFill>
                  <a:srgbClr val="623843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 b="1">
                <a:solidFill>
                  <a:srgbClr val="215968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srgbClr val="29292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latin typeface="Arial" pitchFamily="34" charset="0"/>
              </a:rPr>
              <a:t>Logiciels de modélisation énergétique véhicule + véhicules d’essais</a:t>
            </a:r>
          </a:p>
        </p:txBody>
      </p:sp>
      <p:sp>
        <p:nvSpPr>
          <p:cNvPr id="7183" name="Rectangle 10"/>
          <p:cNvSpPr>
            <a:spLocks noChangeArrowheads="1"/>
          </p:cNvSpPr>
          <p:nvPr/>
        </p:nvSpPr>
        <p:spPr bwMode="auto">
          <a:xfrm>
            <a:off x="3040063" y="5819775"/>
            <a:ext cx="13970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800" b="1">
                <a:solidFill>
                  <a:srgbClr val="001DCC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 b="1">
                <a:solidFill>
                  <a:srgbClr val="623843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 b="1">
                <a:solidFill>
                  <a:srgbClr val="215968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srgbClr val="29292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latin typeface="Arial" pitchFamily="34" charset="0"/>
              </a:rPr>
              <a:t>Analyse des émissions à l’échappement</a:t>
            </a:r>
          </a:p>
        </p:txBody>
      </p:sp>
      <p:pic>
        <p:nvPicPr>
          <p:cNvPr id="7184" name="Image 3" descr="_DSC0279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8" y="1773238"/>
            <a:ext cx="1436687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Image 8" descr="LSE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449638"/>
            <a:ext cx="18605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6" name="Groupe 26"/>
          <p:cNvGrpSpPr>
            <a:grpSpLocks/>
          </p:cNvGrpSpPr>
          <p:nvPr/>
        </p:nvGrpSpPr>
        <p:grpSpPr bwMode="auto">
          <a:xfrm>
            <a:off x="7389813" y="4470400"/>
            <a:ext cx="1465262" cy="2225675"/>
            <a:chOff x="6438606" y="2132856"/>
            <a:chExt cx="2550726" cy="4040360"/>
          </a:xfrm>
        </p:grpSpPr>
        <p:grpSp>
          <p:nvGrpSpPr>
            <p:cNvPr id="7193" name="Groupe 27"/>
            <p:cNvGrpSpPr>
              <a:grpSpLocks/>
            </p:cNvGrpSpPr>
            <p:nvPr/>
          </p:nvGrpSpPr>
          <p:grpSpPr bwMode="auto">
            <a:xfrm>
              <a:off x="6438606" y="2132856"/>
              <a:ext cx="2550726" cy="3466092"/>
              <a:chOff x="6438606" y="2195155"/>
              <a:chExt cx="2550726" cy="3466092"/>
            </a:xfrm>
          </p:grpSpPr>
          <p:pic>
            <p:nvPicPr>
              <p:cNvPr id="7195" name="Picture 16" descr="PisteReference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4248" y="2366211"/>
                <a:ext cx="2185084" cy="3295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6" name="Picture 6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38606" y="2195155"/>
                <a:ext cx="1458183" cy="967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194" name="Picture 21" descr="D:\cerezo\Documents\IFSTTAR\Piste_Nantes\arrosage piste\Photos\P1060663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333" y="5228432"/>
              <a:ext cx="1279457" cy="944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87" name="Groupe 31"/>
          <p:cNvGrpSpPr>
            <a:grpSpLocks/>
          </p:cNvGrpSpPr>
          <p:nvPr/>
        </p:nvGrpSpPr>
        <p:grpSpPr bwMode="auto">
          <a:xfrm>
            <a:off x="6000750" y="3338513"/>
            <a:ext cx="1308100" cy="1073150"/>
            <a:chOff x="3851920" y="4194780"/>
            <a:chExt cx="3769260" cy="2619449"/>
          </a:xfrm>
        </p:grpSpPr>
        <p:pic>
          <p:nvPicPr>
            <p:cNvPr id="7190" name="Picture 20" descr="MachineWS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055" y="4194781"/>
              <a:ext cx="1744125" cy="2618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1" name="Picture 21" descr="STIL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194780"/>
              <a:ext cx="2091438" cy="2618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2" name="Picture 19" descr="CartoIO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6161936"/>
              <a:ext cx="1086634" cy="652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88" name="ZoneTexte 35"/>
          <p:cNvSpPr txBox="1">
            <a:spLocks noChangeArrowheads="1"/>
          </p:cNvSpPr>
          <p:nvPr/>
        </p:nvSpPr>
        <p:spPr bwMode="auto">
          <a:xfrm>
            <a:off x="6000750" y="5822950"/>
            <a:ext cx="16462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800" b="1">
                <a:solidFill>
                  <a:srgbClr val="001DCC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 b="1">
                <a:solidFill>
                  <a:srgbClr val="623843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 b="1">
                <a:solidFill>
                  <a:srgbClr val="215968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srgbClr val="29292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latin typeface="Arial" pitchFamily="34" charset="0"/>
              </a:rPr>
              <a:t>Piste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latin typeface="Arial" pitchFamily="34" charset="0"/>
              </a:rPr>
              <a:t>d’expérimentation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latin typeface="Arial" pitchFamily="34" charset="0"/>
              </a:rPr>
              <a:t>et véhicules</a:t>
            </a:r>
          </a:p>
        </p:txBody>
      </p:sp>
      <p:sp>
        <p:nvSpPr>
          <p:cNvPr id="7189" name="ZoneTexte 36"/>
          <p:cNvSpPr txBox="1">
            <a:spLocks noChangeArrowheads="1"/>
          </p:cNvSpPr>
          <p:nvPr/>
        </p:nvSpPr>
        <p:spPr bwMode="auto">
          <a:xfrm>
            <a:off x="7389813" y="3336925"/>
            <a:ext cx="10890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800" b="1">
                <a:solidFill>
                  <a:srgbClr val="001DCC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 b="1">
                <a:solidFill>
                  <a:srgbClr val="623843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 b="1">
                <a:solidFill>
                  <a:srgbClr val="215968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srgbClr val="29292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latin typeface="Arial" pitchFamily="34" charset="0"/>
              </a:rPr>
              <a:t>Laboratoire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latin typeface="Arial" pitchFamily="34" charset="0"/>
              </a:rPr>
              <a:t>texture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latin typeface="Arial" pitchFamily="34" charset="0"/>
              </a:rPr>
              <a:t>adhérence</a:t>
            </a:r>
          </a:p>
        </p:txBody>
      </p:sp>
    </p:spTree>
    <p:extLst>
      <p:ext uri="{BB962C8B-B14F-4D97-AF65-F5344CB8AC3E}">
        <p14:creationId xmlns:p14="http://schemas.microsoft.com/office/powerpoint/2010/main" val="6977107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positionnement thématique: la mobilité et ses effets</a:t>
            </a:r>
            <a:endParaRPr lang="fr-FR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556792"/>
            <a:ext cx="7242676" cy="473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433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Nos positionnements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97450"/>
          </a:xfrm>
        </p:spPr>
        <p:txBody>
          <a:bodyPr/>
          <a:lstStyle/>
          <a:p>
            <a:r>
              <a:rPr lang="fr-FR" sz="2400" dirty="0"/>
              <a:t>Il n’y a pas une forme de mobilité </a:t>
            </a:r>
            <a:r>
              <a:rPr lang="fr-FR" sz="2400" dirty="0" smtClean="0"/>
              <a:t>durable</a:t>
            </a:r>
          </a:p>
          <a:p>
            <a:pPr lvl="1"/>
            <a:r>
              <a:rPr lang="fr-FR" dirty="0" smtClean="0"/>
              <a:t>des </a:t>
            </a:r>
            <a:r>
              <a:rPr lang="fr-FR" dirty="0"/>
              <a:t>formes de mobilité durable en fonction des usagers, de leurs caractéristiques mais aussi des contextes dans lesquels ils évoluent, comme des types de territoires. </a:t>
            </a:r>
            <a:endParaRPr lang="fr-FR" dirty="0" smtClean="0"/>
          </a:p>
          <a:p>
            <a:r>
              <a:rPr lang="fr-FR" sz="2400" dirty="0" smtClean="0"/>
              <a:t>Dédier des solutions et identifier </a:t>
            </a:r>
            <a:r>
              <a:rPr lang="fr-FR" sz="2400" dirty="0"/>
              <a:t>les domaines de pertinence de </a:t>
            </a:r>
            <a:r>
              <a:rPr lang="fr-FR" sz="2400" dirty="0" smtClean="0"/>
              <a:t>chacune</a:t>
            </a:r>
          </a:p>
          <a:p>
            <a:r>
              <a:rPr lang="fr-FR" sz="2400" dirty="0" smtClean="0"/>
              <a:t>Articuler les types d’innovations</a:t>
            </a:r>
          </a:p>
          <a:p>
            <a:pPr lvl="1"/>
            <a:r>
              <a:rPr lang="fr-FR" dirty="0"/>
              <a:t>les innovations technologiques s’inscrivent dans un système d’acteurs (usagers, opérateurs, gestionnaires d’infrastructures, acteurs publics) qui en conditionnent la pertinence, la diffusion et donc le </a:t>
            </a:r>
            <a:r>
              <a:rPr lang="fr-FR" dirty="0" smtClean="0"/>
              <a:t>succès</a:t>
            </a:r>
          </a:p>
          <a:p>
            <a:r>
              <a:rPr lang="fr-FR" sz="2400" dirty="0"/>
              <a:t>F</a:t>
            </a:r>
            <a:r>
              <a:rPr lang="fr-FR" sz="2400" dirty="0" smtClean="0"/>
              <a:t>aire </a:t>
            </a:r>
            <a:r>
              <a:rPr lang="fr-FR" sz="2400" dirty="0"/>
              <a:t>évoluer l’action publique vers une intervention plus en amont, au-delà de la sphère du transport</a:t>
            </a:r>
          </a:p>
        </p:txBody>
      </p:sp>
    </p:spTree>
    <p:extLst>
      <p:ext uri="{BB962C8B-B14F-4D97-AF65-F5344CB8AC3E}">
        <p14:creationId xmlns:p14="http://schemas.microsoft.com/office/powerpoint/2010/main" val="3729525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contributions disciplinaires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1565" y="980728"/>
            <a:ext cx="8229600" cy="4997450"/>
          </a:xfrm>
        </p:spPr>
        <p:txBody>
          <a:bodyPr/>
          <a:lstStyle/>
          <a:p>
            <a:r>
              <a:rPr lang="fr-FR" dirty="0"/>
              <a:t>Des services de transport qui s’inscrivent dans des systèmes </a:t>
            </a:r>
            <a:r>
              <a:rPr lang="fr-FR" dirty="0" err="1"/>
              <a:t>socio-techniques</a:t>
            </a:r>
            <a:endParaRPr lang="fr-FR" dirty="0"/>
          </a:p>
          <a:p>
            <a:r>
              <a:rPr lang="fr-FR" dirty="0" smtClean="0"/>
              <a:t>Economie: </a:t>
            </a:r>
          </a:p>
          <a:p>
            <a:pPr lvl="1"/>
            <a:r>
              <a:rPr lang="fr-FR" dirty="0" smtClean="0"/>
              <a:t>Des choix de transport non réductibles à une optimisation des coûts</a:t>
            </a:r>
          </a:p>
          <a:p>
            <a:r>
              <a:rPr lang="fr-FR" dirty="0" smtClean="0"/>
              <a:t>Géographie</a:t>
            </a:r>
          </a:p>
          <a:p>
            <a:pPr lvl="1"/>
            <a:r>
              <a:rPr lang="fr-FR" dirty="0" smtClean="0"/>
              <a:t>Rôle du transport dans la structuration des territoires et rôle des territoires dans les caractéristiques des mobilités</a:t>
            </a:r>
          </a:p>
          <a:p>
            <a:r>
              <a:rPr lang="fr-FR" dirty="0" smtClean="0"/>
              <a:t>Génie électrique</a:t>
            </a:r>
          </a:p>
          <a:p>
            <a:pPr lvl="1"/>
            <a:r>
              <a:rPr lang="fr-FR" dirty="0" smtClean="0"/>
              <a:t>Paramètres </a:t>
            </a:r>
            <a:r>
              <a:rPr lang="fr-FR" dirty="0"/>
              <a:t>de modèles en vue de l'optimisation </a:t>
            </a:r>
            <a:r>
              <a:rPr lang="fr-FR" dirty="0" smtClean="0"/>
              <a:t>énergétique</a:t>
            </a:r>
          </a:p>
          <a:p>
            <a:r>
              <a:rPr lang="fr-FR" dirty="0" smtClean="0"/>
              <a:t>Et beaucoup d’autres disciplines: mécanique, tribologie, chimie…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514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objets et des terrains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17638"/>
            <a:ext cx="8229600" cy="4776564"/>
          </a:xfrm>
        </p:spPr>
        <p:txBody>
          <a:bodyPr/>
          <a:lstStyle/>
          <a:p>
            <a:r>
              <a:rPr lang="fr-FR" dirty="0" smtClean="0"/>
              <a:t>Des véhicules</a:t>
            </a:r>
          </a:p>
          <a:p>
            <a:pPr lvl="1"/>
            <a:r>
              <a:rPr lang="fr-FR" dirty="0" smtClean="0"/>
              <a:t>VE, VA, VH</a:t>
            </a:r>
          </a:p>
          <a:p>
            <a:r>
              <a:rPr lang="fr-FR" dirty="0" smtClean="0"/>
              <a:t>Des usagers</a:t>
            </a:r>
          </a:p>
          <a:p>
            <a:r>
              <a:rPr lang="fr-FR" dirty="0" smtClean="0"/>
              <a:t>Des entreprises</a:t>
            </a:r>
          </a:p>
          <a:p>
            <a:pPr lvl="1"/>
            <a:r>
              <a:rPr lang="fr-FR" dirty="0" smtClean="0"/>
              <a:t>Opérateurs, chargeurs, prestataires…</a:t>
            </a:r>
          </a:p>
          <a:p>
            <a:r>
              <a:rPr lang="fr-FR" dirty="0" smtClean="0"/>
              <a:t>Des professionnels du transport</a:t>
            </a:r>
          </a:p>
          <a:p>
            <a:r>
              <a:rPr lang="fr-FR" dirty="0" smtClean="0"/>
              <a:t>Des infrastructures</a:t>
            </a:r>
          </a:p>
          <a:p>
            <a:r>
              <a:rPr lang="fr-FR" dirty="0" smtClean="0"/>
              <a:t>Des lieux</a:t>
            </a:r>
          </a:p>
          <a:p>
            <a:pPr lvl="1"/>
            <a:r>
              <a:rPr lang="fr-FR" dirty="0" smtClean="0"/>
              <a:t>Pôles d’échanges, zones logistiques…</a:t>
            </a:r>
          </a:p>
          <a:p>
            <a:r>
              <a:rPr lang="fr-FR" dirty="0" smtClean="0"/>
              <a:t>Des politiques publiques</a:t>
            </a:r>
          </a:p>
          <a:p>
            <a:r>
              <a:rPr lang="fr-FR" dirty="0" smtClean="0"/>
              <a:t>Des territoires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8880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>
                <a:ea typeface="ヒラギノ角ゴ Pro W3" charset="-128"/>
              </a:rPr>
              <a:t>Caractéristiques de la mobilité des personnes et des biens</a:t>
            </a: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179388" y="1431925"/>
            <a:ext cx="8856662" cy="5426075"/>
          </a:xfrm>
        </p:spPr>
        <p:txBody>
          <a:bodyPr/>
          <a:lstStyle/>
          <a:p>
            <a:r>
              <a:rPr lang="fr-FR" altLang="fr-FR" b="0" smtClean="0">
                <a:ea typeface="ヒラギノ角ゴ Pro W3" charset="-128"/>
              </a:rPr>
              <a:t>Caractéristiques de la mobilité des personnes</a:t>
            </a:r>
          </a:p>
          <a:p>
            <a:pPr lvl="1"/>
            <a:r>
              <a:rPr lang="fr-FR" altLang="fr-FR" sz="2000" b="0" smtClean="0">
                <a:ea typeface="ヒラギノ角ゴ Pro W3" charset="-128"/>
              </a:rPr>
              <a:t>Développement de méthodologies d’observation et d’analyse de la mobilité</a:t>
            </a:r>
          </a:p>
          <a:p>
            <a:pPr lvl="1"/>
            <a:r>
              <a:rPr lang="fr-FR" altLang="fr-FR" sz="2000" b="0" smtClean="0">
                <a:ea typeface="ヒラギノ角ゴ Pro W3" charset="-128"/>
              </a:rPr>
              <a:t>Consolidation de l’usage des bases de données pour les transports et la ville</a:t>
            </a:r>
          </a:p>
          <a:p>
            <a:r>
              <a:rPr lang="fr-FR" altLang="fr-FR" b="0" smtClean="0">
                <a:ea typeface="ヒラギノ角ゴ Pro W3" charset="-128"/>
              </a:rPr>
              <a:t>Caractéristiques de la mobilité des biens</a:t>
            </a:r>
          </a:p>
          <a:p>
            <a:pPr lvl="1"/>
            <a:r>
              <a:rPr lang="fr-FR" altLang="fr-FR" sz="2000" b="0" smtClean="0">
                <a:ea typeface="ヒラギノ角ゴ Pro W3" charset="-128"/>
              </a:rPr>
              <a:t>Caractéristiques des chaînes de transport de marchandises</a:t>
            </a:r>
          </a:p>
          <a:p>
            <a:r>
              <a:rPr lang="fr-FR" altLang="fr-FR" b="0" smtClean="0">
                <a:ea typeface="ヒラギノ角ゴ Pro W3" charset="-128"/>
              </a:rPr>
              <a:t>Caractéristiques territorialisées de la mobilité </a:t>
            </a:r>
          </a:p>
          <a:p>
            <a:pPr lvl="1"/>
            <a:r>
              <a:rPr lang="fr-FR" altLang="fr-FR" sz="2000" b="0" smtClean="0">
                <a:ea typeface="ヒラギノ角ゴ Pro W3" charset="-128"/>
              </a:rPr>
              <a:t>Mobilité dans les territoires peu denses</a:t>
            </a:r>
          </a:p>
          <a:p>
            <a:pPr lvl="1"/>
            <a:r>
              <a:rPr lang="fr-FR" altLang="fr-FR" sz="2000" b="0" smtClean="0">
                <a:ea typeface="ヒラギノ角ゴ Pro W3" charset="-128"/>
              </a:rPr>
              <a:t>Mobilité locale départementale et déplacements intercommunaux</a:t>
            </a:r>
          </a:p>
          <a:p>
            <a:pPr lvl="1"/>
            <a:r>
              <a:rPr lang="fr-FR" altLang="fr-FR" sz="2000" b="0" smtClean="0">
                <a:ea typeface="ヒラギノ角ゴ Pro W3" charset="-128"/>
              </a:rPr>
              <a:t>Mobilité dans les aires urbaines</a:t>
            </a:r>
          </a:p>
          <a:p>
            <a:pPr lvl="1"/>
            <a:r>
              <a:rPr lang="fr-FR" altLang="fr-FR" sz="2000" b="0" smtClean="0">
                <a:ea typeface="ヒラギノ角ゴ Pro W3" charset="-128"/>
              </a:rPr>
              <a:t>Les caractéristiques du transport de marchandises en ville et comparaisons internationales</a:t>
            </a:r>
          </a:p>
        </p:txBody>
      </p:sp>
    </p:spTree>
    <p:extLst>
      <p:ext uri="{BB962C8B-B14F-4D97-AF65-F5344CB8AC3E}">
        <p14:creationId xmlns:p14="http://schemas.microsoft.com/office/powerpoint/2010/main" val="9270317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1590</Words>
  <Application>Microsoft Office PowerPoint</Application>
  <PresentationFormat>Affichage à l'écran (4:3)</PresentationFormat>
  <Paragraphs>205</Paragraphs>
  <Slides>22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Arial</vt:lpstr>
      <vt:lpstr>Calibri</vt:lpstr>
      <vt:lpstr>Tw Cen MT</vt:lpstr>
      <vt:lpstr>Tw Cen MT Condensed</vt:lpstr>
      <vt:lpstr>Wingdings</vt:lpstr>
      <vt:lpstr>ヒラギノ角ゴ Pro W3</vt:lpstr>
      <vt:lpstr>Thème Office</vt:lpstr>
      <vt:lpstr>1_Thème Office</vt:lpstr>
      <vt:lpstr>Présentation PowerPoint</vt:lpstr>
      <vt:lpstr> Âme: « ce qui donne à quelque chose son originalité » </vt:lpstr>
      <vt:lpstr>Périmètre scientifique</vt:lpstr>
      <vt:lpstr>Grands équipements</vt:lpstr>
      <vt:lpstr>Un positionnement thématique: la mobilité et ses effets</vt:lpstr>
      <vt:lpstr>Nos positionnements</vt:lpstr>
      <vt:lpstr>Des contributions disciplinaires</vt:lpstr>
      <vt:lpstr>Des objets et des terrains</vt:lpstr>
      <vt:lpstr>Caractéristiques de la mobilité des personnes et des biens</vt:lpstr>
      <vt:lpstr>Analyse des déterminants de la mobilité…(1/2)  … des personnes</vt:lpstr>
      <vt:lpstr>Analyse des déterminants de la mobilité…(2/2)  … des marchandises</vt:lpstr>
      <vt:lpstr>L’inscription spatiale des mobilités:  les nœuds et les lieux du transport</vt:lpstr>
      <vt:lpstr>Evaluation des pratiques de mobilité (1/3)</vt:lpstr>
      <vt:lpstr>Evaluation des pratiques de mobilité (2/3)</vt:lpstr>
      <vt:lpstr>Evaluation des pratiques de mobilité (3/3)</vt:lpstr>
      <vt:lpstr>Evaluation des projets de transport: infrastructures et aménagements urbains</vt:lpstr>
      <vt:lpstr>Evaluation des politiques de transport et d’aménagement</vt:lpstr>
      <vt:lpstr>Le processus de construction des politiques publiques</vt:lpstr>
      <vt:lpstr>DEST Dynamiques Economiques et Sociales des Transports</vt:lpstr>
      <vt:lpstr>LVMT Laboratoire Ville Mobilité Transport</vt:lpstr>
      <vt:lpstr>SPLOTT Systèmes Productifs, Logistique, Organisation des Transports et Travail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BLANQUART Corinne</dc:creator>
  <cp:lastModifiedBy>Thierry Fragnet</cp:lastModifiedBy>
  <cp:revision>31</cp:revision>
  <cp:lastPrinted>2017-09-28T12:07:55Z</cp:lastPrinted>
  <dcterms:created xsi:type="dcterms:W3CDTF">2017-01-29T19:59:33Z</dcterms:created>
  <dcterms:modified xsi:type="dcterms:W3CDTF">2017-12-21T15:31:33Z</dcterms:modified>
</cp:coreProperties>
</file>