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9" r:id="rId3"/>
    <p:sldId id="303" r:id="rId4"/>
    <p:sldId id="297" r:id="rId5"/>
    <p:sldId id="298" r:id="rId6"/>
    <p:sldId id="302" r:id="rId7"/>
    <p:sldId id="300" r:id="rId8"/>
    <p:sldId id="301" r:id="rId9"/>
    <p:sldId id="259" r:id="rId10"/>
    <p:sldId id="304" r:id="rId11"/>
    <p:sldId id="305" r:id="rId12"/>
    <p:sldId id="29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P Mizzi" initials="J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6A4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86" autoAdjust="0"/>
  </p:normalViewPr>
  <p:slideViewPr>
    <p:cSldViewPr>
      <p:cViewPr varScale="1">
        <p:scale>
          <a:sx n="80" d="100"/>
          <a:sy n="80" d="100"/>
        </p:scale>
        <p:origin x="15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FA3C4-8A0D-4010-814E-D69BF614FF0D}" type="datetimeFigureOut">
              <a:rPr lang="fr-FR" smtClean="0"/>
              <a:pPr/>
              <a:t>30/11/2017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69069-7327-4AEE-9BDC-8CFA9C10D9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69069-7327-4AEE-9BDC-8CFA9C10D9E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710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Au niveau du </a:t>
            </a:r>
          </a:p>
          <a:p>
            <a:r>
              <a:rPr lang="fr-FR" dirty="0" smtClean="0"/>
              <a:t>Ex de la revue générale de thermique</a:t>
            </a:r>
            <a:r>
              <a:rPr lang="fr-FR" baseline="0" dirty="0" smtClean="0"/>
              <a:t>  (issue de la </a:t>
            </a:r>
            <a:r>
              <a:rPr lang="fr-FR" baseline="0" dirty="0" err="1" smtClean="0"/>
              <a:t>Scoiété</a:t>
            </a:r>
            <a:r>
              <a:rPr lang="fr-FR" baseline="0" dirty="0" smtClean="0"/>
              <a:t> Française de Thermique) et racheté par Elsevier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69069-7327-4AEE-9BDC-8CFA9C10D9E2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973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centre de recherche Littératures, Savoirs et Arts (</a:t>
            </a:r>
            <a:r>
              <a:rPr lang="fr-FR" i="1" dirty="0" smtClean="0"/>
              <a:t>LISAA</a:t>
            </a:r>
            <a:r>
              <a:rPr lang="fr-FR" dirty="0" smtClean="0"/>
              <a:t>) UPEM</a:t>
            </a:r>
          </a:p>
          <a:p>
            <a:r>
              <a:rPr lang="fr-FR" dirty="0" smtClean="0"/>
              <a:t>Choix</a:t>
            </a:r>
            <a:r>
              <a:rPr lang="fr-FR" baseline="0" dirty="0" smtClean="0"/>
              <a:t> open </a:t>
            </a:r>
            <a:r>
              <a:rPr lang="fr-FR" baseline="0" dirty="0" err="1" smtClean="0"/>
              <a:t>access</a:t>
            </a:r>
            <a:r>
              <a:rPr lang="fr-FR" baseline="0" dirty="0" smtClean="0"/>
              <a:t> en amont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69069-7327-4AEE-9BDC-8CFA9C10D9E2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12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Grands </a:t>
            </a:r>
            <a:r>
              <a:rPr lang="fr-FR" dirty="0" err="1" smtClean="0"/>
              <a:t>equipements</a:t>
            </a:r>
            <a:r>
              <a:rPr lang="fr-FR" dirty="0" smtClean="0"/>
              <a:t> permettent</a:t>
            </a:r>
            <a:r>
              <a:rPr lang="fr-FR" baseline="0" dirty="0" smtClean="0"/>
              <a:t> les </a:t>
            </a:r>
            <a:r>
              <a:rPr lang="fr-FR" baseline="0" dirty="0" err="1" smtClean="0"/>
              <a:t>publis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69069-7327-4AEE-9BDC-8CFA9C10D9E2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579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Pas</a:t>
            </a:r>
            <a:r>
              <a:rPr lang="fr-FR" baseline="0" dirty="0" smtClean="0"/>
              <a:t> forcément fait</a:t>
            </a:r>
          </a:p>
          <a:p>
            <a:r>
              <a:rPr lang="fr-FR" baseline="0" dirty="0" smtClean="0"/>
              <a:t>Aide au montage des publications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69069-7327-4AEE-9BDC-8CFA9C10D9E2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06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2 voies de l’open </a:t>
            </a:r>
            <a:r>
              <a:rPr lang="fr-FR" dirty="0" err="1" smtClean="0"/>
              <a:t>access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69069-7327-4AEE-9BDC-8CFA9C10D9E2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900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Enjeux augmentent avec la taille de l’établissement, démultiplication</a:t>
            </a:r>
          </a:p>
          <a:p>
            <a:r>
              <a:rPr lang="fr-FR" dirty="0" smtClean="0"/>
              <a:t>Piste possible</a:t>
            </a:r>
            <a:r>
              <a:rPr lang="fr-FR" baseline="0" dirty="0" smtClean="0"/>
              <a:t> U-Cible</a:t>
            </a:r>
          </a:p>
          <a:p>
            <a:r>
              <a:rPr lang="fr-FR" baseline="0" dirty="0" smtClean="0"/>
              <a:t>Questions publications touchent 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au ressort profond des gens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À l’organisme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A des questions qui n’ont rien a voir apparemment avec les publications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L’échelle de préoccupation a un impact selon les questions que l’on pose (labo/</a:t>
            </a:r>
            <a:r>
              <a:rPr lang="fr-FR" baseline="0" dirty="0" err="1" smtClean="0"/>
              <a:t>dpt</a:t>
            </a:r>
            <a:r>
              <a:rPr lang="fr-FR" baseline="0" dirty="0" smtClean="0"/>
              <a:t>/</a:t>
            </a:r>
            <a:r>
              <a:rPr lang="fr-FR" baseline="0" dirty="0" err="1" smtClean="0"/>
              <a:t>equipe</a:t>
            </a:r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69069-7327-4AEE-9BDC-8CFA9C10D9E2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05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Sous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71600" y="6381328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A70DC98-68B6-416C-A056-E3A2775913EF}" type="datetimeFigureOut">
              <a:rPr lang="fr-FR" smtClean="0"/>
              <a:pPr/>
              <a:t>30/11/2017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30/11/2017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30/11/2017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A6A4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30/11/2017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30/11/2017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30/11/2017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30/11/2017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30/11/2017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30/11/2017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30/11/2017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0DC98-68B6-416C-A056-E3A2775913EF}" type="datetimeFigureOut">
              <a:rPr lang="fr-FR" smtClean="0"/>
              <a:pPr/>
              <a:t>30/11/2017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bas de page bleute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40680"/>
            <a:ext cx="9144000" cy="670044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0DC98-68B6-416C-A056-E3A2775913EF}" type="datetimeFigureOut">
              <a:rPr lang="fr-FR" smtClean="0"/>
              <a:pPr/>
              <a:t>30/11/2017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AF4A0-3EA4-4347-BC60-8C1EC8A14E6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ZoneTexte 4"/>
          <p:cNvSpPr txBox="1">
            <a:spLocks noChangeArrowheads="1"/>
          </p:cNvSpPr>
          <p:nvPr/>
        </p:nvSpPr>
        <p:spPr bwMode="auto">
          <a:xfrm>
            <a:off x="0" y="6670298"/>
            <a:ext cx="9144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fr-FR" sz="900" b="1" dirty="0">
                <a:solidFill>
                  <a:schemeClr val="tx2"/>
                </a:solidFill>
              </a:rPr>
              <a:t>Institut français des sciences et technologies des transports, de l’aménagement et des réseaux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003020" y="6441491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chemeClr val="tx2"/>
                </a:solidFill>
                <a:effectLst/>
              </a:rPr>
              <a:t>www.ifsttar.fr</a:t>
            </a:r>
            <a:endParaRPr lang="fr-FR" sz="1200" b="1" dirty="0">
              <a:solidFill>
                <a:schemeClr val="accent3"/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A6A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3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3" descr="IFSTTAR_masqueppt_titr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"/>
            <a:ext cx="91440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2088232"/>
          </a:xfrm>
        </p:spPr>
        <p:txBody>
          <a:bodyPr>
            <a:normAutofit/>
          </a:bodyPr>
          <a:lstStyle/>
          <a:p>
            <a:pPr algn="l"/>
            <a:r>
              <a:rPr lang="fr-FR" sz="2400" dirty="0" smtClean="0">
                <a:solidFill>
                  <a:schemeClr val="bg1"/>
                </a:solidFill>
              </a:rPr>
              <a:t>Institut français</a:t>
            </a:r>
            <a:br>
              <a:rPr lang="fr-FR" sz="2400" dirty="0" smtClean="0">
                <a:solidFill>
                  <a:schemeClr val="bg1"/>
                </a:solidFill>
              </a:rPr>
            </a:br>
            <a:r>
              <a:rPr lang="fr-FR" sz="2400" dirty="0" smtClean="0">
                <a:solidFill>
                  <a:schemeClr val="bg1"/>
                </a:solidFill>
              </a:rPr>
              <a:t>des sciences et technologies</a:t>
            </a:r>
            <a:br>
              <a:rPr lang="fr-FR" sz="2400" dirty="0" smtClean="0">
                <a:solidFill>
                  <a:schemeClr val="bg1"/>
                </a:solidFill>
              </a:rPr>
            </a:br>
            <a:r>
              <a:rPr lang="fr-FR" sz="2400" dirty="0" smtClean="0">
                <a:solidFill>
                  <a:schemeClr val="bg1"/>
                </a:solidFill>
              </a:rPr>
              <a:t>des transports, de l’aménagement</a:t>
            </a:r>
            <a:br>
              <a:rPr lang="fr-FR" sz="2400" dirty="0" smtClean="0">
                <a:solidFill>
                  <a:schemeClr val="bg1"/>
                </a:solidFill>
              </a:rPr>
            </a:br>
            <a:r>
              <a:rPr lang="fr-FR" sz="2400" dirty="0" smtClean="0">
                <a:solidFill>
                  <a:schemeClr val="bg1"/>
                </a:solidFill>
              </a:rPr>
              <a:t>et des réseaux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400800" cy="1248544"/>
          </a:xfrm>
        </p:spPr>
        <p:txBody>
          <a:bodyPr/>
          <a:lstStyle/>
          <a:p>
            <a:r>
              <a:rPr lang="fr-FR" b="1" dirty="0" smtClean="0">
                <a:solidFill>
                  <a:schemeClr val="bg1">
                    <a:lumMod val="75000"/>
                  </a:schemeClr>
                </a:solidFill>
              </a:rPr>
              <a:t>Publications et visibilité internationale</a:t>
            </a:r>
            <a:endParaRPr lang="fr-FR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27584" y="522920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Sylvie </a:t>
            </a:r>
            <a:r>
              <a:rPr lang="fr-FR" dirty="0" err="1" smtClean="0">
                <a:solidFill>
                  <a:schemeClr val="bg1"/>
                </a:solidFill>
              </a:rPr>
              <a:t>Legret</a:t>
            </a:r>
            <a:r>
              <a:rPr lang="fr-FR" dirty="0" smtClean="0">
                <a:solidFill>
                  <a:schemeClr val="bg1"/>
                </a:solidFill>
              </a:rPr>
              <a:t> DS-DIST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/>
          <a:lstStyle/>
          <a:p>
            <a:r>
              <a:rPr lang="fr-FR" dirty="0" smtClean="0"/>
              <a:t>Bilan/Pistes visibilité internationale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/>
              <a:t>Culture des établissements différentes</a:t>
            </a:r>
          </a:p>
          <a:p>
            <a:pPr lvl="1"/>
            <a:r>
              <a:rPr lang="fr-FR" dirty="0"/>
              <a:t>Aller vers une culture inclusive</a:t>
            </a:r>
          </a:p>
          <a:p>
            <a:r>
              <a:rPr lang="fr-FR" dirty="0" smtClean="0"/>
              <a:t>Convergence pratiques des chercheurs et stratégie institutionnelle</a:t>
            </a:r>
          </a:p>
          <a:p>
            <a:pPr lvl="1"/>
            <a:r>
              <a:rPr lang="fr-FR" dirty="0" smtClean="0"/>
              <a:t>Enjeu important car taille plus forte</a:t>
            </a:r>
          </a:p>
          <a:p>
            <a:pPr lvl="1"/>
            <a:r>
              <a:rPr lang="fr-FR" dirty="0" smtClean="0"/>
              <a:t>Peser plus dans le système</a:t>
            </a:r>
          </a:p>
        </p:txBody>
      </p:sp>
    </p:spTree>
    <p:extLst>
      <p:ext uri="{BB962C8B-B14F-4D97-AF65-F5344CB8AC3E}">
        <p14:creationId xmlns:p14="http://schemas.microsoft.com/office/powerpoint/2010/main" val="331745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suivre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attente du prochain atelier sur Bron</a:t>
            </a:r>
          </a:p>
          <a:p>
            <a:pPr lvl="1"/>
            <a:r>
              <a:rPr lang="fr-FR" dirty="0" smtClean="0"/>
              <a:t>Agents non </a:t>
            </a:r>
            <a:r>
              <a:rPr lang="fr-FR" dirty="0" err="1" smtClean="0"/>
              <a:t>Ifsttar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9586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  <a:defRPr/>
            </a:pPr>
            <a:r>
              <a:rPr lang="fr-FR" sz="1600" b="1" dirty="0" err="1" smtClean="0"/>
              <a:t>Ifsttar</a:t>
            </a:r>
            <a:endParaRPr lang="fr-FR" sz="1600" b="1" dirty="0" smtClean="0"/>
          </a:p>
          <a:p>
            <a:pPr>
              <a:buNone/>
              <a:defRPr/>
            </a:pPr>
            <a:r>
              <a:rPr lang="fr-FR" sz="1600" dirty="0" smtClean="0"/>
              <a:t>14-20 Bld. Newton</a:t>
            </a:r>
          </a:p>
          <a:p>
            <a:pPr>
              <a:buNone/>
              <a:defRPr/>
            </a:pPr>
            <a:r>
              <a:rPr lang="fr-FR" sz="1600" dirty="0" smtClean="0"/>
              <a:t>Cité Descartes</a:t>
            </a:r>
          </a:p>
          <a:p>
            <a:pPr>
              <a:buNone/>
              <a:defRPr/>
            </a:pPr>
            <a:r>
              <a:rPr lang="fr-FR" sz="1600" dirty="0" smtClean="0"/>
              <a:t>Champs sur Marne</a:t>
            </a:r>
          </a:p>
          <a:p>
            <a:pPr>
              <a:buNone/>
              <a:defRPr/>
            </a:pPr>
            <a:r>
              <a:rPr lang="fr-FR" sz="1600" dirty="0" smtClean="0"/>
              <a:t>77447 Marne-la-Vallée Cedex 2</a:t>
            </a:r>
          </a:p>
          <a:p>
            <a:pPr>
              <a:buNone/>
              <a:defRPr/>
            </a:pPr>
            <a:r>
              <a:rPr lang="fr-FR" sz="1600" dirty="0" smtClean="0"/>
              <a:t>France</a:t>
            </a:r>
            <a:endParaRPr lang="fr-FR" sz="1600" b="1" dirty="0" smtClean="0"/>
          </a:p>
          <a:p>
            <a:pPr>
              <a:buNone/>
              <a:defRPr/>
            </a:pPr>
            <a:r>
              <a:rPr lang="fr-FR" sz="1400" dirty="0" smtClean="0"/>
              <a:t>Tél. +33 (0)1 81 66 80 00</a:t>
            </a:r>
          </a:p>
          <a:p>
            <a:pPr>
              <a:buNone/>
              <a:defRPr/>
            </a:pPr>
            <a:r>
              <a:rPr lang="fr-FR" sz="1600" b="1" dirty="0" smtClean="0">
                <a:solidFill>
                  <a:srgbClr val="00A6A7"/>
                </a:solidFill>
              </a:rPr>
              <a:t>www.ifsttar.fr </a:t>
            </a:r>
          </a:p>
          <a:p>
            <a:pPr>
              <a:buNone/>
              <a:defRPr/>
            </a:pPr>
            <a:r>
              <a:rPr lang="fr-FR" sz="1600" dirty="0" smtClean="0">
                <a:solidFill>
                  <a:srgbClr val="00A6A7"/>
                </a:solidFill>
              </a:rPr>
              <a:t>communication@ifsttar.fr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Publications : Editions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Quelles </a:t>
            </a:r>
            <a:r>
              <a:rPr lang="fr-FR" dirty="0"/>
              <a:t>sont les pratiques</a:t>
            </a:r>
          </a:p>
          <a:p>
            <a:r>
              <a:rPr lang="fr-FR" dirty="0"/>
              <a:t>Quels modes d’évaluation ? </a:t>
            </a:r>
            <a:endParaRPr lang="fr-FR" dirty="0" smtClean="0"/>
          </a:p>
          <a:p>
            <a:pPr lvl="1"/>
            <a:r>
              <a:rPr lang="fr-FR" dirty="0" smtClean="0"/>
              <a:t>Comité d’évaluation ?</a:t>
            </a:r>
          </a:p>
          <a:p>
            <a:pPr lvl="1"/>
            <a:r>
              <a:rPr lang="fr-FR" dirty="0" smtClean="0"/>
              <a:t>Différences SHS/STI ?</a:t>
            </a:r>
            <a:endParaRPr lang="fr-FR" dirty="0"/>
          </a:p>
          <a:p>
            <a:r>
              <a:rPr lang="fr-FR" dirty="0"/>
              <a:t>Des structures éditoriales</a:t>
            </a:r>
          </a:p>
          <a:p>
            <a:pPr lvl="1"/>
            <a:r>
              <a:rPr lang="fr-FR" dirty="0"/>
              <a:t>Mini maison d’édition (Presses Universitaires?)</a:t>
            </a:r>
          </a:p>
          <a:p>
            <a:r>
              <a:rPr lang="fr-FR" dirty="0" smtClean="0"/>
              <a:t>Quels modes </a:t>
            </a:r>
            <a:r>
              <a:rPr lang="fr-FR" dirty="0"/>
              <a:t>de diffusion </a:t>
            </a:r>
            <a:r>
              <a:rPr lang="fr-FR" dirty="0" smtClean="0"/>
              <a:t>?</a:t>
            </a:r>
          </a:p>
          <a:p>
            <a:pPr lvl="1"/>
            <a:r>
              <a:rPr lang="fr-FR" dirty="0" smtClean="0"/>
              <a:t>Open </a:t>
            </a:r>
            <a:r>
              <a:rPr lang="fr-FR" dirty="0" err="1" smtClean="0"/>
              <a:t>access</a:t>
            </a:r>
            <a:r>
              <a:rPr lang="fr-FR" dirty="0" smtClean="0"/>
              <a:t> ?</a:t>
            </a:r>
          </a:p>
          <a:p>
            <a:pPr lvl="1"/>
            <a:r>
              <a:rPr lang="fr-FR" dirty="0" smtClean="0"/>
              <a:t>Tout numérique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353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Publications : Editions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Bonne </a:t>
            </a:r>
            <a:r>
              <a:rPr lang="fr-FR" dirty="0"/>
              <a:t>pratiques à mettre en œuvre </a:t>
            </a:r>
            <a:r>
              <a:rPr lang="fr-FR" dirty="0" smtClean="0"/>
              <a:t>?</a:t>
            </a:r>
          </a:p>
          <a:p>
            <a:r>
              <a:rPr lang="fr-FR" dirty="0" smtClean="0"/>
              <a:t>Logique de visibilité internationale</a:t>
            </a:r>
          </a:p>
          <a:p>
            <a:pPr lvl="1"/>
            <a:r>
              <a:rPr lang="fr-FR" dirty="0" smtClean="0"/>
              <a:t>Quel est le marché de la revue ?</a:t>
            </a:r>
          </a:p>
          <a:p>
            <a:pPr lvl="1"/>
            <a:r>
              <a:rPr lang="fr-FR" dirty="0" smtClean="0"/>
              <a:t>Quels sont ses caractères distinctifs ?</a:t>
            </a:r>
          </a:p>
          <a:p>
            <a:pPr lvl="1"/>
            <a:r>
              <a:rPr lang="fr-FR" dirty="0" smtClean="0"/>
              <a:t>Place d’un modèle de revue francophone (à forte audience) / les mastodontes</a:t>
            </a:r>
          </a:p>
          <a:p>
            <a:pPr lvl="2"/>
            <a:r>
              <a:rPr lang="fr-FR" dirty="0" smtClean="0"/>
              <a:t>Quel modèle de revues ? (labo/université/société savante</a:t>
            </a:r>
            <a:r>
              <a:rPr lang="fr-FR" dirty="0"/>
              <a:t> </a:t>
            </a:r>
            <a:r>
              <a:rPr lang="fr-FR" dirty="0" smtClean="0"/>
              <a:t>qui est aussi un modèle anglo-saxon)</a:t>
            </a:r>
          </a:p>
          <a:p>
            <a:pPr lvl="2"/>
            <a:r>
              <a:rPr lang="fr-FR" dirty="0" smtClean="0"/>
              <a:t>Se positionner sur un modèle de société savante regroupant des acteurs nationaux 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1133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du LISAA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Arts et Savoirs</a:t>
            </a:r>
          </a:p>
          <a:p>
            <a:pPr lvl="1"/>
            <a:r>
              <a:rPr lang="fr-FR" dirty="0"/>
              <a:t>Depuis 2012</a:t>
            </a:r>
          </a:p>
          <a:p>
            <a:pPr lvl="1"/>
            <a:r>
              <a:rPr lang="fr-FR" dirty="0"/>
              <a:t>Sur revues.org</a:t>
            </a:r>
          </a:p>
          <a:p>
            <a:r>
              <a:rPr lang="fr-FR" dirty="0" smtClean="0"/>
              <a:t>L’Age d’or</a:t>
            </a:r>
          </a:p>
          <a:p>
            <a:pPr lvl="1"/>
            <a:r>
              <a:rPr lang="fr-FR" dirty="0" smtClean="0"/>
              <a:t>Depuis 2008</a:t>
            </a:r>
          </a:p>
          <a:p>
            <a:pPr lvl="1"/>
            <a:r>
              <a:rPr lang="fr-FR" dirty="0" smtClean="0"/>
              <a:t>En cours de migration sur Revues.org</a:t>
            </a:r>
          </a:p>
          <a:p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2408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Publications : Notion de visibilité internationale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La stratégie globale de l’établissement</a:t>
            </a:r>
          </a:p>
          <a:p>
            <a:pPr lvl="1"/>
            <a:r>
              <a:rPr lang="fr-FR" dirty="0" err="1" smtClean="0"/>
              <a:t>Ifsttar</a:t>
            </a:r>
            <a:r>
              <a:rPr lang="fr-FR" dirty="0" smtClean="0"/>
              <a:t> </a:t>
            </a:r>
            <a:r>
              <a:rPr lang="fr-FR" dirty="0"/>
              <a:t>stratégie forte et affichée </a:t>
            </a:r>
            <a:r>
              <a:rPr lang="fr-FR" dirty="0" smtClean="0"/>
              <a:t>avec une organisation mise en place (mandat</a:t>
            </a:r>
            <a:r>
              <a:rPr lang="fr-FR" dirty="0"/>
              <a:t>, dépôt dans Madis archive </a:t>
            </a:r>
            <a:r>
              <a:rPr lang="fr-FR" dirty="0" smtClean="0"/>
              <a:t>institutionnelle </a:t>
            </a:r>
            <a:r>
              <a:rPr lang="fr-FR" dirty="0"/>
              <a:t>interfacée avec HAL</a:t>
            </a:r>
            <a:r>
              <a:rPr lang="fr-FR" dirty="0" smtClean="0"/>
              <a:t>)</a:t>
            </a:r>
          </a:p>
          <a:p>
            <a:pPr lvl="1"/>
            <a:r>
              <a:rPr lang="fr-FR" dirty="0" err="1" smtClean="0"/>
              <a:t>Esiee</a:t>
            </a:r>
            <a:r>
              <a:rPr lang="fr-FR" dirty="0" smtClean="0"/>
              <a:t> organisation moins forte (base interne maison non connectée à HAL, pas d’incitation au dépôt)</a:t>
            </a:r>
          </a:p>
          <a:p>
            <a:pPr lvl="1"/>
            <a:r>
              <a:rPr lang="fr-FR" dirty="0" smtClean="0"/>
              <a:t>LISAA (UPEM) incitation HAL SHS (peu d’écho), début de prise de conscience</a:t>
            </a:r>
            <a:endParaRPr lang="fr-FR" dirty="0"/>
          </a:p>
          <a:p>
            <a:r>
              <a:rPr lang="fr-FR" dirty="0" smtClean="0"/>
              <a:t>Le point de vue du chercheur</a:t>
            </a:r>
          </a:p>
          <a:p>
            <a:pPr lvl="1"/>
            <a:r>
              <a:rPr lang="fr-FR" dirty="0"/>
              <a:t>Ses pratiques </a:t>
            </a:r>
            <a:r>
              <a:rPr lang="fr-FR" dirty="0" smtClean="0"/>
              <a:t>(</a:t>
            </a:r>
            <a:r>
              <a:rPr lang="fr-FR" dirty="0"/>
              <a:t>sa communauté de </a:t>
            </a:r>
            <a:r>
              <a:rPr lang="fr-FR" dirty="0" smtClean="0"/>
              <a:t>recherche, perception des réseaux sociaux</a:t>
            </a:r>
            <a:r>
              <a:rPr lang="fr-FR" dirty="0"/>
              <a:t>)</a:t>
            </a:r>
            <a:endParaRPr lang="fr-FR" dirty="0" smtClean="0"/>
          </a:p>
          <a:p>
            <a:pPr lvl="1"/>
            <a:r>
              <a:rPr lang="fr-FR" dirty="0" smtClean="0"/>
              <a:t>Comme </a:t>
            </a:r>
            <a:r>
              <a:rPr lang="fr-FR" dirty="0"/>
              <a:t>il veut comme il peut ?</a:t>
            </a:r>
          </a:p>
          <a:p>
            <a:r>
              <a:rPr lang="fr-FR" dirty="0" smtClean="0"/>
              <a:t>Faire converger les points de vue</a:t>
            </a:r>
          </a:p>
        </p:txBody>
      </p:sp>
    </p:spTree>
    <p:extLst>
      <p:ext uri="{BB962C8B-B14F-4D97-AF65-F5344CB8AC3E}">
        <p14:creationId xmlns:p14="http://schemas.microsoft.com/office/powerpoint/2010/main" val="398824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Publications : Notion </a:t>
            </a:r>
            <a:r>
              <a:rPr lang="fr-FR" dirty="0"/>
              <a:t>de visibilité internationale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Viser les bonnes conférences</a:t>
            </a:r>
          </a:p>
          <a:p>
            <a:r>
              <a:rPr lang="fr-FR" dirty="0" smtClean="0"/>
              <a:t>Les revues à facteur d’impact</a:t>
            </a:r>
          </a:p>
          <a:p>
            <a:r>
              <a:rPr lang="fr-FR" dirty="0" smtClean="0"/>
              <a:t>Les brevets (ex IAGO)</a:t>
            </a:r>
          </a:p>
          <a:p>
            <a:r>
              <a:rPr lang="fr-FR" dirty="0" smtClean="0"/>
              <a:t>La littérature technique et professionnelle (difficile à repérer, méconnue)</a:t>
            </a:r>
          </a:p>
          <a:p>
            <a:pPr lvl="1"/>
            <a:r>
              <a:rPr lang="fr-FR" dirty="0"/>
              <a:t>Revues professionnelles ou grand public</a:t>
            </a:r>
          </a:p>
          <a:p>
            <a:pPr lvl="1"/>
            <a:r>
              <a:rPr lang="fr-FR" dirty="0"/>
              <a:t>Rapports finaux de contrats, état de l’art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</a:t>
            </a:r>
            <a:r>
              <a:rPr lang="fr-FR" dirty="0"/>
              <a:t>Contribue à la visibilité des équipes à travers l’usage qu’en font les entreprises</a:t>
            </a:r>
          </a:p>
          <a:p>
            <a:r>
              <a:rPr lang="fr-FR" dirty="0" smtClean="0"/>
              <a:t>Grands équipements, expérimentations</a:t>
            </a:r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       </a:t>
            </a:r>
            <a:r>
              <a:rPr lang="fr-FR" dirty="0" smtClean="0"/>
              <a:t>Visibilité/Notoriété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6375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 soulevées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Comprendre les freins à la publication</a:t>
            </a:r>
          </a:p>
          <a:p>
            <a:pPr lvl="1"/>
            <a:r>
              <a:rPr lang="fr-FR" dirty="0" smtClean="0"/>
              <a:t>Pas de publications alors que résultats sont là</a:t>
            </a:r>
          </a:p>
          <a:p>
            <a:r>
              <a:rPr lang="fr-FR" dirty="0" smtClean="0"/>
              <a:t>Comprendre les freins à la visibilité</a:t>
            </a:r>
          </a:p>
          <a:p>
            <a:pPr lvl="1"/>
            <a:r>
              <a:rPr lang="fr-FR" dirty="0" smtClean="0"/>
              <a:t>Alimentation de pages perso des chercheurs (</a:t>
            </a:r>
            <a:r>
              <a:rPr lang="fr-FR" dirty="0" err="1" smtClean="0"/>
              <a:t>template</a:t>
            </a:r>
            <a:r>
              <a:rPr lang="fr-FR" dirty="0" smtClean="0"/>
              <a:t> unique)</a:t>
            </a:r>
          </a:p>
          <a:p>
            <a:r>
              <a:rPr lang="fr-FR" dirty="0">
                <a:solidFill>
                  <a:srgbClr val="002060"/>
                </a:solidFill>
              </a:rPr>
              <a:t>Moyens</a:t>
            </a:r>
          </a:p>
          <a:p>
            <a:pPr lvl="1"/>
            <a:r>
              <a:rPr lang="fr-FR" dirty="0"/>
              <a:t>Pertinence d’une archive ouverte : oui</a:t>
            </a:r>
          </a:p>
          <a:p>
            <a:pPr lvl="1"/>
            <a:r>
              <a:rPr lang="fr-FR" dirty="0"/>
              <a:t>Métadonnées / texte intégral</a:t>
            </a:r>
          </a:p>
          <a:p>
            <a:pPr lvl="1"/>
            <a:r>
              <a:rPr lang="fr-FR" dirty="0"/>
              <a:t>Etre exhaustif</a:t>
            </a:r>
          </a:p>
          <a:p>
            <a:pPr lvl="1"/>
            <a:r>
              <a:rPr lang="fr-FR" dirty="0"/>
              <a:t>Question de la détection (signatures, identifiant chercheur)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pPr lvl="1"/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1227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 soulevées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Alignement de la </a:t>
            </a:r>
            <a:r>
              <a:rPr lang="fr-FR" dirty="0"/>
              <a:t>stratégie institutionnelle et </a:t>
            </a:r>
            <a:r>
              <a:rPr lang="fr-FR" dirty="0" smtClean="0"/>
              <a:t>des </a:t>
            </a:r>
            <a:r>
              <a:rPr lang="fr-FR" dirty="0"/>
              <a:t>stratégies des chercheurs</a:t>
            </a:r>
          </a:p>
          <a:p>
            <a:r>
              <a:rPr lang="fr-FR" dirty="0" smtClean="0"/>
              <a:t>Quelle peut être la valeur ajoutée de l’établissement en amont de la publication (pour gagner en visibilité) </a:t>
            </a:r>
          </a:p>
          <a:p>
            <a:pPr lvl="1"/>
            <a:r>
              <a:rPr lang="fr-FR" dirty="0" smtClean="0"/>
              <a:t>Veille sur les conférences</a:t>
            </a:r>
          </a:p>
          <a:p>
            <a:pPr lvl="1"/>
            <a:r>
              <a:rPr lang="fr-FR" dirty="0" smtClean="0"/>
              <a:t>Veille sur les </a:t>
            </a:r>
            <a:r>
              <a:rPr lang="fr-FR" dirty="0" err="1" smtClean="0"/>
              <a:t>Special</a:t>
            </a:r>
            <a:r>
              <a:rPr lang="fr-FR" dirty="0" smtClean="0"/>
              <a:t> Issues </a:t>
            </a:r>
          </a:p>
          <a:p>
            <a:pPr lvl="1"/>
            <a:r>
              <a:rPr lang="fr-FR" dirty="0" smtClean="0"/>
              <a:t>Peer </a:t>
            </a:r>
            <a:r>
              <a:rPr lang="fr-FR" dirty="0" err="1" smtClean="0"/>
              <a:t>review</a:t>
            </a:r>
            <a:endParaRPr lang="fr-FR" dirty="0" smtClean="0"/>
          </a:p>
          <a:p>
            <a:pPr lvl="1"/>
            <a:r>
              <a:rPr lang="fr-FR" dirty="0" smtClean="0"/>
              <a:t>Art </a:t>
            </a:r>
            <a:r>
              <a:rPr lang="fr-FR" dirty="0" err="1" smtClean="0"/>
              <a:t>Work</a:t>
            </a:r>
            <a:r>
              <a:rPr lang="fr-FR" dirty="0" smtClean="0"/>
              <a:t> (figures)</a:t>
            </a:r>
          </a:p>
          <a:p>
            <a:pPr lvl="1"/>
            <a:r>
              <a:rPr lang="fr-FR" dirty="0" smtClean="0"/>
              <a:t>La langue (non native </a:t>
            </a:r>
            <a:r>
              <a:rPr lang="fr-FR" dirty="0" err="1" smtClean="0"/>
              <a:t>english</a:t>
            </a:r>
            <a:r>
              <a:rPr lang="fr-FR" dirty="0" smtClean="0"/>
              <a:t> speaker)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5865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56984" cy="1143000"/>
          </a:xfrm>
        </p:spPr>
        <p:txBody>
          <a:bodyPr/>
          <a:lstStyle/>
          <a:p>
            <a:r>
              <a:rPr lang="fr-FR" dirty="0" smtClean="0"/>
              <a:t>Bilan/Pistes visibilité internationale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Parler de Productions et non de publications</a:t>
            </a:r>
          </a:p>
          <a:p>
            <a:r>
              <a:rPr lang="fr-FR" dirty="0" smtClean="0"/>
              <a:t>Visibilité </a:t>
            </a:r>
          </a:p>
          <a:p>
            <a:pPr lvl="1"/>
            <a:r>
              <a:rPr lang="fr-FR" dirty="0" smtClean="0"/>
              <a:t>Individuelle</a:t>
            </a:r>
          </a:p>
          <a:p>
            <a:pPr lvl="1"/>
            <a:r>
              <a:rPr lang="fr-FR" dirty="0" smtClean="0"/>
              <a:t>Labo/département</a:t>
            </a:r>
          </a:p>
          <a:p>
            <a:pPr lvl="1"/>
            <a:r>
              <a:rPr lang="fr-FR" dirty="0" smtClean="0"/>
              <a:t>Organisme</a:t>
            </a:r>
          </a:p>
          <a:p>
            <a:r>
              <a:rPr lang="fr-FR" dirty="0"/>
              <a:t>Identifiants-chercheurs</a:t>
            </a:r>
          </a:p>
          <a:p>
            <a:pPr lvl="1"/>
            <a:r>
              <a:rPr lang="fr-FR" dirty="0"/>
              <a:t>Pédagogie, accompagnement</a:t>
            </a:r>
          </a:p>
          <a:p>
            <a:pPr lvl="1"/>
            <a:r>
              <a:rPr lang="fr-FR" dirty="0"/>
              <a:t>Mise en place au niveau U-Cible</a:t>
            </a:r>
          </a:p>
          <a:p>
            <a:r>
              <a:rPr lang="fr-FR" dirty="0" smtClean="0"/>
              <a:t>Open </a:t>
            </a:r>
            <a:r>
              <a:rPr lang="fr-FR" dirty="0" err="1" smtClean="0"/>
              <a:t>access</a:t>
            </a:r>
            <a:endParaRPr lang="fr-FR" dirty="0"/>
          </a:p>
          <a:p>
            <a:pPr lvl="1"/>
            <a:r>
              <a:rPr lang="fr-FR" dirty="0" smtClean="0"/>
              <a:t>Quelle en est la perception</a:t>
            </a:r>
          </a:p>
          <a:p>
            <a:pPr lvl="1"/>
            <a:r>
              <a:rPr lang="fr-FR" dirty="0" smtClean="0"/>
              <a:t>A mettre en rapport avec le coût des abonnements</a:t>
            </a:r>
            <a:endParaRPr lang="fr-FR" dirty="0"/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1784</TotalTime>
  <Words>627</Words>
  <Application>Microsoft Office PowerPoint</Application>
  <PresentationFormat>Affichage à l'écran (4:3)</PresentationFormat>
  <Paragraphs>122</Paragraphs>
  <Slides>12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Thème Office</vt:lpstr>
      <vt:lpstr>Institut français des sciences et technologies des transports, de l’aménagement et des réseaux</vt:lpstr>
      <vt:lpstr>Publications : Editions</vt:lpstr>
      <vt:lpstr>Publications : Editions</vt:lpstr>
      <vt:lpstr>Exemple du LISAA</vt:lpstr>
      <vt:lpstr>Publications : Notion de visibilité internationale</vt:lpstr>
      <vt:lpstr>Publications : Notion de visibilité internationale</vt:lpstr>
      <vt:lpstr>Questions soulevées</vt:lpstr>
      <vt:lpstr>Questions soulevées</vt:lpstr>
      <vt:lpstr>Bilan/Pistes visibilité internationale</vt:lpstr>
      <vt:lpstr>Bilan/Pistes visibilité internationale</vt:lpstr>
      <vt:lpstr>A suivre</vt:lpstr>
      <vt:lpstr>Merci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gantier</dc:creator>
  <cp:lastModifiedBy>LEGRET Sylvie</cp:lastModifiedBy>
  <cp:revision>170</cp:revision>
  <dcterms:created xsi:type="dcterms:W3CDTF">2012-09-10T08:46:14Z</dcterms:created>
  <dcterms:modified xsi:type="dcterms:W3CDTF">2017-11-30T11:00:34Z</dcterms:modified>
</cp:coreProperties>
</file>