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2" r:id="rId4"/>
    <p:sldId id="263" r:id="rId5"/>
    <p:sldId id="266" r:id="rId6"/>
    <p:sldId id="267" r:id="rId7"/>
    <p:sldId id="264" r:id="rId8"/>
    <p:sldId id="265" r:id="rId9"/>
    <p:sldId id="268" r:id="rId10"/>
    <p:sldId id="270" r:id="rId11"/>
    <p:sldId id="269" r:id="rId12"/>
    <p:sldId id="259" r:id="rId13"/>
    <p:sldId id="261" r:id="rId14"/>
    <p:sldId id="275" r:id="rId15"/>
    <p:sldId id="276" r:id="rId16"/>
    <p:sldId id="277" r:id="rId17"/>
    <p:sldId id="278" r:id="rId18"/>
    <p:sldId id="283" r:id="rId19"/>
    <p:sldId id="279" r:id="rId20"/>
    <p:sldId id="280" r:id="rId21"/>
    <p:sldId id="281" r:id="rId22"/>
    <p:sldId id="28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a:p>
        </p:txBody>
      </p:sp>
      <p:sp>
        <p:nvSpPr>
          <p:cNvPr id="4" name="Espace réservé de la date 3"/>
          <p:cNvSpPr>
            <a:spLocks noGrp="1"/>
          </p:cNvSpPr>
          <p:nvPr>
            <p:ph type="dt" sz="half" idx="10"/>
          </p:nvPr>
        </p:nvSpPr>
        <p:spPr/>
        <p:txBody>
          <a:bodyPr/>
          <a:lstStyle/>
          <a:p>
            <a:fld id="{486A003C-0577-4B8B-86D7-1140D854CFFD}" type="datetimeFigureOut">
              <a:rPr lang="en-US" smtClean="0"/>
              <a:t>11/28/2017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1832916-8276-4D99-A0A2-54672FFD2AB0}" type="slidenum">
              <a:rPr lang="en-US" smtClean="0"/>
              <a:t>‹N°›</a:t>
            </a:fld>
            <a:endParaRPr lang="en-US"/>
          </a:p>
        </p:txBody>
      </p:sp>
    </p:spTree>
    <p:extLst>
      <p:ext uri="{BB962C8B-B14F-4D97-AF65-F5344CB8AC3E}">
        <p14:creationId xmlns:p14="http://schemas.microsoft.com/office/powerpoint/2010/main" val="2556761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486A003C-0577-4B8B-86D7-1140D854CFFD}" type="datetimeFigureOut">
              <a:rPr lang="en-US" smtClean="0"/>
              <a:t>11/28/2017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1832916-8276-4D99-A0A2-54672FFD2AB0}" type="slidenum">
              <a:rPr lang="en-US" smtClean="0"/>
              <a:t>‹N°›</a:t>
            </a:fld>
            <a:endParaRPr lang="en-US"/>
          </a:p>
        </p:txBody>
      </p:sp>
    </p:spTree>
    <p:extLst>
      <p:ext uri="{BB962C8B-B14F-4D97-AF65-F5344CB8AC3E}">
        <p14:creationId xmlns:p14="http://schemas.microsoft.com/office/powerpoint/2010/main" val="2100575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486A003C-0577-4B8B-86D7-1140D854CFFD}" type="datetimeFigureOut">
              <a:rPr lang="en-US" smtClean="0"/>
              <a:t>11/28/2017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1832916-8276-4D99-A0A2-54672FFD2AB0}" type="slidenum">
              <a:rPr lang="en-US" smtClean="0"/>
              <a:t>‹N°›</a:t>
            </a:fld>
            <a:endParaRPr lang="en-US"/>
          </a:p>
        </p:txBody>
      </p:sp>
    </p:spTree>
    <p:extLst>
      <p:ext uri="{BB962C8B-B14F-4D97-AF65-F5344CB8AC3E}">
        <p14:creationId xmlns:p14="http://schemas.microsoft.com/office/powerpoint/2010/main" val="342582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486A003C-0577-4B8B-86D7-1140D854CFFD}" type="datetimeFigureOut">
              <a:rPr lang="en-US" smtClean="0"/>
              <a:t>11/28/2017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1832916-8276-4D99-A0A2-54672FFD2AB0}" type="slidenum">
              <a:rPr lang="en-US" smtClean="0"/>
              <a:t>‹N°›</a:t>
            </a:fld>
            <a:endParaRPr lang="en-US"/>
          </a:p>
        </p:txBody>
      </p:sp>
    </p:spTree>
    <p:extLst>
      <p:ext uri="{BB962C8B-B14F-4D97-AF65-F5344CB8AC3E}">
        <p14:creationId xmlns:p14="http://schemas.microsoft.com/office/powerpoint/2010/main" val="362176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86A003C-0577-4B8B-86D7-1140D854CFFD}" type="datetimeFigureOut">
              <a:rPr lang="en-US" smtClean="0"/>
              <a:t>11/28/2017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1832916-8276-4D99-A0A2-54672FFD2AB0}" type="slidenum">
              <a:rPr lang="en-US" smtClean="0"/>
              <a:t>‹N°›</a:t>
            </a:fld>
            <a:endParaRPr lang="en-US"/>
          </a:p>
        </p:txBody>
      </p:sp>
    </p:spTree>
    <p:extLst>
      <p:ext uri="{BB962C8B-B14F-4D97-AF65-F5344CB8AC3E}">
        <p14:creationId xmlns:p14="http://schemas.microsoft.com/office/powerpoint/2010/main" val="1728801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486A003C-0577-4B8B-86D7-1140D854CFFD}" type="datetimeFigureOut">
              <a:rPr lang="en-US" smtClean="0"/>
              <a:t>11/28/2017</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C1832916-8276-4D99-A0A2-54672FFD2AB0}" type="slidenum">
              <a:rPr lang="en-US" smtClean="0"/>
              <a:t>‹N°›</a:t>
            </a:fld>
            <a:endParaRPr lang="en-US"/>
          </a:p>
        </p:txBody>
      </p:sp>
    </p:spTree>
    <p:extLst>
      <p:ext uri="{BB962C8B-B14F-4D97-AF65-F5344CB8AC3E}">
        <p14:creationId xmlns:p14="http://schemas.microsoft.com/office/powerpoint/2010/main" val="3767095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486A003C-0577-4B8B-86D7-1140D854CFFD}" type="datetimeFigureOut">
              <a:rPr lang="en-US" smtClean="0"/>
              <a:t>11/28/2017</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C1832916-8276-4D99-A0A2-54672FFD2AB0}" type="slidenum">
              <a:rPr lang="en-US" smtClean="0"/>
              <a:t>‹N°›</a:t>
            </a:fld>
            <a:endParaRPr lang="en-US"/>
          </a:p>
        </p:txBody>
      </p:sp>
    </p:spTree>
    <p:extLst>
      <p:ext uri="{BB962C8B-B14F-4D97-AF65-F5344CB8AC3E}">
        <p14:creationId xmlns:p14="http://schemas.microsoft.com/office/powerpoint/2010/main" val="123845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2"/>
          <p:cNvSpPr>
            <a:spLocks noGrp="1"/>
          </p:cNvSpPr>
          <p:nvPr>
            <p:ph type="dt" sz="half" idx="10"/>
          </p:nvPr>
        </p:nvSpPr>
        <p:spPr/>
        <p:txBody>
          <a:bodyPr/>
          <a:lstStyle/>
          <a:p>
            <a:fld id="{486A003C-0577-4B8B-86D7-1140D854CFFD}" type="datetimeFigureOut">
              <a:rPr lang="en-US" smtClean="0"/>
              <a:t>11/28/2017</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C1832916-8276-4D99-A0A2-54672FFD2AB0}" type="slidenum">
              <a:rPr lang="en-US" smtClean="0"/>
              <a:t>‹N°›</a:t>
            </a:fld>
            <a:endParaRPr lang="en-US"/>
          </a:p>
        </p:txBody>
      </p:sp>
    </p:spTree>
    <p:extLst>
      <p:ext uri="{BB962C8B-B14F-4D97-AF65-F5344CB8AC3E}">
        <p14:creationId xmlns:p14="http://schemas.microsoft.com/office/powerpoint/2010/main" val="3048244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86A003C-0577-4B8B-86D7-1140D854CFFD}" type="datetimeFigureOut">
              <a:rPr lang="en-US" smtClean="0"/>
              <a:t>11/28/2017</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C1832916-8276-4D99-A0A2-54672FFD2AB0}" type="slidenum">
              <a:rPr lang="en-US" smtClean="0"/>
              <a:t>‹N°›</a:t>
            </a:fld>
            <a:endParaRPr lang="en-US"/>
          </a:p>
        </p:txBody>
      </p:sp>
    </p:spTree>
    <p:extLst>
      <p:ext uri="{BB962C8B-B14F-4D97-AF65-F5344CB8AC3E}">
        <p14:creationId xmlns:p14="http://schemas.microsoft.com/office/powerpoint/2010/main" val="4143776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86A003C-0577-4B8B-86D7-1140D854CFFD}" type="datetimeFigureOut">
              <a:rPr lang="en-US" smtClean="0"/>
              <a:t>11/28/2017</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C1832916-8276-4D99-A0A2-54672FFD2AB0}" type="slidenum">
              <a:rPr lang="en-US" smtClean="0"/>
              <a:t>‹N°›</a:t>
            </a:fld>
            <a:endParaRPr lang="en-US"/>
          </a:p>
        </p:txBody>
      </p:sp>
    </p:spTree>
    <p:extLst>
      <p:ext uri="{BB962C8B-B14F-4D97-AF65-F5344CB8AC3E}">
        <p14:creationId xmlns:p14="http://schemas.microsoft.com/office/powerpoint/2010/main" val="721423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86A003C-0577-4B8B-86D7-1140D854CFFD}" type="datetimeFigureOut">
              <a:rPr lang="en-US" smtClean="0"/>
              <a:t>11/28/2017</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C1832916-8276-4D99-A0A2-54672FFD2AB0}" type="slidenum">
              <a:rPr lang="en-US" smtClean="0"/>
              <a:t>‹N°›</a:t>
            </a:fld>
            <a:endParaRPr lang="en-US"/>
          </a:p>
        </p:txBody>
      </p:sp>
    </p:spTree>
    <p:extLst>
      <p:ext uri="{BB962C8B-B14F-4D97-AF65-F5344CB8AC3E}">
        <p14:creationId xmlns:p14="http://schemas.microsoft.com/office/powerpoint/2010/main" val="74806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A003C-0577-4B8B-86D7-1140D854CFFD}" type="datetimeFigureOut">
              <a:rPr lang="en-US" smtClean="0"/>
              <a:t>11/28/2017</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32916-8276-4D99-A0A2-54672FFD2AB0}" type="slidenum">
              <a:rPr lang="en-US" smtClean="0"/>
              <a:t>‹N°›</a:t>
            </a:fld>
            <a:endParaRPr lang="en-US"/>
          </a:p>
        </p:txBody>
      </p:sp>
    </p:spTree>
    <p:extLst>
      <p:ext uri="{BB962C8B-B14F-4D97-AF65-F5344CB8AC3E}">
        <p14:creationId xmlns:p14="http://schemas.microsoft.com/office/powerpoint/2010/main" val="1023234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tepp.e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png"/><Relationship Id="rId18" Type="http://schemas.openxmlformats.org/officeDocument/2006/relationships/image" Target="../media/image17.jpeg"/><Relationship Id="rId3" Type="http://schemas.openxmlformats.org/officeDocument/2006/relationships/slideLayout" Target="../slideLayouts/slideLayout1.xml"/><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tags" Target="../tags/tag2.xml"/><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vmlDrawing" Target="../drawings/vmlDrawing2.v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emf"/><Relationship Id="rId15" Type="http://schemas.openxmlformats.org/officeDocument/2006/relationships/image" Target="../media/image14.gif"/><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oleObject" Target="../embeddings/oleObject2.bin"/><Relationship Id="rId9" Type="http://schemas.openxmlformats.org/officeDocument/2006/relationships/image" Target="../media/image8.jpeg"/><Relationship Id="rId14" Type="http://schemas.openxmlformats.org/officeDocument/2006/relationships/image" Target="../media/image13.png"/><Relationship Id="rId22"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png"/><Relationship Id="rId18" Type="http://schemas.openxmlformats.org/officeDocument/2006/relationships/image" Target="../media/image17.jpeg"/><Relationship Id="rId3" Type="http://schemas.openxmlformats.org/officeDocument/2006/relationships/slideLayout" Target="../slideLayouts/slideLayout1.xml"/><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tags" Target="../tags/tag1.xml"/><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emf"/><Relationship Id="rId15" Type="http://schemas.openxmlformats.org/officeDocument/2006/relationships/image" Target="../media/image14.gif"/><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oleObject" Target="../embeddings/oleObject1.bin"/><Relationship Id="rId9" Type="http://schemas.openxmlformats.org/officeDocument/2006/relationships/image" Target="../media/image8.jpeg"/><Relationship Id="rId14" Type="http://schemas.openxmlformats.org/officeDocument/2006/relationships/image" Target="../media/image13.png"/><Relationship Id="rId22"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hyperlink" Target="http://www.cfmr-roches.org/" TargetMode="External"/><Relationship Id="rId3" Type="http://schemas.openxmlformats.org/officeDocument/2006/relationships/hyperlink" Target="http://www.univ-paris-est.fr/fr" TargetMode="External"/><Relationship Id="rId7" Type="http://schemas.openxmlformats.org/officeDocument/2006/relationships/hyperlink" Target="http://www.ifsttar.fr/" TargetMode="External"/><Relationship Id="rId12" Type="http://schemas.openxmlformats.org/officeDocument/2006/relationships/image" Target="../media/image27.jpeg"/><Relationship Id="rId17" Type="http://schemas.openxmlformats.org/officeDocument/2006/relationships/image" Target="../media/image30.png"/><Relationship Id="rId2" Type="http://schemas.openxmlformats.org/officeDocument/2006/relationships/image" Target="../media/image22.png"/><Relationship Id="rId16" Type="http://schemas.openxmlformats.org/officeDocument/2006/relationships/hyperlink" Target="https://jngg2018.sciencesconf.org/" TargetMode="External"/><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hyperlink" Target="http://www.cfms-sols.org/" TargetMode="External"/><Relationship Id="rId5" Type="http://schemas.openxmlformats.org/officeDocument/2006/relationships/hyperlink" Target="http://www.enpc.fr/" TargetMode="External"/><Relationship Id="rId15" Type="http://schemas.openxmlformats.org/officeDocument/2006/relationships/image" Target="../media/image29.png"/><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hyperlink" Target="http://www.cnrs.fr/" TargetMode="External"/><Relationship Id="rId1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83568" y="1844824"/>
            <a:ext cx="7704856" cy="3672408"/>
          </a:xfrm>
        </p:spPr>
        <p:txBody>
          <a:bodyPr>
            <a:normAutofit/>
          </a:bodyPr>
          <a:lstStyle/>
          <a:p>
            <a:r>
              <a:rPr lang="fr-FR" sz="4300" dirty="0" smtClean="0">
                <a:solidFill>
                  <a:schemeClr val="accent1"/>
                </a:solidFill>
              </a:rPr>
              <a:t>Atelier </a:t>
            </a:r>
          </a:p>
          <a:p>
            <a:r>
              <a:rPr lang="fr-FR" sz="4000" dirty="0" smtClean="0">
                <a:solidFill>
                  <a:schemeClr val="accent1"/>
                </a:solidFill>
              </a:rPr>
              <a:t>« Appui aux politiques publiques »</a:t>
            </a:r>
          </a:p>
          <a:p>
            <a:endParaRPr lang="fr-FR" dirty="0"/>
          </a:p>
          <a:p>
            <a:r>
              <a:rPr lang="fr-FR" dirty="0" smtClean="0"/>
              <a:t>29-30 novembre 2017</a:t>
            </a:r>
          </a:p>
          <a:p>
            <a:r>
              <a:rPr lang="fr-FR" dirty="0" smtClean="0"/>
              <a:t>IFSTTAR, Villeneuve d’Ascq</a:t>
            </a:r>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6051"/>
            <a:ext cx="4176464" cy="1157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913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 (IFSTTAR/GERS)</a:t>
            </a:r>
            <a:endParaRPr lang="en-US" dirty="0"/>
          </a:p>
        </p:txBody>
      </p:sp>
      <p:sp>
        <p:nvSpPr>
          <p:cNvPr id="4" name="AutoShape 2" descr="https://portail.ifsttar.fr/www.ifsttar.fr/fileadmin/_processed_/3/5/csm_Couv_GTI4-2_e59df2c03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801" y="3356992"/>
            <a:ext cx="3225002" cy="1911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2636912"/>
            <a:ext cx="2789148" cy="3937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ZoneTexte 16"/>
          <p:cNvSpPr txBox="1"/>
          <p:nvPr/>
        </p:nvSpPr>
        <p:spPr>
          <a:xfrm>
            <a:off x="5884903" y="1783426"/>
            <a:ext cx="2014076" cy="646331"/>
          </a:xfrm>
          <a:prstGeom prst="rect">
            <a:avLst/>
          </a:prstGeom>
          <a:noFill/>
        </p:spPr>
        <p:txBody>
          <a:bodyPr wrap="none" rtlCol="0">
            <a:spAutoFit/>
          </a:bodyPr>
          <a:lstStyle/>
          <a:p>
            <a:pPr algn="ctr"/>
            <a:r>
              <a:rPr lang="fr-FR" b="1" dirty="0" smtClean="0">
                <a:solidFill>
                  <a:schemeClr val="accent1"/>
                </a:solidFill>
              </a:rPr>
              <a:t>Doctrine technique</a:t>
            </a:r>
          </a:p>
          <a:p>
            <a:pPr algn="ctr"/>
            <a:r>
              <a:rPr lang="fr-FR" b="1" dirty="0" smtClean="0">
                <a:solidFill>
                  <a:schemeClr val="accent1"/>
                </a:solidFill>
              </a:rPr>
              <a:t>Recommandations</a:t>
            </a:r>
            <a:endParaRPr lang="en-US" b="1" dirty="0">
              <a:solidFill>
                <a:schemeClr val="accent1"/>
              </a:solidFill>
            </a:endParaRPr>
          </a:p>
        </p:txBody>
      </p:sp>
      <p:sp>
        <p:nvSpPr>
          <p:cNvPr id="18" name="ZoneTexte 17"/>
          <p:cNvSpPr txBox="1"/>
          <p:nvPr/>
        </p:nvSpPr>
        <p:spPr>
          <a:xfrm>
            <a:off x="1576264" y="1783426"/>
            <a:ext cx="2014076" cy="646331"/>
          </a:xfrm>
          <a:prstGeom prst="rect">
            <a:avLst/>
          </a:prstGeom>
          <a:noFill/>
        </p:spPr>
        <p:txBody>
          <a:bodyPr wrap="none" rtlCol="0">
            <a:spAutoFit/>
          </a:bodyPr>
          <a:lstStyle/>
          <a:p>
            <a:pPr algn="ctr"/>
            <a:r>
              <a:rPr lang="fr-FR" b="1" dirty="0" smtClean="0">
                <a:solidFill>
                  <a:schemeClr val="accent1"/>
                </a:solidFill>
              </a:rPr>
              <a:t>Doctrine technique</a:t>
            </a:r>
          </a:p>
          <a:p>
            <a:pPr algn="ctr"/>
            <a:r>
              <a:rPr lang="fr-FR" b="1" dirty="0" smtClean="0">
                <a:solidFill>
                  <a:schemeClr val="accent1"/>
                </a:solidFill>
              </a:rPr>
              <a:t>Normalisation</a:t>
            </a:r>
            <a:endParaRPr lang="en-US" b="1" dirty="0">
              <a:solidFill>
                <a:schemeClr val="accent1"/>
              </a:solidFill>
            </a:endParaRPr>
          </a:p>
        </p:txBody>
      </p:sp>
    </p:spTree>
    <p:extLst>
      <p:ext uri="{BB962C8B-B14F-4D97-AF65-F5344CB8AC3E}">
        <p14:creationId xmlns:p14="http://schemas.microsoft.com/office/powerpoint/2010/main" val="1703263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 (IFSTTAR/GERS)</a:t>
            </a:r>
            <a:endParaRPr lang="en-US" dirty="0"/>
          </a:p>
        </p:txBody>
      </p:sp>
      <p:sp>
        <p:nvSpPr>
          <p:cNvPr id="4" name="AutoShape 2" descr="https://portail.ifsttar.fr/www.ifsttar.fr/fileadmin/_processed_/3/5/csm_Couv_GTI4-2_e59df2c03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0"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931" y="3573016"/>
            <a:ext cx="2671465" cy="77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79" y="2503928"/>
            <a:ext cx="3134017" cy="4354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ZoneTexte 18"/>
          <p:cNvSpPr txBox="1"/>
          <p:nvPr/>
        </p:nvSpPr>
        <p:spPr>
          <a:xfrm>
            <a:off x="1271284" y="1857598"/>
            <a:ext cx="2216761" cy="923330"/>
          </a:xfrm>
          <a:prstGeom prst="rect">
            <a:avLst/>
          </a:prstGeom>
          <a:noFill/>
        </p:spPr>
        <p:txBody>
          <a:bodyPr wrap="none" rtlCol="0">
            <a:spAutoFit/>
          </a:bodyPr>
          <a:lstStyle/>
          <a:p>
            <a:pPr algn="ctr"/>
            <a:r>
              <a:rPr lang="fr-FR" b="1" dirty="0" smtClean="0">
                <a:solidFill>
                  <a:schemeClr val="accent1"/>
                </a:solidFill>
              </a:rPr>
              <a:t>Expertise</a:t>
            </a:r>
          </a:p>
          <a:p>
            <a:pPr algn="ctr"/>
            <a:r>
              <a:rPr lang="fr-FR" b="1" dirty="0" smtClean="0">
                <a:solidFill>
                  <a:schemeClr val="accent1"/>
                </a:solidFill>
              </a:rPr>
              <a:t>Conseils scientifiques</a:t>
            </a:r>
          </a:p>
          <a:p>
            <a:pPr algn="ctr"/>
            <a:r>
              <a:rPr lang="fr-FR" b="1" dirty="0" smtClean="0">
                <a:solidFill>
                  <a:schemeClr val="accent1"/>
                </a:solidFill>
              </a:rPr>
              <a:t>SCHAPI</a:t>
            </a:r>
            <a:endParaRPr lang="en-US" b="1" dirty="0">
              <a:solidFill>
                <a:schemeClr val="accent1"/>
              </a:solidFill>
            </a:endParaRPr>
          </a:p>
        </p:txBody>
      </p:sp>
      <p:sp>
        <p:nvSpPr>
          <p:cNvPr id="20" name="ZoneTexte 19"/>
          <p:cNvSpPr txBox="1"/>
          <p:nvPr/>
        </p:nvSpPr>
        <p:spPr>
          <a:xfrm>
            <a:off x="5502468" y="1857598"/>
            <a:ext cx="2244845" cy="646331"/>
          </a:xfrm>
          <a:prstGeom prst="rect">
            <a:avLst/>
          </a:prstGeom>
          <a:noFill/>
        </p:spPr>
        <p:txBody>
          <a:bodyPr wrap="none" rtlCol="0">
            <a:spAutoFit/>
          </a:bodyPr>
          <a:lstStyle/>
          <a:p>
            <a:pPr algn="ctr"/>
            <a:r>
              <a:rPr lang="fr-FR" b="1" dirty="0" smtClean="0">
                <a:solidFill>
                  <a:schemeClr val="accent1"/>
                </a:solidFill>
              </a:rPr>
              <a:t>Expertise</a:t>
            </a:r>
          </a:p>
          <a:p>
            <a:pPr algn="ctr"/>
            <a:r>
              <a:rPr lang="fr-FR" b="1" dirty="0" smtClean="0">
                <a:solidFill>
                  <a:schemeClr val="accent1"/>
                </a:solidFill>
              </a:rPr>
              <a:t>Rapports d’expertises</a:t>
            </a:r>
          </a:p>
        </p:txBody>
      </p:sp>
    </p:spTree>
    <p:extLst>
      <p:ext uri="{BB962C8B-B14F-4D97-AF65-F5344CB8AC3E}">
        <p14:creationId xmlns:p14="http://schemas.microsoft.com/office/powerpoint/2010/main" val="2660364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Yannick L’</a:t>
            </a:r>
            <a:r>
              <a:rPr lang="fr-FR" dirty="0" err="1" smtClean="0"/>
              <a:t>Horty</a:t>
            </a:r>
            <a:r>
              <a:rPr lang="fr-FR" dirty="0" smtClean="0"/>
              <a:t> (UPEM)</a:t>
            </a:r>
            <a:endParaRPr lang="en-US" dirty="0"/>
          </a:p>
        </p:txBody>
      </p:sp>
      <p:sp>
        <p:nvSpPr>
          <p:cNvPr id="3" name="Espace réservé du contenu 2"/>
          <p:cNvSpPr>
            <a:spLocks noGrp="1"/>
          </p:cNvSpPr>
          <p:nvPr>
            <p:ph idx="1"/>
          </p:nvPr>
        </p:nvSpPr>
        <p:spPr/>
        <p:txBody>
          <a:bodyPr>
            <a:normAutofit fontScale="70000" lnSpcReduction="20000"/>
          </a:bodyPr>
          <a:lstStyle/>
          <a:p>
            <a:pPr marL="0" indent="0" algn="just">
              <a:spcAft>
                <a:spcPts val="1200"/>
              </a:spcAft>
              <a:buNone/>
            </a:pPr>
            <a:r>
              <a:rPr lang="fr-FR" dirty="0"/>
              <a:t>Pour ma part, je représente une communauté de recherche active dans le domaine de l'évaluation d'impact des politiques publiques, surtout sur les politiques sociales au sens large. Cette communauté est structurée au sein d'un fédération de recherche du CNRS dont l'UPEM est l'établissement principal. (voir notre site </a:t>
            </a:r>
            <a:r>
              <a:rPr lang="fr-FR" dirty="0">
                <a:hlinkClick r:id="rId2"/>
              </a:rPr>
              <a:t>www.tepp.eu</a:t>
            </a:r>
            <a:r>
              <a:rPr lang="fr-FR" dirty="0" smtClean="0"/>
              <a:t>)</a:t>
            </a:r>
            <a:endParaRPr lang="fr-FR" dirty="0"/>
          </a:p>
          <a:p>
            <a:pPr marL="0" indent="0" algn="just">
              <a:spcAft>
                <a:spcPts val="1200"/>
              </a:spcAft>
              <a:buNone/>
            </a:pPr>
            <a:r>
              <a:rPr lang="fr-FR" dirty="0"/>
              <a:t>Nous sommes aujourd'hui en contrat avec le Ministère du travail et des affaires sociales, le MINEFI, le MINDEF, le CGET, le ministère de la jeunesse, de la ville et des sports, et d'autres entités publiques (France Stratégie, le </a:t>
            </a:r>
            <a:r>
              <a:rPr lang="fr-FR" dirty="0" err="1"/>
              <a:t>Defenseur</a:t>
            </a:r>
            <a:r>
              <a:rPr lang="fr-FR" dirty="0"/>
              <a:t> des Droits, des collectivités locales..). </a:t>
            </a:r>
          </a:p>
          <a:p>
            <a:pPr marL="0" indent="0" algn="just">
              <a:spcAft>
                <a:spcPts val="1200"/>
              </a:spcAft>
              <a:buNone/>
            </a:pPr>
            <a:r>
              <a:rPr lang="fr-FR" dirty="0"/>
              <a:t>Bref, je voulais indiquer que la thématique de l'évaluation des politiques publiques pourrait être évoquée en tant que telle dans nos échanges et dans nos supports de discussion. Mon expérience est qu'elle est très fédératrice. </a:t>
            </a:r>
          </a:p>
          <a:p>
            <a:pPr marL="0" indent="0" algn="just">
              <a:spcAft>
                <a:spcPts val="1200"/>
              </a:spcAft>
              <a:buNone/>
            </a:pPr>
            <a:endParaRPr lang="en-US" dirty="0"/>
          </a:p>
        </p:txBody>
      </p:sp>
    </p:spTree>
    <p:extLst>
      <p:ext uri="{BB962C8B-B14F-4D97-AF65-F5344CB8AC3E}">
        <p14:creationId xmlns:p14="http://schemas.microsoft.com/office/powerpoint/2010/main" val="34350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Franck Young (EIVP)</a:t>
            </a:r>
            <a:endParaRPr lang="en-US" dirty="0"/>
          </a:p>
        </p:txBody>
      </p:sp>
      <p:sp>
        <p:nvSpPr>
          <p:cNvPr id="3" name="Espace réservé du contenu 2"/>
          <p:cNvSpPr>
            <a:spLocks noGrp="1"/>
          </p:cNvSpPr>
          <p:nvPr>
            <p:ph idx="1"/>
          </p:nvPr>
        </p:nvSpPr>
        <p:spPr/>
        <p:txBody>
          <a:bodyPr>
            <a:normAutofit fontScale="70000" lnSpcReduction="20000"/>
          </a:bodyPr>
          <a:lstStyle/>
          <a:p>
            <a:pPr marL="0" indent="0" algn="just">
              <a:spcAft>
                <a:spcPts val="1200"/>
              </a:spcAft>
              <a:buNone/>
            </a:pPr>
            <a:r>
              <a:rPr lang="fr-FR" dirty="0"/>
              <a:t>Pour l’EIVP, nous avons des missions d’accompagnement de différentes collectivités : </a:t>
            </a:r>
            <a:r>
              <a:rPr lang="fr-FR" dirty="0" smtClean="0"/>
              <a:t>évaluations </a:t>
            </a:r>
            <a:r>
              <a:rPr lang="fr-FR" dirty="0"/>
              <a:t>de politiques de la Ville de Paris (dans le cadre de nos activités de recherche), aide à la définition de politiques publiques dans le cadre de projet d’élèves avec des collectivités </a:t>
            </a:r>
            <a:endParaRPr lang="en-US" sz="3800" dirty="0"/>
          </a:p>
          <a:p>
            <a:pPr marL="0" indent="0" algn="just">
              <a:spcAft>
                <a:spcPts val="1200"/>
              </a:spcAft>
              <a:buNone/>
            </a:pPr>
            <a:r>
              <a:rPr lang="fr-FR" dirty="0"/>
              <a:t>C</a:t>
            </a:r>
            <a:r>
              <a:rPr lang="fr-FR" dirty="0" smtClean="0"/>
              <a:t>ela </a:t>
            </a:r>
            <a:r>
              <a:rPr lang="fr-FR" dirty="0"/>
              <a:t>peut se formaliser dans le cadre de contrats de recherches ou de conventions avec les collectivités. L’intérêt pour nos élèves est de pouvoir se trouver en prise avec des situations réelles sur le </a:t>
            </a:r>
            <a:r>
              <a:rPr lang="fr-FR" dirty="0" smtClean="0"/>
              <a:t>terrain</a:t>
            </a:r>
          </a:p>
          <a:p>
            <a:pPr marL="0" indent="0" algn="just">
              <a:spcAft>
                <a:spcPts val="1200"/>
              </a:spcAft>
              <a:buNone/>
            </a:pPr>
            <a:r>
              <a:rPr lang="fr-FR" dirty="0"/>
              <a:t>Il faut que chaque composante ait la possibilité de rechercher ces partenariats et il faudrait une fonction plus centralisées , il pourrait y avoir une fonction centrale de direction des politiques </a:t>
            </a:r>
            <a:r>
              <a:rPr lang="fr-FR" dirty="0" smtClean="0"/>
              <a:t>publiques</a:t>
            </a:r>
            <a:endParaRPr lang="en-US" dirty="0"/>
          </a:p>
          <a:p>
            <a:pPr marL="0" indent="0" algn="just">
              <a:spcAft>
                <a:spcPts val="1200"/>
              </a:spcAft>
              <a:buNone/>
            </a:pPr>
            <a:r>
              <a:rPr lang="fr-FR" dirty="0"/>
              <a:t>Il faudra bien identifier le domaine et voire la cohérence de la position de l’Etat en particulier avec le </a:t>
            </a:r>
            <a:r>
              <a:rPr lang="fr-FR" dirty="0" err="1"/>
              <a:t>Cérema</a:t>
            </a:r>
            <a:r>
              <a:rPr lang="fr-FR" dirty="0"/>
              <a:t> qui a cette même fonction dans certains </a:t>
            </a:r>
            <a:r>
              <a:rPr lang="fr-FR" dirty="0" smtClean="0"/>
              <a:t>domaines</a:t>
            </a:r>
            <a:endParaRPr lang="en-US" dirty="0"/>
          </a:p>
        </p:txBody>
      </p:sp>
    </p:spTree>
    <p:extLst>
      <p:ext uri="{BB962C8B-B14F-4D97-AF65-F5344CB8AC3E}">
        <p14:creationId xmlns:p14="http://schemas.microsoft.com/office/powerpoint/2010/main" val="3870552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83568" y="1844824"/>
            <a:ext cx="7704856" cy="3672408"/>
          </a:xfrm>
        </p:spPr>
        <p:txBody>
          <a:bodyPr>
            <a:normAutofit/>
          </a:bodyPr>
          <a:lstStyle/>
          <a:p>
            <a:r>
              <a:rPr lang="fr-FR" sz="4300" dirty="0" smtClean="0">
                <a:solidFill>
                  <a:schemeClr val="accent1"/>
                </a:solidFill>
              </a:rPr>
              <a:t>Bilan a</a:t>
            </a:r>
            <a:r>
              <a:rPr lang="fr-FR" sz="4300" dirty="0" smtClean="0">
                <a:solidFill>
                  <a:schemeClr val="accent1"/>
                </a:solidFill>
              </a:rPr>
              <a:t>telier </a:t>
            </a:r>
          </a:p>
          <a:p>
            <a:r>
              <a:rPr lang="fr-FR" sz="4000" dirty="0" smtClean="0">
                <a:solidFill>
                  <a:schemeClr val="accent1"/>
                </a:solidFill>
              </a:rPr>
              <a:t>« Appui aux politiques publiques »</a:t>
            </a:r>
          </a:p>
          <a:p>
            <a:endParaRPr lang="fr-FR" dirty="0"/>
          </a:p>
          <a:p>
            <a:r>
              <a:rPr lang="fr-FR" dirty="0" smtClean="0"/>
              <a:t>29-30 novembre 2017</a:t>
            </a:r>
          </a:p>
          <a:p>
            <a:r>
              <a:rPr lang="fr-FR" dirty="0" smtClean="0"/>
              <a:t>IFSTTAR, Villeneuve d’Ascq</a:t>
            </a:r>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6051"/>
            <a:ext cx="4176464" cy="1157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8275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Participants</a:t>
            </a:r>
            <a:endParaRPr lang="en-US" dirty="0"/>
          </a:p>
        </p:txBody>
      </p:sp>
      <p:sp>
        <p:nvSpPr>
          <p:cNvPr id="3" name="Espace réservé du contenu 2"/>
          <p:cNvSpPr>
            <a:spLocks noGrp="1"/>
          </p:cNvSpPr>
          <p:nvPr>
            <p:ph idx="1"/>
          </p:nvPr>
        </p:nvSpPr>
        <p:spPr/>
        <p:txBody>
          <a:bodyPr/>
          <a:lstStyle/>
          <a:p>
            <a:r>
              <a:rPr lang="fr-FR" b="1" dirty="0"/>
              <a:t>Participants : </a:t>
            </a:r>
            <a:endParaRPr lang="en-US" b="1" dirty="0"/>
          </a:p>
          <a:p>
            <a:r>
              <a:rPr lang="fr-FR" dirty="0" err="1"/>
              <a:t>Ambiaux</a:t>
            </a:r>
            <a:r>
              <a:rPr lang="fr-FR" dirty="0"/>
              <a:t> F. (IFSTTAR/Cosys), </a:t>
            </a:r>
            <a:r>
              <a:rPr lang="fr-FR" dirty="0" err="1"/>
              <a:t>Cuvelier</a:t>
            </a:r>
            <a:r>
              <a:rPr lang="fr-FR" dirty="0"/>
              <a:t> M. (IFSTTAR/Cosys), </a:t>
            </a:r>
            <a:r>
              <a:rPr lang="fr-FR" dirty="0" err="1"/>
              <a:t>Elfaouzi</a:t>
            </a:r>
            <a:r>
              <a:rPr lang="fr-FR" dirty="0"/>
              <a:t> N-E. (IFSTTAR/Cosys), Gaume E. (IFSTTAR/GERS), </a:t>
            </a:r>
            <a:r>
              <a:rPr lang="fr-FR" dirty="0" err="1"/>
              <a:t>Heddebaut</a:t>
            </a:r>
            <a:r>
              <a:rPr lang="fr-FR" dirty="0"/>
              <a:t> O.(IFSTTAR/AME), </a:t>
            </a:r>
            <a:r>
              <a:rPr lang="fr-FR" dirty="0" err="1"/>
              <a:t>Moret</a:t>
            </a:r>
            <a:r>
              <a:rPr lang="fr-FR" dirty="0"/>
              <a:t> F. (UPEM), USTER G. (IFSTTAR/Cosys), </a:t>
            </a:r>
            <a:r>
              <a:rPr lang="fr-FR" dirty="0" err="1"/>
              <a:t>Yerpez</a:t>
            </a:r>
            <a:r>
              <a:rPr lang="fr-FR" dirty="0"/>
              <a:t> J. (IFSTTAR/TS2).</a:t>
            </a:r>
            <a:endParaRPr lang="en-US" dirty="0"/>
          </a:p>
          <a:p>
            <a:r>
              <a:rPr lang="fr-FR" dirty="0"/>
              <a:t>Contributions écrites de L’</a:t>
            </a:r>
            <a:r>
              <a:rPr lang="fr-FR" dirty="0" err="1"/>
              <a:t>Horty</a:t>
            </a:r>
            <a:r>
              <a:rPr lang="fr-FR" dirty="0"/>
              <a:t> J. (UPEM) et Young F. (EIVP).</a:t>
            </a:r>
            <a:endParaRPr lang="en-US" dirty="0"/>
          </a:p>
          <a:p>
            <a:endParaRPr lang="en-US" dirty="0"/>
          </a:p>
        </p:txBody>
      </p:sp>
    </p:spTree>
    <p:extLst>
      <p:ext uri="{BB962C8B-B14F-4D97-AF65-F5344CB8AC3E}">
        <p14:creationId xmlns:p14="http://schemas.microsoft.com/office/powerpoint/2010/main" val="1341825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Qu’est-ce que l’APP ?</a:t>
            </a:r>
            <a:endParaRPr lang="en-US" dirty="0"/>
          </a:p>
        </p:txBody>
      </p:sp>
      <p:sp>
        <p:nvSpPr>
          <p:cNvPr id="3" name="Espace réservé du contenu 2"/>
          <p:cNvSpPr>
            <a:spLocks noGrp="1"/>
          </p:cNvSpPr>
          <p:nvPr>
            <p:ph idx="1"/>
          </p:nvPr>
        </p:nvSpPr>
        <p:spPr/>
        <p:txBody>
          <a:bodyPr>
            <a:normAutofit fontScale="77500" lnSpcReduction="20000"/>
          </a:bodyPr>
          <a:lstStyle/>
          <a:p>
            <a:pPr lvl="0"/>
            <a:r>
              <a:rPr lang="fr-FR" dirty="0"/>
              <a:t>Expertises et études </a:t>
            </a:r>
            <a:endParaRPr lang="en-US" dirty="0"/>
          </a:p>
          <a:p>
            <a:pPr lvl="0"/>
            <a:r>
              <a:rPr lang="fr-FR" dirty="0"/>
              <a:t>Appui scientifique et méthodologique voire accompagnement de maîtrises d’ouvrage</a:t>
            </a:r>
            <a:endParaRPr lang="en-US" dirty="0"/>
          </a:p>
          <a:p>
            <a:pPr lvl="0"/>
            <a:r>
              <a:rPr lang="fr-FR" dirty="0"/>
              <a:t>Elaboration d’outils, de méthodes et de doctrine technique (rédaction de guides), </a:t>
            </a:r>
            <a:endParaRPr lang="en-US" dirty="0"/>
          </a:p>
          <a:p>
            <a:pPr lvl="0"/>
            <a:r>
              <a:rPr lang="fr-FR" dirty="0"/>
              <a:t>Participation à la normalisation européenne ou française</a:t>
            </a:r>
            <a:endParaRPr lang="en-US" dirty="0"/>
          </a:p>
          <a:p>
            <a:pPr lvl="0"/>
            <a:r>
              <a:rPr lang="fr-FR" dirty="0"/>
              <a:t>Participation à des groupes d’expertise, d’évaluation ou de  prospective, initiés par les pouvoirs publics</a:t>
            </a:r>
            <a:endParaRPr lang="en-US" dirty="0"/>
          </a:p>
          <a:p>
            <a:pPr lvl="0"/>
            <a:r>
              <a:rPr lang="fr-FR" dirty="0"/>
              <a:t>Participation à des comités scientifiques de structures publiques,</a:t>
            </a:r>
            <a:endParaRPr lang="en-US" dirty="0"/>
          </a:p>
          <a:p>
            <a:pPr lvl="0"/>
            <a:r>
              <a:rPr lang="fr-FR" dirty="0"/>
              <a:t>Organisation de colloques destinés aux praticiens, directement ou via des associations scientifiques et techniques, animation de ces associations.</a:t>
            </a:r>
            <a:endParaRPr lang="en-US" dirty="0"/>
          </a:p>
          <a:p>
            <a:endParaRPr lang="en-US" dirty="0"/>
          </a:p>
        </p:txBody>
      </p:sp>
    </p:spTree>
    <p:extLst>
      <p:ext uri="{BB962C8B-B14F-4D97-AF65-F5344CB8AC3E}">
        <p14:creationId xmlns:p14="http://schemas.microsoft.com/office/powerpoint/2010/main" val="26302565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hidden="1"/>
          <p:cNvGraphicFramePr>
            <a:graphicFrameLocks noChangeAspect="1"/>
          </p:cNvGraphicFramePr>
          <p:nvPr>
            <p:custDataLst>
              <p:tags r:id="rId2"/>
            </p:custDataLst>
            <p:extLst/>
          </p:nvPr>
        </p:nvGraphicFramePr>
        <p:xfrm>
          <a:off x="-379412" y="1589"/>
          <a:ext cx="1587" cy="1587"/>
        </p:xfrm>
        <a:graphic>
          <a:graphicData uri="http://schemas.openxmlformats.org/presentationml/2006/ole">
            <mc:AlternateContent xmlns:mc="http://schemas.openxmlformats.org/markup-compatibility/2006">
              <mc:Choice xmlns:v="urn:schemas-microsoft-com:vml" Requires="v">
                <p:oleObj spid="_x0000_s5122" name="Diapositive think-cell" r:id="rId4" imgW="383" imgH="384" progId="TCLayout.ActiveDocument.1">
                  <p:embed/>
                </p:oleObj>
              </mc:Choice>
              <mc:Fallback>
                <p:oleObj name="Diapositive think-cell" r:id="rId4" imgW="383" imgH="384" progId="TCLayout.ActiveDocument.1">
                  <p:embed/>
                  <p:pic>
                    <p:nvPicPr>
                      <p:cNvPr id="0" name=""/>
                      <p:cNvPicPr/>
                      <p:nvPr/>
                    </p:nvPicPr>
                    <p:blipFill>
                      <a:blip r:embed="rId5"/>
                      <a:stretch>
                        <a:fillRect/>
                      </a:stretch>
                    </p:blipFill>
                    <p:spPr>
                      <a:xfrm>
                        <a:off x="-379412" y="1589"/>
                        <a:ext cx="1587" cy="1587"/>
                      </a:xfrm>
                      <a:prstGeom prst="rect">
                        <a:avLst/>
                      </a:prstGeom>
                    </p:spPr>
                  </p:pic>
                </p:oleObj>
              </mc:Fallback>
            </mc:AlternateContent>
          </a:graphicData>
        </a:graphic>
      </p:graphicFrame>
      <p:sp>
        <p:nvSpPr>
          <p:cNvPr id="5" name="Rectangle 4"/>
          <p:cNvSpPr/>
          <p:nvPr/>
        </p:nvSpPr>
        <p:spPr>
          <a:xfrm>
            <a:off x="0" y="0"/>
            <a:ext cx="9144000"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r">
              <a:defRPr/>
            </a:pPr>
            <a:r>
              <a:rPr lang="en-GB" sz="2000" b="1" cap="small" dirty="0" smtClean="0">
                <a:solidFill>
                  <a:prstClr val="white"/>
                </a:solidFill>
                <a:latin typeface="Calibri" pitchFamily="34" charset="0"/>
              </a:rPr>
              <a:t>Nos </a:t>
            </a:r>
            <a:r>
              <a:rPr lang="en-GB" sz="2000" b="1" cap="small" dirty="0" err="1" smtClean="0">
                <a:solidFill>
                  <a:prstClr val="white"/>
                </a:solidFill>
                <a:latin typeface="Calibri" pitchFamily="34" charset="0"/>
              </a:rPr>
              <a:t>communautés</a:t>
            </a:r>
            <a:r>
              <a:rPr lang="en-GB" sz="2000" b="1" cap="small" dirty="0" smtClean="0">
                <a:solidFill>
                  <a:prstClr val="white"/>
                </a:solidFill>
                <a:latin typeface="Calibri" pitchFamily="34" charset="0"/>
              </a:rPr>
              <a:t> </a:t>
            </a:r>
            <a:r>
              <a:rPr lang="en-GB" sz="2000" b="1" cap="small" dirty="0" err="1" smtClean="0">
                <a:solidFill>
                  <a:prstClr val="white"/>
                </a:solidFill>
                <a:latin typeface="Calibri" pitchFamily="34" charset="0"/>
              </a:rPr>
              <a:t>vers</a:t>
            </a:r>
            <a:r>
              <a:rPr lang="en-GB" sz="2000" b="1" cap="small" dirty="0" smtClean="0">
                <a:solidFill>
                  <a:prstClr val="white"/>
                </a:solidFill>
                <a:latin typeface="Calibri" pitchFamily="34" charset="0"/>
              </a:rPr>
              <a:t> un </a:t>
            </a:r>
            <a:r>
              <a:rPr lang="en-GB" sz="2000" b="1" cap="small" dirty="0" err="1" smtClean="0">
                <a:solidFill>
                  <a:prstClr val="white"/>
                </a:solidFill>
                <a:latin typeface="Calibri" pitchFamily="34" charset="0"/>
              </a:rPr>
              <a:t>nouvel</a:t>
            </a:r>
            <a:r>
              <a:rPr lang="en-GB" sz="2000" b="1" cap="small" dirty="0" smtClean="0">
                <a:solidFill>
                  <a:prstClr val="white"/>
                </a:solidFill>
                <a:latin typeface="Calibri" pitchFamily="34" charset="0"/>
              </a:rPr>
              <a:t> </a:t>
            </a:r>
            <a:r>
              <a:rPr lang="en-GB" sz="2000" b="1" cap="small" dirty="0" err="1" smtClean="0">
                <a:solidFill>
                  <a:prstClr val="white"/>
                </a:solidFill>
                <a:latin typeface="Calibri" pitchFamily="34" charset="0"/>
              </a:rPr>
              <a:t>établissement</a:t>
            </a:r>
            <a:r>
              <a:rPr lang="en-GB" sz="2000" b="1" cap="small" dirty="0" smtClean="0">
                <a:solidFill>
                  <a:prstClr val="white"/>
                </a:solidFill>
                <a:latin typeface="Calibri" pitchFamily="34" charset="0"/>
              </a:rPr>
              <a:t> en 2019</a:t>
            </a:r>
            <a:endParaRPr lang="en-GB" sz="2000" b="1" cap="small" dirty="0">
              <a:solidFill>
                <a:prstClr val="white"/>
              </a:solidFill>
              <a:latin typeface="Calibri" pitchFamily="34" charset="0"/>
            </a:endParaRPr>
          </a:p>
        </p:txBody>
      </p:sp>
      <p:pic>
        <p:nvPicPr>
          <p:cNvPr id="37" name="Imag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335" y="118919"/>
            <a:ext cx="1710267" cy="455878"/>
          </a:xfrm>
          <a:prstGeom prst="rect">
            <a:avLst/>
          </a:prstGeom>
        </p:spPr>
      </p:pic>
      <p:pic>
        <p:nvPicPr>
          <p:cNvPr id="41" name="Image 40"/>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286974" y="1195367"/>
            <a:ext cx="1373373" cy="403932"/>
          </a:xfrm>
          <a:prstGeom prst="rect">
            <a:avLst/>
          </a:prstGeom>
        </p:spPr>
      </p:pic>
      <p:pic>
        <p:nvPicPr>
          <p:cNvPr id="42" name="Picture 2" descr="UPEM_LOGO_WEB_COULEUR"/>
          <p:cNvPicPr>
            <a:picLocks noChangeAspect="1" noChangeArrowheads="1"/>
          </p:cNvPicPr>
          <p:nvPr/>
        </p:nvPicPr>
        <p:blipFill>
          <a:blip r:embed="rId7" cstate="print"/>
          <a:srcRect/>
          <a:stretch>
            <a:fillRect/>
          </a:stretch>
        </p:blipFill>
        <p:spPr bwMode="auto">
          <a:xfrm>
            <a:off x="601209" y="1932445"/>
            <a:ext cx="975116" cy="506115"/>
          </a:xfrm>
          <a:prstGeom prst="rect">
            <a:avLst/>
          </a:prstGeom>
          <a:noFill/>
          <a:ln w="9525">
            <a:noFill/>
            <a:miter lim="800000"/>
            <a:headEnd/>
            <a:tailEnd/>
          </a:ln>
        </p:spPr>
      </p:pic>
      <p:pic>
        <p:nvPicPr>
          <p:cNvPr id="51" name="Image 5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3790" y="2818908"/>
            <a:ext cx="839741" cy="397161"/>
          </a:xfrm>
          <a:prstGeom prst="rect">
            <a:avLst/>
          </a:prstGeom>
        </p:spPr>
      </p:pic>
      <p:pic>
        <p:nvPicPr>
          <p:cNvPr id="54" name="Image 38" descr="LOGO EIVP.jpg"/>
          <p:cNvPicPr>
            <a:picLocks noChangeAspect="1" noChangeArrowheads="1"/>
          </p:cNvPicPr>
          <p:nvPr/>
        </p:nvPicPr>
        <p:blipFill rotWithShape="1">
          <a:blip r:embed="rId9" cstate="print"/>
          <a:srcRect t="-1" b="24762"/>
          <a:stretch/>
        </p:blipFill>
        <p:spPr bwMode="auto">
          <a:xfrm>
            <a:off x="408241" y="3524385"/>
            <a:ext cx="1130838" cy="600351"/>
          </a:xfrm>
          <a:prstGeom prst="rect">
            <a:avLst/>
          </a:prstGeom>
          <a:noFill/>
          <a:ln w="9525">
            <a:noFill/>
            <a:miter lim="800000"/>
            <a:headEnd/>
            <a:tailEnd/>
          </a:ln>
        </p:spPr>
      </p:pic>
      <p:sp>
        <p:nvSpPr>
          <p:cNvPr id="56" name="ZoneTexte 55"/>
          <p:cNvSpPr txBox="1"/>
          <p:nvPr/>
        </p:nvSpPr>
        <p:spPr>
          <a:xfrm>
            <a:off x="6725732" y="2954459"/>
            <a:ext cx="2081172" cy="523220"/>
          </a:xfrm>
          <a:prstGeom prst="rect">
            <a:avLst/>
          </a:prstGeom>
          <a:solidFill>
            <a:srgbClr val="9FC2D4"/>
          </a:solidFill>
        </p:spPr>
        <p:txBody>
          <a:bodyPr wrap="square" rtlCol="0">
            <a:spAutoFit/>
          </a:bodyPr>
          <a:lstStyle/>
          <a:p>
            <a:pPr algn="ctr"/>
            <a:r>
              <a:rPr lang="en-GB" sz="1400" dirty="0" smtClean="0"/>
              <a:t>Avec un </a:t>
            </a:r>
            <a:r>
              <a:rPr lang="en-GB" sz="1400" dirty="0" err="1" smtClean="0"/>
              <a:t>réseau</a:t>
            </a:r>
            <a:r>
              <a:rPr lang="en-GB" sz="1400" dirty="0" smtClean="0"/>
              <a:t> </a:t>
            </a:r>
            <a:r>
              <a:rPr lang="en-GB" sz="1400" dirty="0" err="1" smtClean="0"/>
              <a:t>d’établissements</a:t>
            </a:r>
            <a:endParaRPr lang="en-GB" sz="1400" dirty="0"/>
          </a:p>
        </p:txBody>
      </p:sp>
      <p:pic>
        <p:nvPicPr>
          <p:cNvPr id="57" name="Image 5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34527" y="4352818"/>
            <a:ext cx="516942" cy="206778"/>
          </a:xfrm>
          <a:prstGeom prst="rect">
            <a:avLst/>
          </a:prstGeom>
        </p:spPr>
      </p:pic>
      <p:pic>
        <p:nvPicPr>
          <p:cNvPr id="58" name="Image 5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34527" y="3824561"/>
            <a:ext cx="617980" cy="223686"/>
          </a:xfrm>
          <a:prstGeom prst="rect">
            <a:avLst/>
          </a:prstGeom>
        </p:spPr>
      </p:pic>
      <p:pic>
        <p:nvPicPr>
          <p:cNvPr id="59" name="Image 5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26951" y="4282535"/>
            <a:ext cx="472304" cy="347343"/>
          </a:xfrm>
          <a:prstGeom prst="rect">
            <a:avLst/>
          </a:prstGeom>
        </p:spPr>
      </p:pic>
      <p:pic>
        <p:nvPicPr>
          <p:cNvPr id="61" name="Picture 28" descr="Afficher l'image d'origin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43517" y="1847588"/>
            <a:ext cx="711745" cy="833356"/>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30" descr="Afficher l'image d'origin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51406" y="5437874"/>
            <a:ext cx="803978" cy="227376"/>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34" descr="Afficher l'image d'origin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004317" y="5912701"/>
            <a:ext cx="469018" cy="469018"/>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36" descr="Afficher l'image d'origin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28629" y="5342133"/>
            <a:ext cx="444706" cy="444706"/>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39" descr="Afficher l'image d'origine"/>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86268" y="3807567"/>
            <a:ext cx="334254" cy="33822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1" descr="Afficher l'image d'origine"/>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077773" y="4788284"/>
            <a:ext cx="402381" cy="362144"/>
          </a:xfrm>
          <a:prstGeom prst="rect">
            <a:avLst/>
          </a:prstGeom>
          <a:noFill/>
          <a:extLst>
            <a:ext uri="{909E8E84-426E-40DD-AFC4-6F175D3DCCD1}">
              <a14:hiddenFill xmlns:a14="http://schemas.microsoft.com/office/drawing/2010/main">
                <a:solidFill>
                  <a:srgbClr val="FFFFFF"/>
                </a:solidFill>
              </a14:hiddenFill>
            </a:ext>
          </a:extLst>
        </p:spPr>
      </p:pic>
      <p:sp>
        <p:nvSpPr>
          <p:cNvPr id="69" name="ZoneTexte 68"/>
          <p:cNvSpPr txBox="1"/>
          <p:nvPr/>
        </p:nvSpPr>
        <p:spPr>
          <a:xfrm>
            <a:off x="2633361" y="1187101"/>
            <a:ext cx="3608704" cy="4478149"/>
          </a:xfrm>
          <a:prstGeom prst="rect">
            <a:avLst/>
          </a:prstGeom>
          <a:noFill/>
        </p:spPr>
        <p:txBody>
          <a:bodyPr wrap="square" rtlCol="0">
            <a:spAutoFit/>
          </a:bodyPr>
          <a:lstStyle/>
          <a:p>
            <a:pPr>
              <a:spcAft>
                <a:spcPts val="600"/>
              </a:spcAft>
            </a:pPr>
            <a:r>
              <a:rPr lang="fr-FR" sz="1600" dirty="0" smtClean="0">
                <a:solidFill>
                  <a:srgbClr val="0DDEE3"/>
                </a:solidFill>
                <a:sym typeface="Wingdings 3" panose="05040102010807070707" pitchFamily="18" charset="2"/>
              </a:rPr>
              <a:t></a:t>
            </a:r>
            <a:r>
              <a:rPr lang="fr-FR" sz="1600" dirty="0" smtClean="0">
                <a:sym typeface="Wingdings 3" panose="05040102010807070707" pitchFamily="18" charset="2"/>
              </a:rPr>
              <a:t> </a:t>
            </a:r>
            <a:r>
              <a:rPr lang="fr-FR" sz="1600" b="1" dirty="0" smtClean="0"/>
              <a:t>Une </a:t>
            </a:r>
            <a:r>
              <a:rPr lang="fr-FR" sz="1600" b="1" dirty="0"/>
              <a:t>forme institutionnelle originale et unique </a:t>
            </a:r>
            <a:endParaRPr lang="fr-FR" sz="1600" b="1" dirty="0" smtClean="0"/>
          </a:p>
          <a:p>
            <a:pPr>
              <a:spcAft>
                <a:spcPts val="600"/>
              </a:spcAft>
            </a:pPr>
            <a:endParaRPr lang="fr-FR" sz="1600" b="1" dirty="0" smtClean="0"/>
          </a:p>
          <a:p>
            <a:pPr>
              <a:spcAft>
                <a:spcPts val="600"/>
              </a:spcAft>
            </a:pPr>
            <a:r>
              <a:rPr lang="fr-FR" sz="1600" b="1" dirty="0" smtClean="0">
                <a:solidFill>
                  <a:srgbClr val="0DDEE3"/>
                </a:solidFill>
                <a:sym typeface="Wingdings 3" panose="05040102010807070707" pitchFamily="18" charset="2"/>
              </a:rPr>
              <a:t></a:t>
            </a:r>
            <a:r>
              <a:rPr lang="fr-FR" sz="1600" b="1" dirty="0" smtClean="0">
                <a:solidFill>
                  <a:srgbClr val="00B0F0"/>
                </a:solidFill>
                <a:sym typeface="Wingdings 3" panose="05040102010807070707" pitchFamily="18" charset="2"/>
              </a:rPr>
              <a:t> </a:t>
            </a:r>
            <a:r>
              <a:rPr lang="fr-FR" sz="1600" b="1" dirty="0" smtClean="0"/>
              <a:t>3 missions : </a:t>
            </a:r>
          </a:p>
          <a:p>
            <a:pPr>
              <a:spcAft>
                <a:spcPts val="1200"/>
              </a:spcAft>
            </a:pPr>
            <a:r>
              <a:rPr lang="fr-FR" sz="1600" dirty="0" smtClean="0"/>
              <a:t>- </a:t>
            </a:r>
            <a:r>
              <a:rPr lang="fr-FR" sz="1600" u="sng" dirty="0"/>
              <a:t>R</a:t>
            </a:r>
            <a:r>
              <a:rPr lang="fr-FR" sz="1600" u="sng" dirty="0" smtClean="0"/>
              <a:t>echerche :</a:t>
            </a:r>
            <a:r>
              <a:rPr lang="fr-FR" sz="1600" dirty="0" smtClean="0"/>
              <a:t> soutien aux talents et politique RH de haut niveau, renforcement du doctorat, mobilité</a:t>
            </a:r>
          </a:p>
          <a:p>
            <a:pPr>
              <a:spcAft>
                <a:spcPts val="1200"/>
              </a:spcAft>
            </a:pPr>
            <a:r>
              <a:rPr lang="fr-FR" sz="1600" dirty="0" smtClean="0"/>
              <a:t>- </a:t>
            </a:r>
            <a:r>
              <a:rPr lang="fr-FR" sz="1600" u="sng" dirty="0" smtClean="0"/>
              <a:t>Formation:</a:t>
            </a:r>
            <a:r>
              <a:rPr lang="fr-FR" sz="1600" dirty="0" smtClean="0"/>
              <a:t> sélection et accompagnement, formation continue et forte spécificité dans l’apprentissage</a:t>
            </a:r>
          </a:p>
          <a:p>
            <a:pPr>
              <a:spcAft>
                <a:spcPts val="1200"/>
              </a:spcAft>
            </a:pPr>
            <a:r>
              <a:rPr lang="fr-FR" sz="1600" dirty="0" smtClean="0"/>
              <a:t>- </a:t>
            </a:r>
            <a:r>
              <a:rPr lang="fr-FR" sz="1600" u="sng" dirty="0" smtClean="0"/>
              <a:t>Services à la société :</a:t>
            </a:r>
            <a:r>
              <a:rPr lang="fr-FR" sz="1600" dirty="0" smtClean="0"/>
              <a:t> </a:t>
            </a:r>
            <a:r>
              <a:rPr lang="fr-FR" sz="1600" dirty="0"/>
              <a:t>e</a:t>
            </a:r>
            <a:r>
              <a:rPr lang="fr-FR" sz="1600" dirty="0" smtClean="0"/>
              <a:t>xpertise, appui aux politiques publiques et à la normalisation </a:t>
            </a:r>
            <a:endParaRPr lang="fr-FR" sz="1600" u="sng" dirty="0" smtClean="0"/>
          </a:p>
          <a:p>
            <a:pPr>
              <a:spcAft>
                <a:spcPts val="600"/>
              </a:spcAft>
            </a:pPr>
            <a:r>
              <a:rPr lang="fr-FR" sz="1600" dirty="0" smtClean="0">
                <a:solidFill>
                  <a:srgbClr val="0DDEE3"/>
                </a:solidFill>
                <a:sym typeface="Wingdings 3" panose="05040102010807070707" pitchFamily="18" charset="2"/>
              </a:rPr>
              <a:t></a:t>
            </a:r>
            <a:r>
              <a:rPr lang="fr-FR" sz="1600" dirty="0" smtClean="0">
                <a:solidFill>
                  <a:srgbClr val="C00000"/>
                </a:solidFill>
                <a:sym typeface="Wingdings 3" panose="05040102010807070707" pitchFamily="18" charset="2"/>
              </a:rPr>
              <a:t> </a:t>
            </a:r>
            <a:r>
              <a:rPr lang="fr-FR" sz="1600" b="1" dirty="0" smtClean="0"/>
              <a:t>Caractère national du nouvel établissement</a:t>
            </a:r>
            <a:endParaRPr lang="fr-FR" sz="1600" dirty="0"/>
          </a:p>
        </p:txBody>
      </p:sp>
      <p:sp>
        <p:nvSpPr>
          <p:cNvPr id="70" name="Accolade fermante 69"/>
          <p:cNvSpPr/>
          <p:nvPr/>
        </p:nvSpPr>
        <p:spPr>
          <a:xfrm>
            <a:off x="1947321" y="1007533"/>
            <a:ext cx="523948" cy="4995608"/>
          </a:xfrm>
          <a:prstGeom prst="rightBrace">
            <a:avLst/>
          </a:prstGeom>
          <a:ln w="19050">
            <a:solidFill>
              <a:srgbClr val="0DDEE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1" name="ZoneTexte 70"/>
          <p:cNvSpPr txBox="1"/>
          <p:nvPr/>
        </p:nvSpPr>
        <p:spPr>
          <a:xfrm>
            <a:off x="6709690" y="1216221"/>
            <a:ext cx="2098506" cy="307777"/>
          </a:xfrm>
          <a:prstGeom prst="rect">
            <a:avLst/>
          </a:prstGeom>
          <a:solidFill>
            <a:srgbClr val="9FC2D4"/>
          </a:solidFill>
        </p:spPr>
        <p:txBody>
          <a:bodyPr wrap="square" rtlCol="0">
            <a:spAutoFit/>
          </a:bodyPr>
          <a:lstStyle/>
          <a:p>
            <a:pPr algn="ctr"/>
            <a:r>
              <a:rPr lang="fr-FR" sz="1400" dirty="0" smtClean="0"/>
              <a:t>En association avec</a:t>
            </a:r>
            <a:endParaRPr lang="fr-FR" sz="1400" dirty="0"/>
          </a:p>
        </p:txBody>
      </p:sp>
      <p:pic>
        <p:nvPicPr>
          <p:cNvPr id="26" name="Picture 2" descr="Résultat de recherche d'images pour &quot;ENSG LOGO&quot;"/>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19806" y="5245295"/>
            <a:ext cx="667127" cy="638383"/>
          </a:xfrm>
          <a:prstGeom prst="rect">
            <a:avLst/>
          </a:prstGeom>
          <a:noFill/>
          <a:extLst>
            <a:ext uri="{909E8E84-426E-40DD-AFC4-6F175D3DCCD1}">
              <a14:hiddenFill xmlns:a14="http://schemas.microsoft.com/office/drawing/2010/main">
                <a:solidFill>
                  <a:srgbClr val="FFFFFF"/>
                </a:solidFill>
              </a14:hiddenFill>
            </a:ext>
          </a:extLst>
        </p:spPr>
      </p:pic>
      <p:pic>
        <p:nvPicPr>
          <p:cNvPr id="27" name="Image 26" descr="Résultat de recherche d'images pour &quot;ineris logo&quot;"/>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853200" y="4817209"/>
            <a:ext cx="484427" cy="322395"/>
          </a:xfrm>
          <a:prstGeom prst="rect">
            <a:avLst/>
          </a:prstGeom>
          <a:noFill/>
          <a:ln>
            <a:noFill/>
          </a:ln>
        </p:spPr>
      </p:pic>
      <p:sp>
        <p:nvSpPr>
          <p:cNvPr id="28" name="Rectangle 27"/>
          <p:cNvSpPr/>
          <p:nvPr/>
        </p:nvSpPr>
        <p:spPr>
          <a:xfrm>
            <a:off x="266111" y="1007532"/>
            <a:ext cx="1499189" cy="3893374"/>
          </a:xfrm>
          <a:prstGeom prst="rect">
            <a:avLst/>
          </a:prstGeom>
          <a:noFill/>
          <a:ln w="19050">
            <a:solidFill>
              <a:srgbClr val="0DDEE3"/>
            </a:solidFill>
            <a:prstDash val="dash"/>
          </a:ln>
        </p:spPr>
        <p:txBody>
          <a:bodyPr wrap="square" rtlCol="0">
            <a:spAutoFit/>
          </a:bodyPr>
          <a:lstStyle/>
          <a:p>
            <a:pPr>
              <a:spcAft>
                <a:spcPts val="600"/>
              </a:spcAft>
            </a:pPr>
            <a:endParaRPr lang="fr-FR" sz="1600" dirty="0">
              <a:solidFill>
                <a:srgbClr val="0DDEE3"/>
              </a:solidFill>
            </a:endParaRPr>
          </a:p>
          <a:p>
            <a:pPr>
              <a:spcAft>
                <a:spcPts val="600"/>
              </a:spcAft>
            </a:pPr>
            <a:endParaRPr lang="fr-FR" sz="1600" dirty="0" smtClean="0">
              <a:solidFill>
                <a:srgbClr val="0DDEE3"/>
              </a:solidFill>
            </a:endParaRPr>
          </a:p>
          <a:p>
            <a:pPr>
              <a:spcAft>
                <a:spcPts val="600"/>
              </a:spcAft>
            </a:pPr>
            <a:endParaRPr lang="fr-FR" sz="1600" dirty="0">
              <a:solidFill>
                <a:srgbClr val="0DDEE3"/>
              </a:solidFill>
            </a:endParaRPr>
          </a:p>
          <a:p>
            <a:pPr>
              <a:spcAft>
                <a:spcPts val="600"/>
              </a:spcAft>
            </a:pPr>
            <a:endParaRPr lang="fr-FR" sz="1600" dirty="0" smtClean="0">
              <a:solidFill>
                <a:srgbClr val="0DDEE3"/>
              </a:solidFill>
            </a:endParaRPr>
          </a:p>
          <a:p>
            <a:pPr>
              <a:spcAft>
                <a:spcPts val="600"/>
              </a:spcAft>
            </a:pPr>
            <a:endParaRPr lang="fr-FR" sz="1600" dirty="0">
              <a:solidFill>
                <a:srgbClr val="0DDEE3"/>
              </a:solidFill>
            </a:endParaRPr>
          </a:p>
          <a:p>
            <a:pPr>
              <a:spcAft>
                <a:spcPts val="600"/>
              </a:spcAft>
            </a:pPr>
            <a:endParaRPr lang="fr-FR" sz="1600" dirty="0" smtClean="0">
              <a:solidFill>
                <a:srgbClr val="0DDEE3"/>
              </a:solidFill>
            </a:endParaRPr>
          </a:p>
          <a:p>
            <a:pPr>
              <a:spcAft>
                <a:spcPts val="600"/>
              </a:spcAft>
            </a:pPr>
            <a:endParaRPr lang="fr-FR" sz="1600" dirty="0">
              <a:solidFill>
                <a:srgbClr val="0DDEE3"/>
              </a:solidFill>
            </a:endParaRPr>
          </a:p>
          <a:p>
            <a:pPr>
              <a:spcAft>
                <a:spcPts val="600"/>
              </a:spcAft>
            </a:pPr>
            <a:endParaRPr lang="fr-FR" sz="1600" dirty="0" smtClean="0">
              <a:solidFill>
                <a:srgbClr val="0DDEE3"/>
              </a:solidFill>
            </a:endParaRPr>
          </a:p>
          <a:p>
            <a:pPr>
              <a:spcAft>
                <a:spcPts val="600"/>
              </a:spcAft>
            </a:pPr>
            <a:endParaRPr lang="fr-FR" sz="1600" dirty="0">
              <a:solidFill>
                <a:srgbClr val="0DDEE3"/>
              </a:solidFill>
            </a:endParaRPr>
          </a:p>
          <a:p>
            <a:pPr>
              <a:spcAft>
                <a:spcPts val="600"/>
              </a:spcAft>
            </a:pPr>
            <a:endParaRPr lang="fr-FR" sz="1600" dirty="0" smtClean="0">
              <a:solidFill>
                <a:srgbClr val="0DDEE3"/>
              </a:solidFill>
            </a:endParaRPr>
          </a:p>
          <a:p>
            <a:pPr>
              <a:spcAft>
                <a:spcPts val="600"/>
              </a:spcAft>
            </a:pPr>
            <a:endParaRPr lang="fr-FR" sz="1600" dirty="0">
              <a:solidFill>
                <a:srgbClr val="0DDEE3"/>
              </a:solidFill>
            </a:endParaRPr>
          </a:p>
          <a:p>
            <a:pPr>
              <a:spcAft>
                <a:spcPts val="600"/>
              </a:spcAft>
            </a:pPr>
            <a:endParaRPr lang="fr-FR" sz="1600" dirty="0" smtClean="0">
              <a:solidFill>
                <a:srgbClr val="0DDEE3"/>
              </a:solidFill>
            </a:endParaRPr>
          </a:p>
        </p:txBody>
      </p:sp>
      <p:sp>
        <p:nvSpPr>
          <p:cNvPr id="29" name="Rectangle 28"/>
          <p:cNvSpPr/>
          <p:nvPr/>
        </p:nvSpPr>
        <p:spPr>
          <a:xfrm>
            <a:off x="266111" y="5088741"/>
            <a:ext cx="1473789" cy="914400"/>
          </a:xfrm>
          <a:prstGeom prst="rect">
            <a:avLst/>
          </a:prstGeom>
          <a:noFill/>
          <a:ln>
            <a:solidFill>
              <a:srgbClr val="0DDEE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56410" y="4511992"/>
            <a:ext cx="1203937" cy="317086"/>
          </a:xfrm>
          <a:prstGeom prst="rect">
            <a:avLst/>
          </a:prstGeom>
        </p:spPr>
      </p:pic>
      <p:pic>
        <p:nvPicPr>
          <p:cNvPr id="5154" name="Picture 34" descr="Résultat de recherche d'images pour &quot;upec&quot;"/>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907534" y="5873064"/>
            <a:ext cx="491721" cy="42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6590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Questions pour l’I-site et le groupe</a:t>
            </a:r>
            <a:endParaRPr lang="en-US" dirty="0"/>
          </a:p>
        </p:txBody>
      </p:sp>
      <p:sp>
        <p:nvSpPr>
          <p:cNvPr id="3" name="Espace réservé du contenu 2"/>
          <p:cNvSpPr>
            <a:spLocks noGrp="1"/>
          </p:cNvSpPr>
          <p:nvPr>
            <p:ph idx="1"/>
          </p:nvPr>
        </p:nvSpPr>
        <p:spPr/>
        <p:txBody>
          <a:bodyPr>
            <a:normAutofit fontScale="55000" lnSpcReduction="20000"/>
          </a:bodyPr>
          <a:lstStyle/>
          <a:p>
            <a:pPr lvl="0"/>
            <a:r>
              <a:rPr lang="fr-FR" dirty="0"/>
              <a:t>Quelles sont les pratiques et des expériences des différents établissements de l’U-Cible ? </a:t>
            </a:r>
            <a:endParaRPr lang="en-US" dirty="0"/>
          </a:p>
          <a:p>
            <a:pPr lvl="0"/>
            <a:r>
              <a:rPr lang="fr-FR" dirty="0"/>
              <a:t>Quelles sont les retombées directes et indirectes pour les chercheurs et pour les établissements ?  </a:t>
            </a:r>
            <a:endParaRPr lang="en-US" dirty="0"/>
          </a:p>
          <a:p>
            <a:pPr lvl="0"/>
            <a:r>
              <a:rPr lang="fr-FR" dirty="0"/>
              <a:t>Quelle place de l’APP au sein de l’U-Cible  ?</a:t>
            </a:r>
            <a:endParaRPr lang="en-US" dirty="0"/>
          </a:p>
          <a:p>
            <a:pPr lvl="0"/>
            <a:r>
              <a:rPr lang="fr-FR" dirty="0"/>
              <a:t>Quelles parts respectives d’activités spontanées et institutionnalisées au sein de l’U-Cible ?</a:t>
            </a:r>
            <a:endParaRPr lang="en-US" dirty="0"/>
          </a:p>
          <a:p>
            <a:pPr lvl="0"/>
            <a:r>
              <a:rPr lang="fr-FR" dirty="0"/>
              <a:t>Quelle structure support pour porter et valoriser l’APP  ?</a:t>
            </a:r>
            <a:endParaRPr lang="en-US" dirty="0"/>
          </a:p>
          <a:p>
            <a:pPr lvl="0"/>
            <a:r>
              <a:rPr lang="fr-FR" dirty="0"/>
              <a:t>Quelles connexions possibles avec les autres activités de l’U-cible : formation (initiale, surtout continue), international  ?</a:t>
            </a:r>
            <a:endParaRPr lang="en-US" dirty="0"/>
          </a:p>
          <a:p>
            <a:pPr lvl="0"/>
            <a:r>
              <a:rPr lang="fr-FR" dirty="0"/>
              <a:t>Quel mode de désignation et de reconnaissance des experts et de leur activité d’APP ?</a:t>
            </a:r>
            <a:endParaRPr lang="en-US" dirty="0"/>
          </a:p>
          <a:p>
            <a:pPr lvl="0"/>
            <a:r>
              <a:rPr lang="fr-FR" dirty="0"/>
              <a:t>Quelle gestion des questions déontologiques éventuelles ?</a:t>
            </a:r>
            <a:endParaRPr lang="en-US" dirty="0"/>
          </a:p>
          <a:p>
            <a:pPr lvl="0"/>
            <a:r>
              <a:rPr lang="fr-FR" dirty="0"/>
              <a:t>L’U-Cible doit elle se doter de publications officielles pour porter et diffuser une doctrine technique ? </a:t>
            </a:r>
            <a:endParaRPr lang="fr-FR" dirty="0" smtClean="0"/>
          </a:p>
          <a:p>
            <a:pPr lvl="0"/>
            <a:r>
              <a:rPr lang="fr-FR" dirty="0" smtClean="0"/>
              <a:t>Quel modèle économique (financement) ?</a:t>
            </a:r>
            <a:endParaRPr lang="en-US" dirty="0"/>
          </a:p>
          <a:p>
            <a:endParaRPr lang="en-US" dirty="0"/>
          </a:p>
        </p:txBody>
      </p:sp>
    </p:spTree>
    <p:extLst>
      <p:ext uri="{BB962C8B-B14F-4D97-AF65-F5344CB8AC3E}">
        <p14:creationId xmlns:p14="http://schemas.microsoft.com/office/powerpoint/2010/main" val="2529010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Pistes d’objectifs possibles</a:t>
            </a:r>
            <a:endParaRPr lang="en-US" dirty="0"/>
          </a:p>
        </p:txBody>
      </p:sp>
      <p:sp>
        <p:nvSpPr>
          <p:cNvPr id="3" name="Espace réservé du contenu 2"/>
          <p:cNvSpPr>
            <a:spLocks noGrp="1"/>
          </p:cNvSpPr>
          <p:nvPr>
            <p:ph idx="1"/>
          </p:nvPr>
        </p:nvSpPr>
        <p:spPr/>
        <p:txBody>
          <a:bodyPr>
            <a:normAutofit fontScale="62500" lnSpcReduction="20000"/>
          </a:bodyPr>
          <a:lstStyle/>
          <a:p>
            <a:pPr lvl="0"/>
            <a:r>
              <a:rPr lang="fr-FR" dirty="0"/>
              <a:t>Contribuer à faire reconnaître l’U-Cible comme structure d’enseignement et de recherche d’excellence sur les questions urbaines auprès des praticiens et notamment les donneurs d’ordres publics</a:t>
            </a:r>
            <a:r>
              <a:rPr lang="fr-FR" dirty="0" smtClean="0"/>
              <a:t>,</a:t>
            </a:r>
            <a:endParaRPr lang="en-US" dirty="0"/>
          </a:p>
          <a:p>
            <a:pPr lvl="0"/>
            <a:r>
              <a:rPr lang="fr-FR" dirty="0"/>
              <a:t>Créer des structures et des outils de valorisation des actions d’APP au sein de l’U-Cible</a:t>
            </a:r>
            <a:r>
              <a:rPr lang="fr-FR" dirty="0" smtClean="0"/>
              <a:t>,</a:t>
            </a:r>
            <a:endParaRPr lang="en-US" dirty="0"/>
          </a:p>
          <a:p>
            <a:pPr lvl="0"/>
            <a:r>
              <a:rPr lang="fr-FR" dirty="0"/>
              <a:t>Coordonner les activités d’AAP et les représentations entre les différentes composantes de l’U-Cible et tendre vers une meilleure mutualisation, </a:t>
            </a:r>
            <a:endParaRPr lang="en-US" dirty="0"/>
          </a:p>
          <a:p>
            <a:pPr lvl="0"/>
            <a:r>
              <a:rPr lang="fr-FR" dirty="0"/>
              <a:t>Assurer des liens réguliers institutionnels, voire développer des relations contractuelles  avec des grands donneurs d’ordres publics : ministères, collectivités territoriales </a:t>
            </a:r>
            <a:r>
              <a:rPr lang="fr-FR" dirty="0" smtClean="0"/>
              <a:t>.</a:t>
            </a:r>
            <a:endParaRPr lang="en-US" dirty="0"/>
          </a:p>
          <a:p>
            <a:pPr lvl="0"/>
            <a:r>
              <a:rPr lang="fr-FR" dirty="0"/>
              <a:t>Développer les interactions entre les actions d’APP et les enseignements par l’implication des étudiants par exemple, </a:t>
            </a:r>
            <a:endParaRPr lang="en-US" dirty="0"/>
          </a:p>
          <a:p>
            <a:pPr lvl="0"/>
            <a:r>
              <a:rPr lang="fr-FR" dirty="0"/>
              <a:t>Élaborer des indicateurs pertinents pour la mesure de l’efficacité de l’APP</a:t>
            </a:r>
            <a:r>
              <a:rPr lang="fr-FR" dirty="0" smtClean="0"/>
              <a:t>.</a:t>
            </a:r>
          </a:p>
          <a:p>
            <a:pPr lvl="0"/>
            <a:endParaRPr lang="en-US" dirty="0"/>
          </a:p>
        </p:txBody>
      </p:sp>
    </p:spTree>
    <p:extLst>
      <p:ext uri="{BB962C8B-B14F-4D97-AF65-F5344CB8AC3E}">
        <p14:creationId xmlns:p14="http://schemas.microsoft.com/office/powerpoint/2010/main" val="3353115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 des ateliers</a:t>
            </a:r>
            <a:endParaRPr lang="en-US" dirty="0"/>
          </a:p>
        </p:txBody>
      </p:sp>
      <p:sp>
        <p:nvSpPr>
          <p:cNvPr id="3" name="Espace réservé du contenu 2"/>
          <p:cNvSpPr>
            <a:spLocks noGrp="1"/>
          </p:cNvSpPr>
          <p:nvPr>
            <p:ph idx="1"/>
          </p:nvPr>
        </p:nvSpPr>
        <p:spPr/>
        <p:txBody>
          <a:bodyPr/>
          <a:lstStyle/>
          <a:p>
            <a:r>
              <a:rPr lang="fr-FR" dirty="0" smtClean="0"/>
              <a:t>Faire connaissance; partager des expériences et points de vue ;</a:t>
            </a:r>
          </a:p>
          <a:p>
            <a:endParaRPr lang="fr-FR" dirty="0"/>
          </a:p>
          <a:p>
            <a:r>
              <a:rPr lang="fr-FR" dirty="0" smtClean="0"/>
              <a:t>Elaborer des propositions sur chaque thématique pour l’</a:t>
            </a:r>
            <a:r>
              <a:rPr lang="fr-FR" dirty="0"/>
              <a:t>u</a:t>
            </a:r>
            <a:r>
              <a:rPr lang="fr-FR" dirty="0" smtClean="0"/>
              <a:t>niversité cible.</a:t>
            </a:r>
            <a:endParaRPr lang="en-US" dirty="0"/>
          </a:p>
        </p:txBody>
      </p:sp>
    </p:spTree>
    <p:extLst>
      <p:ext uri="{BB962C8B-B14F-4D97-AF65-F5344CB8AC3E}">
        <p14:creationId xmlns:p14="http://schemas.microsoft.com/office/powerpoint/2010/main" val="464678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L’APP est-ce une activité utile, nécessaire, pertinente pour l’U-cible </a:t>
            </a:r>
            <a:r>
              <a:rPr lang="fr-FR" b="1" dirty="0" smtClean="0"/>
              <a:t>?</a:t>
            </a:r>
            <a:endParaRPr lang="en-US" dirty="0"/>
          </a:p>
        </p:txBody>
      </p:sp>
      <p:sp>
        <p:nvSpPr>
          <p:cNvPr id="3" name="Espace réservé du contenu 2"/>
          <p:cNvSpPr>
            <a:spLocks noGrp="1"/>
          </p:cNvSpPr>
          <p:nvPr>
            <p:ph idx="1"/>
          </p:nvPr>
        </p:nvSpPr>
        <p:spPr>
          <a:xfrm>
            <a:off x="457200" y="1600200"/>
            <a:ext cx="8229600" cy="4925144"/>
          </a:xfrm>
        </p:spPr>
        <p:txBody>
          <a:bodyPr>
            <a:noAutofit/>
          </a:bodyPr>
          <a:lstStyle/>
          <a:p>
            <a:pPr marL="0" indent="0" algn="just">
              <a:buNone/>
            </a:pPr>
            <a:r>
              <a:rPr lang="fr-FR" sz="1600" dirty="0" smtClean="0"/>
              <a:t>L’APP </a:t>
            </a:r>
            <a:r>
              <a:rPr lang="fr-FR" sz="1600" dirty="0"/>
              <a:t>est une activité revendiquée aujourd’hui  par certaines composantes de l’U-cible (IFSTTAR, EIVP et probablement ENSG et certaines UMR). Un certain nombre d’arguments plaident en faveur du maintien, du développement et de la mise en valeur de cette activité et plus généralement des activités de service à la société au sein de l’U-cible.</a:t>
            </a:r>
            <a:endParaRPr lang="en-US" sz="1600" dirty="0"/>
          </a:p>
          <a:p>
            <a:pPr lvl="0" algn="just"/>
            <a:r>
              <a:rPr lang="fr-FR" sz="1600" dirty="0"/>
              <a:t>Une nouvelle institution l’U-cible, qui ambitionne de devenir l’université française de référence sur les questions urbaines peut-elle ne pas être un acteur majeur de l’appui aux politiques publiques ?</a:t>
            </a:r>
            <a:endParaRPr lang="en-US" sz="1600" dirty="0"/>
          </a:p>
          <a:p>
            <a:pPr lvl="0" algn="just"/>
            <a:r>
              <a:rPr lang="fr-FR" sz="1600" dirty="0"/>
              <a:t>Les activités d’APP contribueront à l’image et au rayonnement de l’U-cible auprès des bailleurs de fonds, des partenaires économiques et des étudiants. </a:t>
            </a:r>
            <a:endParaRPr lang="en-US" sz="1600" dirty="0"/>
          </a:p>
          <a:p>
            <a:pPr lvl="0" algn="just"/>
            <a:r>
              <a:rPr lang="fr-FR" sz="1600" dirty="0"/>
              <a:t>La contribution à l’APP est mise en avant dans de nombreuses universités étrangères. Les professeurs sont alors souvent des référents pour les acteurs publics. Afficher cette activité fait sens pour une université qui vise un rayonnement international.</a:t>
            </a:r>
            <a:endParaRPr lang="en-US" sz="1600" dirty="0"/>
          </a:p>
          <a:p>
            <a:pPr lvl="0" algn="just"/>
            <a:r>
              <a:rPr lang="fr-FR" sz="1600" dirty="0"/>
              <a:t>L’APP et plus généralement le contact concret avec les préoccupations des pouvoirs publics et de la société nourrissent la recherche en permettant d’identifier et d’anticiper les questions de recherche.</a:t>
            </a:r>
            <a:endParaRPr lang="en-US" sz="1600" dirty="0"/>
          </a:p>
          <a:p>
            <a:pPr lvl="0" algn="just"/>
            <a:r>
              <a:rPr lang="fr-FR" sz="1600" dirty="0"/>
              <a:t>L’APP est une source potentiellement très riche de sujets concrets de travaux appliqués pour les étudiants de l’U-cible en accompagnement des formations proposées. L’EIVP dispose d’une expérience intéressante dans le domaine qui pourrait être généralisée à l’U-Cible.</a:t>
            </a:r>
            <a:endParaRPr lang="en-US" sz="1600" dirty="0"/>
          </a:p>
          <a:p>
            <a:pPr lvl="0" algn="just"/>
            <a:r>
              <a:rPr lang="fr-FR" sz="1600" dirty="0"/>
              <a:t>L’utilité sociale est l’un des éléments de l’évaluation de la recherche définis par l’HCERES.</a:t>
            </a:r>
            <a:endParaRPr lang="en-US" sz="1600" dirty="0"/>
          </a:p>
          <a:p>
            <a:endParaRPr lang="en-US" sz="1600" dirty="0"/>
          </a:p>
        </p:txBody>
      </p:sp>
    </p:spTree>
    <p:extLst>
      <p:ext uri="{BB962C8B-B14F-4D97-AF65-F5344CB8AC3E}">
        <p14:creationId xmlns:p14="http://schemas.microsoft.com/office/powerpoint/2010/main" val="76204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Axes de réflexion stratégique pour </a:t>
            </a:r>
            <a:r>
              <a:rPr lang="fr-FR" b="1" dirty="0" smtClean="0"/>
              <a:t>l’U-cible</a:t>
            </a:r>
            <a:endParaRPr lang="en-US" dirty="0"/>
          </a:p>
        </p:txBody>
      </p:sp>
      <p:sp>
        <p:nvSpPr>
          <p:cNvPr id="3" name="Rectangle 2"/>
          <p:cNvSpPr/>
          <p:nvPr/>
        </p:nvSpPr>
        <p:spPr>
          <a:xfrm>
            <a:off x="251520" y="1556792"/>
            <a:ext cx="8352928" cy="5016758"/>
          </a:xfrm>
          <a:prstGeom prst="rect">
            <a:avLst/>
          </a:prstGeom>
        </p:spPr>
        <p:txBody>
          <a:bodyPr wrap="square">
            <a:spAutoFit/>
          </a:bodyPr>
          <a:lstStyle/>
          <a:p>
            <a:r>
              <a:rPr lang="fr-FR" sz="1600" dirty="0" smtClean="0"/>
              <a:t>Quatre </a:t>
            </a:r>
            <a:r>
              <a:rPr lang="fr-FR" sz="1600" dirty="0"/>
              <a:t>axes majeurs de réflexion stratégique sont ressortis des échanges concernant l’APP.</a:t>
            </a:r>
            <a:endParaRPr lang="en-US" sz="1600" dirty="0"/>
          </a:p>
          <a:p>
            <a:pPr lvl="0" algn="just"/>
            <a:r>
              <a:rPr lang="fr-FR" sz="1600" dirty="0"/>
              <a:t>Il est indispensable de définir le périmètre d’intervention de l’U-cible, les  interactions avec d’autres organismes d’APP et notamment le CEREMA, les domaines dans lesquels l’U-cible souhaite devenir « incontournable ».</a:t>
            </a:r>
            <a:endParaRPr lang="en-US" sz="1600" dirty="0"/>
          </a:p>
          <a:p>
            <a:pPr algn="just"/>
            <a:r>
              <a:rPr lang="fr-FR" sz="1600" dirty="0"/>
              <a:t> </a:t>
            </a:r>
            <a:endParaRPr lang="en-US" sz="1600" dirty="0"/>
          </a:p>
          <a:p>
            <a:pPr marL="342900" lvl="0" indent="-342900" algn="just">
              <a:buFont typeface="+mj-lt"/>
              <a:buAutoNum type="arabicPeriod"/>
            </a:pPr>
            <a:r>
              <a:rPr lang="fr-FR" sz="1600" dirty="0"/>
              <a:t>Il serait nécessaire d’organiser la capitalisation interne (inventorier les actions, les compétences, les travaux) </a:t>
            </a:r>
            <a:endParaRPr lang="en-US" sz="1600" dirty="0"/>
          </a:p>
          <a:p>
            <a:pPr marL="342900" lvl="0" indent="-342900" algn="just">
              <a:buFont typeface="+mj-lt"/>
              <a:buAutoNum type="arabicPeriod"/>
            </a:pPr>
            <a:r>
              <a:rPr lang="fr-FR" sz="1600" dirty="0"/>
              <a:t>Les actions d’APP doivent être valorisées au même niveau que les autres activités : actions de communication interne et externe, séminaires et colloques, collections spécifiques de l’U-cible, MOOC</a:t>
            </a:r>
            <a:r>
              <a:rPr lang="fr-FR" sz="1600" dirty="0" smtClean="0"/>
              <a:t>…</a:t>
            </a:r>
            <a:endParaRPr lang="en-US" sz="1600" dirty="0"/>
          </a:p>
          <a:p>
            <a:pPr marL="342900" lvl="0" indent="-342900" algn="just">
              <a:buFont typeface="+mj-lt"/>
              <a:buAutoNum type="arabicPeriod"/>
            </a:pPr>
            <a:r>
              <a:rPr lang="fr-FR" sz="1600" dirty="0" smtClean="0"/>
              <a:t>L’activité </a:t>
            </a:r>
            <a:r>
              <a:rPr lang="fr-FR" sz="1600" dirty="0"/>
              <a:t>APP doit bénéficier d’une reconnaissance au sein de l’U-cible dans le cadre de l’évaluation des personnels de recherche ; il faut assurer la pérennisation de l’APP par le renouvellement des experts notamment par compagnonnage</a:t>
            </a:r>
            <a:r>
              <a:rPr lang="fr-FR" sz="1600" dirty="0" smtClean="0"/>
              <a:t>.</a:t>
            </a:r>
            <a:endParaRPr lang="en-US" sz="1600" dirty="0"/>
          </a:p>
          <a:p>
            <a:pPr marL="342900" indent="-342900" algn="just">
              <a:buFont typeface="+mj-lt"/>
              <a:buAutoNum type="arabicPeriod"/>
            </a:pPr>
            <a:r>
              <a:rPr lang="fr-FR" sz="1600" dirty="0"/>
              <a:t>Le projet d’U-cible affiche trois missions : recherche, enseignement et services à la société. On peut se poser la question d’une structuration fonctionnelle correspondant à ces missions. La question de la nécessité de créer une direction de l’APP au sein de l’U-cible a été discutée. Il faut cependant tenir compte de certains éléments importants : l’APP repose sur des personnes (experts), des équipes et leurs réseaux, l’action doit être concertée mais nécessite de la décentralisation et de l’agilité. Il y a par contre nécessité de centraliser les actions de capitalisation, de valorisation et de communication.</a:t>
            </a:r>
            <a:endParaRPr lang="en-US" sz="1600" dirty="0"/>
          </a:p>
        </p:txBody>
      </p:sp>
    </p:spTree>
    <p:extLst>
      <p:ext uri="{BB962C8B-B14F-4D97-AF65-F5344CB8AC3E}">
        <p14:creationId xmlns:p14="http://schemas.microsoft.com/office/powerpoint/2010/main" val="4058760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Questions soulevées et à approfondir (2 ateliers à venir) </a:t>
            </a:r>
            <a:r>
              <a:rPr lang="fr-FR" b="1" dirty="0" smtClean="0"/>
              <a:t>:</a:t>
            </a:r>
            <a:endParaRPr lang="en-US" dirty="0"/>
          </a:p>
        </p:txBody>
      </p:sp>
      <p:sp>
        <p:nvSpPr>
          <p:cNvPr id="3" name="Espace réservé du contenu 2"/>
          <p:cNvSpPr>
            <a:spLocks noGrp="1"/>
          </p:cNvSpPr>
          <p:nvPr>
            <p:ph idx="1"/>
          </p:nvPr>
        </p:nvSpPr>
        <p:spPr/>
        <p:txBody>
          <a:bodyPr>
            <a:normAutofit fontScale="62500" lnSpcReduction="20000"/>
          </a:bodyPr>
          <a:lstStyle/>
          <a:p>
            <a:pPr marL="0" indent="0" algn="just">
              <a:buNone/>
            </a:pPr>
            <a:r>
              <a:rPr lang="fr-FR" dirty="0" smtClean="0"/>
              <a:t>Au-delà </a:t>
            </a:r>
            <a:r>
              <a:rPr lang="fr-FR" dirty="0"/>
              <a:t>des questions listées dans la note de cadrage de l’atelier, des questions complémentaires ont été soulevées dans les discussions.</a:t>
            </a:r>
            <a:endParaRPr lang="en-US" dirty="0"/>
          </a:p>
          <a:p>
            <a:pPr lvl="0" algn="just"/>
            <a:r>
              <a:rPr lang="fr-FR" dirty="0"/>
              <a:t>Comment Qualifier les experts ? Comment nomme-t-on les experts de l’U-cible ? Charte déontologique.</a:t>
            </a:r>
            <a:endParaRPr lang="en-US" dirty="0"/>
          </a:p>
          <a:p>
            <a:pPr lvl="0" algn="just"/>
            <a:r>
              <a:rPr lang="fr-FR" dirty="0"/>
              <a:t>Peut-on évaluer les plus-values et retombées de l’APP pour les autres missions de l’U-cible (rayonnement et visibilité, attractivité pour les pairs, les partenaires économiques et les étudiants) ? Est-ce un argument qui peut inciter les personnels de recherche à s’investir dans l’APP ? </a:t>
            </a:r>
            <a:endParaRPr lang="en-US" dirty="0"/>
          </a:p>
          <a:p>
            <a:pPr lvl="0" algn="just"/>
            <a:r>
              <a:rPr lang="fr-FR" dirty="0"/>
              <a:t>L’APP est une activité chronophage et souvent peu rémunératrice du moins directement. La question du modèle économique se pose en considérant les retombées indirectes et les relations contractuelles avec les ministères de tutelles.</a:t>
            </a:r>
            <a:endParaRPr lang="en-US" dirty="0"/>
          </a:p>
          <a:p>
            <a:pPr lvl="0" algn="just"/>
            <a:r>
              <a:rPr lang="fr-FR" dirty="0"/>
              <a:t>L’APP fournit des aides à la décision et à la formulation des politiques (souvent ex-ante). Il existe des compétences au sein de l’U-cible en évaluation des politiques publiques ex-post. Faut-il développer et mettre en valeur cette activité au sein de l’U-cible ?</a:t>
            </a:r>
            <a:endParaRPr lang="en-US" dirty="0"/>
          </a:p>
          <a:p>
            <a:endParaRPr lang="en-US" dirty="0"/>
          </a:p>
        </p:txBody>
      </p:sp>
    </p:spTree>
    <p:extLst>
      <p:ext uri="{BB962C8B-B14F-4D97-AF65-F5344CB8AC3E}">
        <p14:creationId xmlns:p14="http://schemas.microsoft.com/office/powerpoint/2010/main" val="1877763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Organisation</a:t>
            </a:r>
            <a:endParaRPr lang="en-US" dirty="0"/>
          </a:p>
        </p:txBody>
      </p:sp>
      <p:sp>
        <p:nvSpPr>
          <p:cNvPr id="3" name="Espace réservé du contenu 2"/>
          <p:cNvSpPr>
            <a:spLocks noGrp="1"/>
          </p:cNvSpPr>
          <p:nvPr>
            <p:ph idx="1"/>
          </p:nvPr>
        </p:nvSpPr>
        <p:spPr/>
        <p:txBody>
          <a:bodyPr/>
          <a:lstStyle/>
          <a:p>
            <a:r>
              <a:rPr lang="fr-FR" dirty="0" smtClean="0"/>
              <a:t>Une note de cadrage</a:t>
            </a:r>
          </a:p>
          <a:p>
            <a:r>
              <a:rPr lang="fr-FR" dirty="0" smtClean="0"/>
              <a:t>Série de 3  ateliers (</a:t>
            </a:r>
            <a:r>
              <a:rPr lang="fr-FR" sz="2000" dirty="0" smtClean="0"/>
              <a:t>29&amp;30/01/17 (IFSTTAR) 29&amp;30/01/18 </a:t>
            </a:r>
            <a:r>
              <a:rPr lang="fr-FR" sz="2000" dirty="0"/>
              <a:t>(UPEM) et les 05&amp;06/04/18 (ESIEE</a:t>
            </a:r>
            <a:r>
              <a:rPr lang="fr-FR" sz="2000" dirty="0" smtClean="0"/>
              <a:t>)</a:t>
            </a:r>
            <a:r>
              <a:rPr lang="fr-FR" dirty="0" smtClean="0"/>
              <a:t>) en trois temps :</a:t>
            </a:r>
          </a:p>
          <a:p>
            <a:pPr lvl="1"/>
            <a:r>
              <a:rPr lang="fr-FR" dirty="0" smtClean="0"/>
              <a:t>Echanges initiaux (1h40)</a:t>
            </a:r>
          </a:p>
          <a:p>
            <a:pPr lvl="1"/>
            <a:r>
              <a:rPr lang="fr-FR" dirty="0" smtClean="0"/>
              <a:t>Réflexions (2h00)</a:t>
            </a:r>
          </a:p>
          <a:p>
            <a:pPr lvl="1"/>
            <a:r>
              <a:rPr lang="fr-FR" dirty="0" smtClean="0"/>
              <a:t>Synthèse et proposition (1h20)</a:t>
            </a:r>
            <a:endParaRPr lang="en-US" dirty="0"/>
          </a:p>
        </p:txBody>
      </p:sp>
    </p:spTree>
    <p:extLst>
      <p:ext uri="{BB962C8B-B14F-4D97-AF65-F5344CB8AC3E}">
        <p14:creationId xmlns:p14="http://schemas.microsoft.com/office/powerpoint/2010/main" val="1994402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Qu’est-ce que l’APP ?</a:t>
            </a:r>
            <a:endParaRPr lang="en-US" dirty="0"/>
          </a:p>
        </p:txBody>
      </p:sp>
      <p:sp>
        <p:nvSpPr>
          <p:cNvPr id="3" name="Espace réservé du contenu 2"/>
          <p:cNvSpPr>
            <a:spLocks noGrp="1"/>
          </p:cNvSpPr>
          <p:nvPr>
            <p:ph idx="1"/>
          </p:nvPr>
        </p:nvSpPr>
        <p:spPr/>
        <p:txBody>
          <a:bodyPr>
            <a:normAutofit fontScale="77500" lnSpcReduction="20000"/>
          </a:bodyPr>
          <a:lstStyle/>
          <a:p>
            <a:pPr lvl="0"/>
            <a:r>
              <a:rPr lang="fr-FR" dirty="0"/>
              <a:t>Expertises et études </a:t>
            </a:r>
            <a:endParaRPr lang="en-US" dirty="0"/>
          </a:p>
          <a:p>
            <a:pPr lvl="0"/>
            <a:r>
              <a:rPr lang="fr-FR" dirty="0"/>
              <a:t>Appui scientifique et méthodologique voire accompagnement de maîtrises d’ouvrage</a:t>
            </a:r>
            <a:endParaRPr lang="en-US" dirty="0"/>
          </a:p>
          <a:p>
            <a:pPr lvl="0"/>
            <a:r>
              <a:rPr lang="fr-FR" dirty="0"/>
              <a:t>Elaboration d’outils, de méthodes et de doctrine technique (rédaction de guides), </a:t>
            </a:r>
            <a:endParaRPr lang="en-US" dirty="0"/>
          </a:p>
          <a:p>
            <a:pPr lvl="0"/>
            <a:r>
              <a:rPr lang="fr-FR" dirty="0"/>
              <a:t>Participation à la normalisation européenne ou française</a:t>
            </a:r>
            <a:endParaRPr lang="en-US" dirty="0"/>
          </a:p>
          <a:p>
            <a:pPr lvl="0"/>
            <a:r>
              <a:rPr lang="fr-FR" dirty="0"/>
              <a:t>Participation à des groupes d’expertise, d’évaluation ou de  prospective, initiés par les pouvoirs publics</a:t>
            </a:r>
            <a:endParaRPr lang="en-US" dirty="0"/>
          </a:p>
          <a:p>
            <a:pPr lvl="0"/>
            <a:r>
              <a:rPr lang="fr-FR" dirty="0"/>
              <a:t>Participation à des comités scientifiques de structures publiques,</a:t>
            </a:r>
            <a:endParaRPr lang="en-US" dirty="0"/>
          </a:p>
          <a:p>
            <a:pPr lvl="0"/>
            <a:r>
              <a:rPr lang="fr-FR" dirty="0"/>
              <a:t>Organisation de colloques destinés aux praticiens, directement ou via des associations scientifiques et techniques, animation de ces associations.</a:t>
            </a:r>
            <a:endParaRPr lang="en-US" dirty="0"/>
          </a:p>
          <a:p>
            <a:endParaRPr lang="en-US" dirty="0"/>
          </a:p>
        </p:txBody>
      </p:sp>
    </p:spTree>
    <p:extLst>
      <p:ext uri="{BB962C8B-B14F-4D97-AF65-F5344CB8AC3E}">
        <p14:creationId xmlns:p14="http://schemas.microsoft.com/office/powerpoint/2010/main" val="4142046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42932"/>
            <a:ext cx="7515225"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76051"/>
            <a:ext cx="4176464" cy="1157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1" y="1157032"/>
            <a:ext cx="7515225"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55576" y="3429000"/>
            <a:ext cx="38884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re 1"/>
          <p:cNvSpPr txBox="1">
            <a:spLocks/>
          </p:cNvSpPr>
          <p:nvPr/>
        </p:nvSpPr>
        <p:spPr>
          <a:xfrm>
            <a:off x="2843808" y="274638"/>
            <a:ext cx="584299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smtClean="0"/>
              <a:t>APP  et FUTURE ?</a:t>
            </a:r>
            <a:endParaRPr lang="en-US" dirty="0"/>
          </a:p>
        </p:txBody>
      </p:sp>
    </p:spTree>
    <p:extLst>
      <p:ext uri="{BB962C8B-B14F-4D97-AF65-F5344CB8AC3E}">
        <p14:creationId xmlns:p14="http://schemas.microsoft.com/office/powerpoint/2010/main" val="392333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hidden="1"/>
          <p:cNvGraphicFramePr>
            <a:graphicFrameLocks noChangeAspect="1"/>
          </p:cNvGraphicFramePr>
          <p:nvPr>
            <p:custDataLst>
              <p:tags r:id="rId2"/>
            </p:custDataLst>
            <p:extLst/>
          </p:nvPr>
        </p:nvGraphicFramePr>
        <p:xfrm>
          <a:off x="-379412" y="1589"/>
          <a:ext cx="1587" cy="1587"/>
        </p:xfrm>
        <a:graphic>
          <a:graphicData uri="http://schemas.openxmlformats.org/presentationml/2006/ole">
            <mc:AlternateContent xmlns:mc="http://schemas.openxmlformats.org/markup-compatibility/2006">
              <mc:Choice xmlns:v="urn:schemas-microsoft-com:vml" Requires="v">
                <p:oleObj spid="_x0000_s3080" name="Diapositive think-cell" r:id="rId4" imgW="383" imgH="384" progId="TCLayout.ActiveDocument.1">
                  <p:embed/>
                </p:oleObj>
              </mc:Choice>
              <mc:Fallback>
                <p:oleObj name="Diapositive think-cell" r:id="rId4" imgW="383" imgH="384" progId="TCLayout.ActiveDocument.1">
                  <p:embed/>
                  <p:pic>
                    <p:nvPicPr>
                      <p:cNvPr id="0" name=""/>
                      <p:cNvPicPr/>
                      <p:nvPr/>
                    </p:nvPicPr>
                    <p:blipFill>
                      <a:blip r:embed="rId5"/>
                      <a:stretch>
                        <a:fillRect/>
                      </a:stretch>
                    </p:blipFill>
                    <p:spPr>
                      <a:xfrm>
                        <a:off x="-379412" y="1589"/>
                        <a:ext cx="1587" cy="1587"/>
                      </a:xfrm>
                      <a:prstGeom prst="rect">
                        <a:avLst/>
                      </a:prstGeom>
                    </p:spPr>
                  </p:pic>
                </p:oleObj>
              </mc:Fallback>
            </mc:AlternateContent>
          </a:graphicData>
        </a:graphic>
      </p:graphicFrame>
      <p:sp>
        <p:nvSpPr>
          <p:cNvPr id="5" name="Rectangle 4"/>
          <p:cNvSpPr/>
          <p:nvPr/>
        </p:nvSpPr>
        <p:spPr>
          <a:xfrm>
            <a:off x="0" y="0"/>
            <a:ext cx="9144000"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r">
              <a:defRPr/>
            </a:pPr>
            <a:r>
              <a:rPr lang="en-GB" sz="2000" b="1" cap="small" dirty="0" smtClean="0">
                <a:solidFill>
                  <a:prstClr val="white"/>
                </a:solidFill>
                <a:latin typeface="Calibri" pitchFamily="34" charset="0"/>
              </a:rPr>
              <a:t>Nos </a:t>
            </a:r>
            <a:r>
              <a:rPr lang="en-GB" sz="2000" b="1" cap="small" dirty="0" err="1" smtClean="0">
                <a:solidFill>
                  <a:prstClr val="white"/>
                </a:solidFill>
                <a:latin typeface="Calibri" pitchFamily="34" charset="0"/>
              </a:rPr>
              <a:t>communautés</a:t>
            </a:r>
            <a:r>
              <a:rPr lang="en-GB" sz="2000" b="1" cap="small" dirty="0" smtClean="0">
                <a:solidFill>
                  <a:prstClr val="white"/>
                </a:solidFill>
                <a:latin typeface="Calibri" pitchFamily="34" charset="0"/>
              </a:rPr>
              <a:t> </a:t>
            </a:r>
            <a:r>
              <a:rPr lang="en-GB" sz="2000" b="1" cap="small" dirty="0" err="1" smtClean="0">
                <a:solidFill>
                  <a:prstClr val="white"/>
                </a:solidFill>
                <a:latin typeface="Calibri" pitchFamily="34" charset="0"/>
              </a:rPr>
              <a:t>vers</a:t>
            </a:r>
            <a:r>
              <a:rPr lang="en-GB" sz="2000" b="1" cap="small" dirty="0" smtClean="0">
                <a:solidFill>
                  <a:prstClr val="white"/>
                </a:solidFill>
                <a:latin typeface="Calibri" pitchFamily="34" charset="0"/>
              </a:rPr>
              <a:t> un </a:t>
            </a:r>
            <a:r>
              <a:rPr lang="en-GB" sz="2000" b="1" cap="small" dirty="0" err="1" smtClean="0">
                <a:solidFill>
                  <a:prstClr val="white"/>
                </a:solidFill>
                <a:latin typeface="Calibri" pitchFamily="34" charset="0"/>
              </a:rPr>
              <a:t>nouvel</a:t>
            </a:r>
            <a:r>
              <a:rPr lang="en-GB" sz="2000" b="1" cap="small" dirty="0" smtClean="0">
                <a:solidFill>
                  <a:prstClr val="white"/>
                </a:solidFill>
                <a:latin typeface="Calibri" pitchFamily="34" charset="0"/>
              </a:rPr>
              <a:t> </a:t>
            </a:r>
            <a:r>
              <a:rPr lang="en-GB" sz="2000" b="1" cap="small" dirty="0" err="1" smtClean="0">
                <a:solidFill>
                  <a:prstClr val="white"/>
                </a:solidFill>
                <a:latin typeface="Calibri" pitchFamily="34" charset="0"/>
              </a:rPr>
              <a:t>établissement</a:t>
            </a:r>
            <a:r>
              <a:rPr lang="en-GB" sz="2000" b="1" cap="small" dirty="0" smtClean="0">
                <a:solidFill>
                  <a:prstClr val="white"/>
                </a:solidFill>
                <a:latin typeface="Calibri" pitchFamily="34" charset="0"/>
              </a:rPr>
              <a:t> en 2019</a:t>
            </a:r>
            <a:endParaRPr lang="en-GB" sz="2000" b="1" cap="small" dirty="0">
              <a:solidFill>
                <a:prstClr val="white"/>
              </a:solidFill>
              <a:latin typeface="Calibri" pitchFamily="34" charset="0"/>
            </a:endParaRPr>
          </a:p>
        </p:txBody>
      </p:sp>
      <p:pic>
        <p:nvPicPr>
          <p:cNvPr id="37" name="Imag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335" y="118919"/>
            <a:ext cx="1710267" cy="455878"/>
          </a:xfrm>
          <a:prstGeom prst="rect">
            <a:avLst/>
          </a:prstGeom>
        </p:spPr>
      </p:pic>
      <p:pic>
        <p:nvPicPr>
          <p:cNvPr id="41" name="Image 40"/>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286974" y="1195367"/>
            <a:ext cx="1373373" cy="403932"/>
          </a:xfrm>
          <a:prstGeom prst="rect">
            <a:avLst/>
          </a:prstGeom>
        </p:spPr>
      </p:pic>
      <p:pic>
        <p:nvPicPr>
          <p:cNvPr id="42" name="Picture 2" descr="UPEM_LOGO_WEB_COULEUR"/>
          <p:cNvPicPr>
            <a:picLocks noChangeAspect="1" noChangeArrowheads="1"/>
          </p:cNvPicPr>
          <p:nvPr/>
        </p:nvPicPr>
        <p:blipFill>
          <a:blip r:embed="rId7" cstate="print"/>
          <a:srcRect/>
          <a:stretch>
            <a:fillRect/>
          </a:stretch>
        </p:blipFill>
        <p:spPr bwMode="auto">
          <a:xfrm>
            <a:off x="601209" y="1932445"/>
            <a:ext cx="975116" cy="506115"/>
          </a:xfrm>
          <a:prstGeom prst="rect">
            <a:avLst/>
          </a:prstGeom>
          <a:noFill/>
          <a:ln w="9525">
            <a:noFill/>
            <a:miter lim="800000"/>
            <a:headEnd/>
            <a:tailEnd/>
          </a:ln>
        </p:spPr>
      </p:pic>
      <p:pic>
        <p:nvPicPr>
          <p:cNvPr id="51" name="Image 5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3790" y="2818908"/>
            <a:ext cx="839741" cy="397161"/>
          </a:xfrm>
          <a:prstGeom prst="rect">
            <a:avLst/>
          </a:prstGeom>
        </p:spPr>
      </p:pic>
      <p:pic>
        <p:nvPicPr>
          <p:cNvPr id="54" name="Image 38" descr="LOGO EIVP.jpg"/>
          <p:cNvPicPr>
            <a:picLocks noChangeAspect="1" noChangeArrowheads="1"/>
          </p:cNvPicPr>
          <p:nvPr/>
        </p:nvPicPr>
        <p:blipFill rotWithShape="1">
          <a:blip r:embed="rId9" cstate="print"/>
          <a:srcRect t="-1" b="24762"/>
          <a:stretch/>
        </p:blipFill>
        <p:spPr bwMode="auto">
          <a:xfrm>
            <a:off x="408241" y="3524385"/>
            <a:ext cx="1130838" cy="600351"/>
          </a:xfrm>
          <a:prstGeom prst="rect">
            <a:avLst/>
          </a:prstGeom>
          <a:noFill/>
          <a:ln w="9525">
            <a:noFill/>
            <a:miter lim="800000"/>
            <a:headEnd/>
            <a:tailEnd/>
          </a:ln>
        </p:spPr>
      </p:pic>
      <p:sp>
        <p:nvSpPr>
          <p:cNvPr id="56" name="ZoneTexte 55"/>
          <p:cNvSpPr txBox="1"/>
          <p:nvPr/>
        </p:nvSpPr>
        <p:spPr>
          <a:xfrm>
            <a:off x="6725732" y="2954459"/>
            <a:ext cx="2081172" cy="523220"/>
          </a:xfrm>
          <a:prstGeom prst="rect">
            <a:avLst/>
          </a:prstGeom>
          <a:solidFill>
            <a:srgbClr val="9FC2D4"/>
          </a:solidFill>
        </p:spPr>
        <p:txBody>
          <a:bodyPr wrap="square" rtlCol="0">
            <a:spAutoFit/>
          </a:bodyPr>
          <a:lstStyle/>
          <a:p>
            <a:pPr algn="ctr"/>
            <a:r>
              <a:rPr lang="en-GB" sz="1400" dirty="0" smtClean="0"/>
              <a:t>Avec un </a:t>
            </a:r>
            <a:r>
              <a:rPr lang="en-GB" sz="1400" dirty="0" err="1" smtClean="0"/>
              <a:t>réseau</a:t>
            </a:r>
            <a:r>
              <a:rPr lang="en-GB" sz="1400" dirty="0" smtClean="0"/>
              <a:t> </a:t>
            </a:r>
            <a:r>
              <a:rPr lang="en-GB" sz="1400" dirty="0" err="1" smtClean="0"/>
              <a:t>d’établissements</a:t>
            </a:r>
            <a:endParaRPr lang="en-GB" sz="1400" dirty="0"/>
          </a:p>
        </p:txBody>
      </p:sp>
      <p:pic>
        <p:nvPicPr>
          <p:cNvPr id="57" name="Image 5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34527" y="4352818"/>
            <a:ext cx="516942" cy="206778"/>
          </a:xfrm>
          <a:prstGeom prst="rect">
            <a:avLst/>
          </a:prstGeom>
        </p:spPr>
      </p:pic>
      <p:pic>
        <p:nvPicPr>
          <p:cNvPr id="58" name="Image 5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34527" y="3824561"/>
            <a:ext cx="617980" cy="223686"/>
          </a:xfrm>
          <a:prstGeom prst="rect">
            <a:avLst/>
          </a:prstGeom>
        </p:spPr>
      </p:pic>
      <p:pic>
        <p:nvPicPr>
          <p:cNvPr id="59" name="Image 5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26951" y="4282535"/>
            <a:ext cx="472304" cy="347343"/>
          </a:xfrm>
          <a:prstGeom prst="rect">
            <a:avLst/>
          </a:prstGeom>
        </p:spPr>
      </p:pic>
      <p:pic>
        <p:nvPicPr>
          <p:cNvPr id="61" name="Picture 28" descr="Afficher l'image d'origin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43517" y="1847588"/>
            <a:ext cx="711745" cy="833356"/>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30" descr="Afficher l'image d'origin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51406" y="5437874"/>
            <a:ext cx="803978" cy="227376"/>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34" descr="Afficher l'image d'origin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004317" y="5912701"/>
            <a:ext cx="469018" cy="469018"/>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36" descr="Afficher l'image d'origin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28629" y="5342133"/>
            <a:ext cx="444706" cy="444706"/>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39" descr="Afficher l'image d'origine"/>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86268" y="3807567"/>
            <a:ext cx="334254" cy="33822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1" descr="Afficher l'image d'origine"/>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077773" y="4788284"/>
            <a:ext cx="402381" cy="362144"/>
          </a:xfrm>
          <a:prstGeom prst="rect">
            <a:avLst/>
          </a:prstGeom>
          <a:noFill/>
          <a:extLst>
            <a:ext uri="{909E8E84-426E-40DD-AFC4-6F175D3DCCD1}">
              <a14:hiddenFill xmlns:a14="http://schemas.microsoft.com/office/drawing/2010/main">
                <a:solidFill>
                  <a:srgbClr val="FFFFFF"/>
                </a:solidFill>
              </a14:hiddenFill>
            </a:ext>
          </a:extLst>
        </p:spPr>
      </p:pic>
      <p:sp>
        <p:nvSpPr>
          <p:cNvPr id="69" name="ZoneTexte 68"/>
          <p:cNvSpPr txBox="1"/>
          <p:nvPr/>
        </p:nvSpPr>
        <p:spPr>
          <a:xfrm>
            <a:off x="2633361" y="1187101"/>
            <a:ext cx="3608704" cy="4478149"/>
          </a:xfrm>
          <a:prstGeom prst="rect">
            <a:avLst/>
          </a:prstGeom>
          <a:noFill/>
        </p:spPr>
        <p:txBody>
          <a:bodyPr wrap="square" rtlCol="0">
            <a:spAutoFit/>
          </a:bodyPr>
          <a:lstStyle/>
          <a:p>
            <a:pPr>
              <a:spcAft>
                <a:spcPts val="600"/>
              </a:spcAft>
            </a:pPr>
            <a:r>
              <a:rPr lang="fr-FR" sz="1600" dirty="0" smtClean="0">
                <a:solidFill>
                  <a:srgbClr val="0DDEE3"/>
                </a:solidFill>
                <a:sym typeface="Wingdings 3" panose="05040102010807070707" pitchFamily="18" charset="2"/>
              </a:rPr>
              <a:t></a:t>
            </a:r>
            <a:r>
              <a:rPr lang="fr-FR" sz="1600" dirty="0" smtClean="0">
                <a:sym typeface="Wingdings 3" panose="05040102010807070707" pitchFamily="18" charset="2"/>
              </a:rPr>
              <a:t> </a:t>
            </a:r>
            <a:r>
              <a:rPr lang="fr-FR" sz="1600" b="1" dirty="0" smtClean="0"/>
              <a:t>Une </a:t>
            </a:r>
            <a:r>
              <a:rPr lang="fr-FR" sz="1600" b="1" dirty="0"/>
              <a:t>forme institutionnelle originale et unique </a:t>
            </a:r>
            <a:endParaRPr lang="fr-FR" sz="1600" b="1" dirty="0" smtClean="0"/>
          </a:p>
          <a:p>
            <a:pPr>
              <a:spcAft>
                <a:spcPts val="600"/>
              </a:spcAft>
            </a:pPr>
            <a:endParaRPr lang="fr-FR" sz="1600" b="1" dirty="0" smtClean="0"/>
          </a:p>
          <a:p>
            <a:pPr>
              <a:spcAft>
                <a:spcPts val="600"/>
              </a:spcAft>
            </a:pPr>
            <a:r>
              <a:rPr lang="fr-FR" sz="1600" b="1" dirty="0" smtClean="0">
                <a:solidFill>
                  <a:srgbClr val="0DDEE3"/>
                </a:solidFill>
                <a:sym typeface="Wingdings 3" panose="05040102010807070707" pitchFamily="18" charset="2"/>
              </a:rPr>
              <a:t></a:t>
            </a:r>
            <a:r>
              <a:rPr lang="fr-FR" sz="1600" b="1" dirty="0" smtClean="0">
                <a:solidFill>
                  <a:srgbClr val="00B0F0"/>
                </a:solidFill>
                <a:sym typeface="Wingdings 3" panose="05040102010807070707" pitchFamily="18" charset="2"/>
              </a:rPr>
              <a:t> </a:t>
            </a:r>
            <a:r>
              <a:rPr lang="fr-FR" sz="1600" b="1" dirty="0" smtClean="0"/>
              <a:t>3 missions : </a:t>
            </a:r>
          </a:p>
          <a:p>
            <a:pPr>
              <a:spcAft>
                <a:spcPts val="1200"/>
              </a:spcAft>
            </a:pPr>
            <a:r>
              <a:rPr lang="fr-FR" sz="1600" dirty="0" smtClean="0"/>
              <a:t>- </a:t>
            </a:r>
            <a:r>
              <a:rPr lang="fr-FR" sz="1600" u="sng" dirty="0"/>
              <a:t>R</a:t>
            </a:r>
            <a:r>
              <a:rPr lang="fr-FR" sz="1600" u="sng" dirty="0" smtClean="0"/>
              <a:t>echerche :</a:t>
            </a:r>
            <a:r>
              <a:rPr lang="fr-FR" sz="1600" dirty="0" smtClean="0"/>
              <a:t> soutien aux talents et politique RH de haut niveau, renforcement du doctorat, mobilité</a:t>
            </a:r>
          </a:p>
          <a:p>
            <a:pPr>
              <a:spcAft>
                <a:spcPts val="1200"/>
              </a:spcAft>
            </a:pPr>
            <a:r>
              <a:rPr lang="fr-FR" sz="1600" dirty="0" smtClean="0"/>
              <a:t>- </a:t>
            </a:r>
            <a:r>
              <a:rPr lang="fr-FR" sz="1600" u="sng" dirty="0" smtClean="0"/>
              <a:t>Formation:</a:t>
            </a:r>
            <a:r>
              <a:rPr lang="fr-FR" sz="1600" dirty="0" smtClean="0"/>
              <a:t> sélection et accompagnement, formation continue et forte spécificité dans l’apprentissage</a:t>
            </a:r>
          </a:p>
          <a:p>
            <a:pPr>
              <a:spcAft>
                <a:spcPts val="1200"/>
              </a:spcAft>
            </a:pPr>
            <a:r>
              <a:rPr lang="fr-FR" sz="1600" dirty="0" smtClean="0"/>
              <a:t>- </a:t>
            </a:r>
            <a:r>
              <a:rPr lang="fr-FR" sz="1600" u="sng" dirty="0" smtClean="0"/>
              <a:t>Services à la société :</a:t>
            </a:r>
            <a:r>
              <a:rPr lang="fr-FR" sz="1600" dirty="0" smtClean="0"/>
              <a:t> </a:t>
            </a:r>
            <a:r>
              <a:rPr lang="fr-FR" sz="1600" dirty="0"/>
              <a:t>e</a:t>
            </a:r>
            <a:r>
              <a:rPr lang="fr-FR" sz="1600" dirty="0" smtClean="0"/>
              <a:t>xpertise, appui aux politiques publiques et à la normalisation </a:t>
            </a:r>
            <a:endParaRPr lang="fr-FR" sz="1600" u="sng" dirty="0" smtClean="0"/>
          </a:p>
          <a:p>
            <a:pPr>
              <a:spcAft>
                <a:spcPts val="600"/>
              </a:spcAft>
            </a:pPr>
            <a:r>
              <a:rPr lang="fr-FR" sz="1600" dirty="0" smtClean="0">
                <a:solidFill>
                  <a:srgbClr val="0DDEE3"/>
                </a:solidFill>
                <a:sym typeface="Wingdings 3" panose="05040102010807070707" pitchFamily="18" charset="2"/>
              </a:rPr>
              <a:t></a:t>
            </a:r>
            <a:r>
              <a:rPr lang="fr-FR" sz="1600" dirty="0" smtClean="0">
                <a:solidFill>
                  <a:srgbClr val="C00000"/>
                </a:solidFill>
                <a:sym typeface="Wingdings 3" panose="05040102010807070707" pitchFamily="18" charset="2"/>
              </a:rPr>
              <a:t> </a:t>
            </a:r>
            <a:r>
              <a:rPr lang="fr-FR" sz="1600" b="1" dirty="0" smtClean="0"/>
              <a:t>Caractère national du nouvel établissement</a:t>
            </a:r>
            <a:endParaRPr lang="fr-FR" sz="1600" dirty="0"/>
          </a:p>
        </p:txBody>
      </p:sp>
      <p:sp>
        <p:nvSpPr>
          <p:cNvPr id="70" name="Accolade fermante 69"/>
          <p:cNvSpPr/>
          <p:nvPr/>
        </p:nvSpPr>
        <p:spPr>
          <a:xfrm>
            <a:off x="1947321" y="1007533"/>
            <a:ext cx="523948" cy="4995608"/>
          </a:xfrm>
          <a:prstGeom prst="rightBrace">
            <a:avLst/>
          </a:prstGeom>
          <a:ln w="19050">
            <a:solidFill>
              <a:srgbClr val="0DDEE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1" name="ZoneTexte 70"/>
          <p:cNvSpPr txBox="1"/>
          <p:nvPr/>
        </p:nvSpPr>
        <p:spPr>
          <a:xfrm>
            <a:off x="6709690" y="1216221"/>
            <a:ext cx="2098506" cy="307777"/>
          </a:xfrm>
          <a:prstGeom prst="rect">
            <a:avLst/>
          </a:prstGeom>
          <a:solidFill>
            <a:srgbClr val="9FC2D4"/>
          </a:solidFill>
        </p:spPr>
        <p:txBody>
          <a:bodyPr wrap="square" rtlCol="0">
            <a:spAutoFit/>
          </a:bodyPr>
          <a:lstStyle/>
          <a:p>
            <a:pPr algn="ctr"/>
            <a:r>
              <a:rPr lang="fr-FR" sz="1400" dirty="0" smtClean="0"/>
              <a:t>En association avec</a:t>
            </a:r>
            <a:endParaRPr lang="fr-FR" sz="1400" dirty="0"/>
          </a:p>
        </p:txBody>
      </p:sp>
      <p:pic>
        <p:nvPicPr>
          <p:cNvPr id="26" name="Picture 2" descr="Résultat de recherche d'images pour &quot;ENSG LOGO&quot;"/>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19806" y="5245295"/>
            <a:ext cx="667127" cy="638383"/>
          </a:xfrm>
          <a:prstGeom prst="rect">
            <a:avLst/>
          </a:prstGeom>
          <a:noFill/>
          <a:extLst>
            <a:ext uri="{909E8E84-426E-40DD-AFC4-6F175D3DCCD1}">
              <a14:hiddenFill xmlns:a14="http://schemas.microsoft.com/office/drawing/2010/main">
                <a:solidFill>
                  <a:srgbClr val="FFFFFF"/>
                </a:solidFill>
              </a14:hiddenFill>
            </a:ext>
          </a:extLst>
        </p:spPr>
      </p:pic>
      <p:pic>
        <p:nvPicPr>
          <p:cNvPr id="27" name="Image 26" descr="Résultat de recherche d'images pour &quot;ineris logo&quot;"/>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853200" y="4817209"/>
            <a:ext cx="484427" cy="322395"/>
          </a:xfrm>
          <a:prstGeom prst="rect">
            <a:avLst/>
          </a:prstGeom>
          <a:noFill/>
          <a:ln>
            <a:noFill/>
          </a:ln>
        </p:spPr>
      </p:pic>
      <p:sp>
        <p:nvSpPr>
          <p:cNvPr id="28" name="Rectangle 27"/>
          <p:cNvSpPr/>
          <p:nvPr/>
        </p:nvSpPr>
        <p:spPr>
          <a:xfrm>
            <a:off x="266111" y="1007532"/>
            <a:ext cx="1499189" cy="3893374"/>
          </a:xfrm>
          <a:prstGeom prst="rect">
            <a:avLst/>
          </a:prstGeom>
          <a:noFill/>
          <a:ln w="19050">
            <a:solidFill>
              <a:srgbClr val="0DDEE3"/>
            </a:solidFill>
            <a:prstDash val="dash"/>
          </a:ln>
        </p:spPr>
        <p:txBody>
          <a:bodyPr wrap="square" rtlCol="0">
            <a:spAutoFit/>
          </a:bodyPr>
          <a:lstStyle/>
          <a:p>
            <a:pPr>
              <a:spcAft>
                <a:spcPts val="600"/>
              </a:spcAft>
            </a:pPr>
            <a:endParaRPr lang="fr-FR" sz="1600" dirty="0">
              <a:solidFill>
                <a:srgbClr val="0DDEE3"/>
              </a:solidFill>
            </a:endParaRPr>
          </a:p>
          <a:p>
            <a:pPr>
              <a:spcAft>
                <a:spcPts val="600"/>
              </a:spcAft>
            </a:pPr>
            <a:endParaRPr lang="fr-FR" sz="1600" dirty="0" smtClean="0">
              <a:solidFill>
                <a:srgbClr val="0DDEE3"/>
              </a:solidFill>
            </a:endParaRPr>
          </a:p>
          <a:p>
            <a:pPr>
              <a:spcAft>
                <a:spcPts val="600"/>
              </a:spcAft>
            </a:pPr>
            <a:endParaRPr lang="fr-FR" sz="1600" dirty="0">
              <a:solidFill>
                <a:srgbClr val="0DDEE3"/>
              </a:solidFill>
            </a:endParaRPr>
          </a:p>
          <a:p>
            <a:pPr>
              <a:spcAft>
                <a:spcPts val="600"/>
              </a:spcAft>
            </a:pPr>
            <a:endParaRPr lang="fr-FR" sz="1600" dirty="0" smtClean="0">
              <a:solidFill>
                <a:srgbClr val="0DDEE3"/>
              </a:solidFill>
            </a:endParaRPr>
          </a:p>
          <a:p>
            <a:pPr>
              <a:spcAft>
                <a:spcPts val="600"/>
              </a:spcAft>
            </a:pPr>
            <a:endParaRPr lang="fr-FR" sz="1600" dirty="0">
              <a:solidFill>
                <a:srgbClr val="0DDEE3"/>
              </a:solidFill>
            </a:endParaRPr>
          </a:p>
          <a:p>
            <a:pPr>
              <a:spcAft>
                <a:spcPts val="600"/>
              </a:spcAft>
            </a:pPr>
            <a:endParaRPr lang="fr-FR" sz="1600" dirty="0" smtClean="0">
              <a:solidFill>
                <a:srgbClr val="0DDEE3"/>
              </a:solidFill>
            </a:endParaRPr>
          </a:p>
          <a:p>
            <a:pPr>
              <a:spcAft>
                <a:spcPts val="600"/>
              </a:spcAft>
            </a:pPr>
            <a:endParaRPr lang="fr-FR" sz="1600" dirty="0">
              <a:solidFill>
                <a:srgbClr val="0DDEE3"/>
              </a:solidFill>
            </a:endParaRPr>
          </a:p>
          <a:p>
            <a:pPr>
              <a:spcAft>
                <a:spcPts val="600"/>
              </a:spcAft>
            </a:pPr>
            <a:endParaRPr lang="fr-FR" sz="1600" dirty="0" smtClean="0">
              <a:solidFill>
                <a:srgbClr val="0DDEE3"/>
              </a:solidFill>
            </a:endParaRPr>
          </a:p>
          <a:p>
            <a:pPr>
              <a:spcAft>
                <a:spcPts val="600"/>
              </a:spcAft>
            </a:pPr>
            <a:endParaRPr lang="fr-FR" sz="1600" dirty="0">
              <a:solidFill>
                <a:srgbClr val="0DDEE3"/>
              </a:solidFill>
            </a:endParaRPr>
          </a:p>
          <a:p>
            <a:pPr>
              <a:spcAft>
                <a:spcPts val="600"/>
              </a:spcAft>
            </a:pPr>
            <a:endParaRPr lang="fr-FR" sz="1600" dirty="0" smtClean="0">
              <a:solidFill>
                <a:srgbClr val="0DDEE3"/>
              </a:solidFill>
            </a:endParaRPr>
          </a:p>
          <a:p>
            <a:pPr>
              <a:spcAft>
                <a:spcPts val="600"/>
              </a:spcAft>
            </a:pPr>
            <a:endParaRPr lang="fr-FR" sz="1600" dirty="0">
              <a:solidFill>
                <a:srgbClr val="0DDEE3"/>
              </a:solidFill>
            </a:endParaRPr>
          </a:p>
          <a:p>
            <a:pPr>
              <a:spcAft>
                <a:spcPts val="600"/>
              </a:spcAft>
            </a:pPr>
            <a:endParaRPr lang="fr-FR" sz="1600" dirty="0" smtClean="0">
              <a:solidFill>
                <a:srgbClr val="0DDEE3"/>
              </a:solidFill>
            </a:endParaRPr>
          </a:p>
        </p:txBody>
      </p:sp>
      <p:sp>
        <p:nvSpPr>
          <p:cNvPr id="29" name="Rectangle 28"/>
          <p:cNvSpPr/>
          <p:nvPr/>
        </p:nvSpPr>
        <p:spPr>
          <a:xfrm>
            <a:off x="266111" y="5088741"/>
            <a:ext cx="1473789" cy="914400"/>
          </a:xfrm>
          <a:prstGeom prst="rect">
            <a:avLst/>
          </a:prstGeom>
          <a:noFill/>
          <a:ln>
            <a:solidFill>
              <a:srgbClr val="0DDEE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56410" y="4511992"/>
            <a:ext cx="1203937" cy="317086"/>
          </a:xfrm>
          <a:prstGeom prst="rect">
            <a:avLst/>
          </a:prstGeom>
        </p:spPr>
      </p:pic>
      <p:pic>
        <p:nvPicPr>
          <p:cNvPr id="5154" name="Picture 34" descr="Résultat de recherche d'images pour &quot;upec&quot;"/>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907534" y="5873064"/>
            <a:ext cx="491721" cy="42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856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Questions pour l’I-site et le groupe</a:t>
            </a:r>
            <a:endParaRPr lang="en-US" dirty="0"/>
          </a:p>
        </p:txBody>
      </p:sp>
      <p:sp>
        <p:nvSpPr>
          <p:cNvPr id="3" name="Espace réservé du contenu 2"/>
          <p:cNvSpPr>
            <a:spLocks noGrp="1"/>
          </p:cNvSpPr>
          <p:nvPr>
            <p:ph idx="1"/>
          </p:nvPr>
        </p:nvSpPr>
        <p:spPr/>
        <p:txBody>
          <a:bodyPr>
            <a:normAutofit fontScale="55000" lnSpcReduction="20000"/>
          </a:bodyPr>
          <a:lstStyle/>
          <a:p>
            <a:pPr lvl="0"/>
            <a:r>
              <a:rPr lang="fr-FR" dirty="0"/>
              <a:t>Quelles sont les pratiques et des expériences des différents établissements de l’U-Cible ? </a:t>
            </a:r>
            <a:endParaRPr lang="en-US" dirty="0"/>
          </a:p>
          <a:p>
            <a:pPr lvl="0"/>
            <a:r>
              <a:rPr lang="fr-FR" dirty="0"/>
              <a:t>Quelles sont les retombées directes et indirectes pour les chercheurs et pour les établissements ?  </a:t>
            </a:r>
            <a:endParaRPr lang="en-US" dirty="0"/>
          </a:p>
          <a:p>
            <a:pPr lvl="0"/>
            <a:r>
              <a:rPr lang="fr-FR" dirty="0"/>
              <a:t>Quelle place de l’APP au sein de l’U-Cible  ?</a:t>
            </a:r>
            <a:endParaRPr lang="en-US" dirty="0"/>
          </a:p>
          <a:p>
            <a:pPr lvl="0"/>
            <a:r>
              <a:rPr lang="fr-FR" dirty="0"/>
              <a:t>Quelles parts respectives d’activités spontanées et institutionnalisées au sein de l’U-Cible ?</a:t>
            </a:r>
            <a:endParaRPr lang="en-US" dirty="0"/>
          </a:p>
          <a:p>
            <a:pPr lvl="0"/>
            <a:r>
              <a:rPr lang="fr-FR" dirty="0"/>
              <a:t>Quelle structure support pour porter et valoriser l’APP  ?</a:t>
            </a:r>
            <a:endParaRPr lang="en-US" dirty="0"/>
          </a:p>
          <a:p>
            <a:pPr lvl="0"/>
            <a:r>
              <a:rPr lang="fr-FR" dirty="0"/>
              <a:t>Quelles connexions possibles avec les autres activités de l’U-cible : formation (initiale, surtout continue), international  ?</a:t>
            </a:r>
            <a:endParaRPr lang="en-US" dirty="0"/>
          </a:p>
          <a:p>
            <a:pPr lvl="0"/>
            <a:r>
              <a:rPr lang="fr-FR" dirty="0"/>
              <a:t>Quel mode de désignation et de reconnaissance des experts et de leur activité d’APP ?</a:t>
            </a:r>
            <a:endParaRPr lang="en-US" dirty="0"/>
          </a:p>
          <a:p>
            <a:pPr lvl="0"/>
            <a:r>
              <a:rPr lang="fr-FR" dirty="0"/>
              <a:t>Quelle gestion des questions déontologiques éventuelles ?</a:t>
            </a:r>
            <a:endParaRPr lang="en-US" dirty="0"/>
          </a:p>
          <a:p>
            <a:pPr lvl="0"/>
            <a:r>
              <a:rPr lang="fr-FR" dirty="0"/>
              <a:t>L’U-Cible doit elle se doter de publications officielles pour porter et diffuser une doctrine technique ? </a:t>
            </a:r>
            <a:endParaRPr lang="fr-FR" dirty="0" smtClean="0"/>
          </a:p>
          <a:p>
            <a:pPr lvl="0"/>
            <a:r>
              <a:rPr lang="fr-FR" dirty="0" smtClean="0"/>
              <a:t>Quel modèle économique (financement) ?</a:t>
            </a:r>
            <a:endParaRPr lang="en-US" dirty="0"/>
          </a:p>
          <a:p>
            <a:endParaRPr lang="en-US" dirty="0"/>
          </a:p>
        </p:txBody>
      </p:sp>
    </p:spTree>
    <p:extLst>
      <p:ext uri="{BB962C8B-B14F-4D97-AF65-F5344CB8AC3E}">
        <p14:creationId xmlns:p14="http://schemas.microsoft.com/office/powerpoint/2010/main" val="2390001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Pistes d’objectifs possibles</a:t>
            </a:r>
            <a:endParaRPr lang="en-US" dirty="0"/>
          </a:p>
        </p:txBody>
      </p:sp>
      <p:sp>
        <p:nvSpPr>
          <p:cNvPr id="3" name="Espace réservé du contenu 2"/>
          <p:cNvSpPr>
            <a:spLocks noGrp="1"/>
          </p:cNvSpPr>
          <p:nvPr>
            <p:ph idx="1"/>
          </p:nvPr>
        </p:nvSpPr>
        <p:spPr/>
        <p:txBody>
          <a:bodyPr>
            <a:normAutofit fontScale="62500" lnSpcReduction="20000"/>
          </a:bodyPr>
          <a:lstStyle/>
          <a:p>
            <a:pPr lvl="0"/>
            <a:r>
              <a:rPr lang="fr-FR" dirty="0"/>
              <a:t>Contribuer à faire reconnaître l’U-Cible comme structure d’enseignement et de recherche d’excellence sur les questions urbaines auprès des praticiens et notamment les donneurs d’ordres publics</a:t>
            </a:r>
            <a:r>
              <a:rPr lang="fr-FR" dirty="0" smtClean="0"/>
              <a:t>,</a:t>
            </a:r>
            <a:endParaRPr lang="en-US" dirty="0"/>
          </a:p>
          <a:p>
            <a:pPr lvl="0"/>
            <a:r>
              <a:rPr lang="fr-FR" dirty="0"/>
              <a:t>Créer des structures et des outils de valorisation des actions d’APP au sein de l’U-Cible</a:t>
            </a:r>
            <a:r>
              <a:rPr lang="fr-FR" dirty="0" smtClean="0"/>
              <a:t>,</a:t>
            </a:r>
            <a:endParaRPr lang="en-US" dirty="0"/>
          </a:p>
          <a:p>
            <a:pPr lvl="0"/>
            <a:r>
              <a:rPr lang="fr-FR" dirty="0"/>
              <a:t>Coordonner les activités d’AAP et les représentations entre les différentes composantes de l’U-Cible et tendre vers une meilleure mutualisation, </a:t>
            </a:r>
            <a:endParaRPr lang="en-US" dirty="0"/>
          </a:p>
          <a:p>
            <a:pPr lvl="0"/>
            <a:r>
              <a:rPr lang="fr-FR" dirty="0"/>
              <a:t>Assurer des liens réguliers institutionnels, voire développer des relations contractuelles  avec des grands donneurs d’ordres publics : ministères, collectivités territoriales </a:t>
            </a:r>
            <a:r>
              <a:rPr lang="fr-FR" dirty="0" smtClean="0"/>
              <a:t>.</a:t>
            </a:r>
            <a:endParaRPr lang="en-US" dirty="0"/>
          </a:p>
          <a:p>
            <a:pPr lvl="0"/>
            <a:r>
              <a:rPr lang="fr-FR" dirty="0"/>
              <a:t>Développer les interactions entre les actions d’APP et les enseignements par l’implication des étudiants par exemple, </a:t>
            </a:r>
            <a:endParaRPr lang="en-US" dirty="0"/>
          </a:p>
          <a:p>
            <a:pPr lvl="0"/>
            <a:r>
              <a:rPr lang="fr-FR" dirty="0"/>
              <a:t>Élaborer des indicateurs pertinents pour la mesure de l’efficacité de l’APP</a:t>
            </a:r>
            <a:r>
              <a:rPr lang="fr-FR" dirty="0" smtClean="0"/>
              <a:t>.</a:t>
            </a:r>
          </a:p>
          <a:p>
            <a:pPr lvl="0"/>
            <a:endParaRPr lang="en-US" dirty="0"/>
          </a:p>
        </p:txBody>
      </p:sp>
    </p:spTree>
    <p:extLst>
      <p:ext uri="{BB962C8B-B14F-4D97-AF65-F5344CB8AC3E}">
        <p14:creationId xmlns:p14="http://schemas.microsoft.com/office/powerpoint/2010/main" val="1191878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 (IFSTTAR/GERS)</a:t>
            </a:r>
            <a:endParaRPr lang="en-US" dirty="0"/>
          </a:p>
        </p:txBody>
      </p:sp>
      <p:sp>
        <p:nvSpPr>
          <p:cNvPr id="4" name="AutoShape 2" descr="https://portail.ifsttar.fr/www.ifsttar.fr/fileadmin/_processed_/3/5/csm_Couv_GTI4-2_e59df2c03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989" y="2971870"/>
            <a:ext cx="3687961" cy="217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1269586" y="1737682"/>
            <a:ext cx="2434769" cy="646331"/>
          </a:xfrm>
          <a:prstGeom prst="rect">
            <a:avLst/>
          </a:prstGeom>
          <a:noFill/>
        </p:spPr>
        <p:txBody>
          <a:bodyPr wrap="none" rtlCol="0">
            <a:spAutoFit/>
          </a:bodyPr>
          <a:lstStyle/>
          <a:p>
            <a:pPr algn="ctr"/>
            <a:r>
              <a:rPr lang="fr-FR" b="1" dirty="0" smtClean="0">
                <a:solidFill>
                  <a:schemeClr val="accent1"/>
                </a:solidFill>
              </a:rPr>
              <a:t>Expertises collectives</a:t>
            </a:r>
          </a:p>
          <a:p>
            <a:pPr algn="ctr"/>
            <a:r>
              <a:rPr lang="fr-FR" b="1" dirty="0" smtClean="0">
                <a:solidFill>
                  <a:schemeClr val="accent1"/>
                </a:solidFill>
              </a:rPr>
              <a:t>Artificialisation des sols</a:t>
            </a:r>
            <a:endParaRPr lang="en-US" b="1" dirty="0">
              <a:solidFill>
                <a:schemeClr val="accent1"/>
              </a:solidFill>
            </a:endParaRPr>
          </a:p>
        </p:txBody>
      </p:sp>
      <p:pic>
        <p:nvPicPr>
          <p:cNvPr id="9" name="Picture 5" descr="UP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0201" y="3664759"/>
            <a:ext cx="802637" cy="5583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ENPC">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4273" y="3274989"/>
            <a:ext cx="369952" cy="4342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IFSTTAR">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17885" y="2856205"/>
            <a:ext cx="748103" cy="4668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CNRS">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34598" y="3323066"/>
            <a:ext cx="266700" cy="3381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CFMS">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38757" y="3449683"/>
            <a:ext cx="505651" cy="53496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FMR">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38757" y="2909955"/>
            <a:ext cx="431422" cy="50100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Bandeau_image.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241488" y="4058135"/>
            <a:ext cx="3319621" cy="73237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JNGG2018">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274326" y="3106403"/>
            <a:ext cx="1285875" cy="895351"/>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nvSpPr>
        <p:spPr>
          <a:xfrm>
            <a:off x="5818661" y="1722986"/>
            <a:ext cx="2146550" cy="646331"/>
          </a:xfrm>
          <a:prstGeom prst="rect">
            <a:avLst/>
          </a:prstGeom>
          <a:noFill/>
        </p:spPr>
        <p:txBody>
          <a:bodyPr wrap="none" rtlCol="0">
            <a:spAutoFit/>
          </a:bodyPr>
          <a:lstStyle/>
          <a:p>
            <a:pPr algn="ctr"/>
            <a:r>
              <a:rPr lang="fr-FR" b="1" dirty="0" smtClean="0">
                <a:solidFill>
                  <a:schemeClr val="accent1"/>
                </a:solidFill>
              </a:rPr>
              <a:t>Diffusion des savoirs</a:t>
            </a:r>
          </a:p>
          <a:p>
            <a:pPr algn="ctr"/>
            <a:r>
              <a:rPr lang="fr-FR" b="1" dirty="0" smtClean="0">
                <a:solidFill>
                  <a:schemeClr val="accent1"/>
                </a:solidFill>
              </a:rPr>
              <a:t>JNGG 2018</a:t>
            </a:r>
            <a:endParaRPr lang="en-US" b="1" dirty="0">
              <a:solidFill>
                <a:schemeClr val="accent1"/>
              </a:solidFill>
            </a:endParaRPr>
          </a:p>
        </p:txBody>
      </p:sp>
    </p:spTree>
    <p:extLst>
      <p:ext uri="{BB962C8B-B14F-4D97-AF65-F5344CB8AC3E}">
        <p14:creationId xmlns:p14="http://schemas.microsoft.com/office/powerpoint/2010/main" val="8406479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2351</TotalTime>
  <Words>862</Words>
  <Application>Microsoft Office PowerPoint</Application>
  <PresentationFormat>Affichage à l'écran (4:3)</PresentationFormat>
  <Paragraphs>164</Paragraphs>
  <Slides>22</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22</vt:i4>
      </vt:variant>
    </vt:vector>
  </HeadingPairs>
  <TitlesOfParts>
    <vt:vector size="24" baseType="lpstr">
      <vt:lpstr>Thème Office</vt:lpstr>
      <vt:lpstr>Diapositive think-cell</vt:lpstr>
      <vt:lpstr>Présentation PowerPoint</vt:lpstr>
      <vt:lpstr>Objectif des ateliers</vt:lpstr>
      <vt:lpstr>Organisation</vt:lpstr>
      <vt:lpstr>Qu’est-ce que l’APP ?</vt:lpstr>
      <vt:lpstr>Présentation PowerPoint</vt:lpstr>
      <vt:lpstr>Présentation PowerPoint</vt:lpstr>
      <vt:lpstr>Questions pour l’I-site et le groupe</vt:lpstr>
      <vt:lpstr>Pistes d’objectifs possibles</vt:lpstr>
      <vt:lpstr>APP (IFSTTAR/GERS)</vt:lpstr>
      <vt:lpstr>APP (IFSTTAR/GERS)</vt:lpstr>
      <vt:lpstr>APP (IFSTTAR/GERS)</vt:lpstr>
      <vt:lpstr>Yannick L’Horty (UPEM)</vt:lpstr>
      <vt:lpstr>Franck Young (EIVP)</vt:lpstr>
      <vt:lpstr>Présentation PowerPoint</vt:lpstr>
      <vt:lpstr>Participants</vt:lpstr>
      <vt:lpstr>Qu’est-ce que l’APP ?</vt:lpstr>
      <vt:lpstr>Présentation PowerPoint</vt:lpstr>
      <vt:lpstr>Questions pour l’I-site et le groupe</vt:lpstr>
      <vt:lpstr>Pistes d’objectifs possibles</vt:lpstr>
      <vt:lpstr>L’APP est-ce une activité utile, nécessaire, pertinente pour l’U-cible ?</vt:lpstr>
      <vt:lpstr>Axes de réflexion stratégique pour l’U-cible</vt:lpstr>
      <vt:lpstr>Questions soulevées et à approfondir (2 ateliers à venir)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GAUME Eric</dc:creator>
  <cp:lastModifiedBy>GAUME Eric</cp:lastModifiedBy>
  <cp:revision>14</cp:revision>
  <dcterms:created xsi:type="dcterms:W3CDTF">2017-11-27T17:11:16Z</dcterms:created>
  <dcterms:modified xsi:type="dcterms:W3CDTF">2017-11-30T13:21:39Z</dcterms:modified>
</cp:coreProperties>
</file>