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4" r:id="rId2"/>
    <p:sldId id="477" r:id="rId3"/>
    <p:sldId id="489" r:id="rId4"/>
    <p:sldId id="487" r:id="rId5"/>
    <p:sldId id="479" r:id="rId6"/>
    <p:sldId id="492" r:id="rId7"/>
    <p:sldId id="493" r:id="rId8"/>
    <p:sldId id="494" r:id="rId9"/>
    <p:sldId id="495" r:id="rId10"/>
    <p:sldId id="496" r:id="rId11"/>
    <p:sldId id="498" r:id="rId12"/>
    <p:sldId id="501" r:id="rId13"/>
    <p:sldId id="504" r:id="rId14"/>
    <p:sldId id="505" r:id="rId15"/>
    <p:sldId id="506" r:id="rId16"/>
    <p:sldId id="507" r:id="rId17"/>
    <p:sldId id="508" r:id="rId18"/>
    <p:sldId id="509" r:id="rId19"/>
    <p:sldId id="490" r:id="rId20"/>
  </p:sldIdLst>
  <p:sldSz cx="9144000" cy="6858000" type="screen4x3"/>
  <p:notesSz cx="9939338" cy="6805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hardt Jean-Marie" initials="bJm" lastIdx="10" clrIdx="0"/>
  <p:cmAuthor id="1" name="Valérie Gyselinck" initials="" lastIdx="0" clrIdx="1"/>
  <p:cmAuthor id="2" name="Jean-Marie Burkhardt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E65"/>
    <a:srgbClr val="215968"/>
    <a:srgbClr val="215D6E"/>
    <a:srgbClr val="2E4B92"/>
    <a:srgbClr val="001DCC"/>
    <a:srgbClr val="2E44D0"/>
    <a:srgbClr val="0021EF"/>
    <a:srgbClr val="001FDF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4680" autoAdjust="0"/>
  </p:normalViewPr>
  <p:slideViewPr>
    <p:cSldViewPr snapToObjects="1">
      <p:cViewPr varScale="1">
        <p:scale>
          <a:sx n="109" d="100"/>
          <a:sy n="109" d="100"/>
        </p:scale>
        <p:origin x="14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-3259" y="-77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2C663-8B58-4208-8A84-6355935885F9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A9BD2017-3118-4308-AC66-A71644B22145}">
      <dgm:prSet phldrT="[Texte]"/>
      <dgm:spPr/>
      <dgm:t>
        <a:bodyPr/>
        <a:lstStyle/>
        <a:p>
          <a:r>
            <a:rPr lang="fr-FR" dirty="0"/>
            <a:t>Potentiel, apprentissage et différenciation</a:t>
          </a:r>
        </a:p>
      </dgm:t>
    </dgm:pt>
    <dgm:pt modelId="{D6D01697-9F12-4724-828B-E9B5A4FA2DE2}" type="parTrans" cxnId="{FCF954D9-8C77-4549-AAD9-179914D11196}">
      <dgm:prSet/>
      <dgm:spPr/>
      <dgm:t>
        <a:bodyPr/>
        <a:lstStyle/>
        <a:p>
          <a:endParaRPr lang="fr-FR"/>
        </a:p>
      </dgm:t>
    </dgm:pt>
    <dgm:pt modelId="{3A88AB61-0D16-4D59-9D78-595C4032845A}" type="sibTrans" cxnId="{FCF954D9-8C77-4549-AAD9-179914D11196}">
      <dgm:prSet/>
      <dgm:spPr/>
      <dgm:t>
        <a:bodyPr/>
        <a:lstStyle/>
        <a:p>
          <a:endParaRPr lang="fr-FR"/>
        </a:p>
      </dgm:t>
    </dgm:pt>
    <dgm:pt modelId="{0F15116A-0B2D-4259-89DB-8447AC6208D9}">
      <dgm:prSet phldrT="[Texte]"/>
      <dgm:spPr/>
      <dgm:t>
        <a:bodyPr/>
        <a:lstStyle/>
        <a:p>
          <a:r>
            <a:rPr lang="fr-FR" dirty="0" smtClean="0"/>
            <a:t>Risques </a:t>
          </a:r>
          <a:r>
            <a:rPr lang="fr-FR" dirty="0"/>
            <a:t>et sécurité</a:t>
          </a:r>
        </a:p>
      </dgm:t>
    </dgm:pt>
    <dgm:pt modelId="{2876EB08-C2B0-4C84-AE66-6D36E565AE73}" type="parTrans" cxnId="{DFD23358-B56B-43B5-B2C3-0E7BB6AC5B09}">
      <dgm:prSet/>
      <dgm:spPr/>
      <dgm:t>
        <a:bodyPr/>
        <a:lstStyle/>
        <a:p>
          <a:endParaRPr lang="fr-FR"/>
        </a:p>
      </dgm:t>
    </dgm:pt>
    <dgm:pt modelId="{54D22057-7A1C-483A-A6A7-00B257B4111B}" type="sibTrans" cxnId="{DFD23358-B56B-43B5-B2C3-0E7BB6AC5B09}">
      <dgm:prSet/>
      <dgm:spPr/>
      <dgm:t>
        <a:bodyPr/>
        <a:lstStyle/>
        <a:p>
          <a:endParaRPr lang="fr-FR"/>
        </a:p>
      </dgm:t>
    </dgm:pt>
    <dgm:pt modelId="{F7CACD9C-9FE4-4F4F-80F1-4944E4A16097}">
      <dgm:prSet phldrT="[Texte]"/>
      <dgm:spPr/>
      <dgm:t>
        <a:bodyPr/>
        <a:lstStyle/>
        <a:p>
          <a:r>
            <a:rPr lang="fr-FR"/>
            <a:t>Créativité et innovation</a:t>
          </a:r>
        </a:p>
      </dgm:t>
    </dgm:pt>
    <dgm:pt modelId="{AB4E70BD-02EB-40AD-B64C-D2C1A711CF65}" type="parTrans" cxnId="{17A023E0-C39F-4272-B548-5262F1B1CF5A}">
      <dgm:prSet/>
      <dgm:spPr/>
      <dgm:t>
        <a:bodyPr/>
        <a:lstStyle/>
        <a:p>
          <a:endParaRPr lang="fr-FR"/>
        </a:p>
      </dgm:t>
    </dgm:pt>
    <dgm:pt modelId="{2A6D4AC0-F4CA-46D1-8865-1E3031DAFEE2}" type="sibTrans" cxnId="{17A023E0-C39F-4272-B548-5262F1B1CF5A}">
      <dgm:prSet/>
      <dgm:spPr/>
      <dgm:t>
        <a:bodyPr/>
        <a:lstStyle/>
        <a:p>
          <a:endParaRPr lang="fr-FR"/>
        </a:p>
      </dgm:t>
    </dgm:pt>
    <dgm:pt modelId="{BBED7B10-BD3D-4BD4-A03C-D50E757B419C}" type="pres">
      <dgm:prSet presAssocID="{9522C663-8B58-4208-8A84-6355935885F9}" presName="compositeShape" presStyleCnt="0">
        <dgm:presLayoutVars>
          <dgm:chMax val="7"/>
          <dgm:dir/>
          <dgm:resizeHandles val="exact"/>
        </dgm:presLayoutVars>
      </dgm:prSet>
      <dgm:spPr/>
    </dgm:pt>
    <dgm:pt modelId="{80E4B3B2-7C42-4F6A-BCEE-13F2C765651F}" type="pres">
      <dgm:prSet presAssocID="{A9BD2017-3118-4308-AC66-A71644B22145}" presName="circ1" presStyleLbl="vennNode1" presStyleIdx="0" presStyleCnt="3"/>
      <dgm:spPr/>
      <dgm:t>
        <a:bodyPr/>
        <a:lstStyle/>
        <a:p>
          <a:endParaRPr lang="fr-FR"/>
        </a:p>
      </dgm:t>
    </dgm:pt>
    <dgm:pt modelId="{9E5D5CF7-7DDD-4D58-AAD1-382531302176}" type="pres">
      <dgm:prSet presAssocID="{A9BD2017-3118-4308-AC66-A71644B221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AD85DA-F88A-4DC3-A447-AC14E260321E}" type="pres">
      <dgm:prSet presAssocID="{0F15116A-0B2D-4259-89DB-8447AC6208D9}" presName="circ2" presStyleLbl="vennNode1" presStyleIdx="1" presStyleCnt="3"/>
      <dgm:spPr/>
      <dgm:t>
        <a:bodyPr/>
        <a:lstStyle/>
        <a:p>
          <a:endParaRPr lang="fr-FR"/>
        </a:p>
      </dgm:t>
    </dgm:pt>
    <dgm:pt modelId="{A0C039AA-9037-4E1E-8F7E-6AF9C4562494}" type="pres">
      <dgm:prSet presAssocID="{0F15116A-0B2D-4259-89DB-8447AC6208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BD49D-0582-4D89-AB4C-8222E7E169C1}" type="pres">
      <dgm:prSet presAssocID="{F7CACD9C-9FE4-4F4F-80F1-4944E4A16097}" presName="circ3" presStyleLbl="vennNode1" presStyleIdx="2" presStyleCnt="3"/>
      <dgm:spPr/>
      <dgm:t>
        <a:bodyPr/>
        <a:lstStyle/>
        <a:p>
          <a:endParaRPr lang="fr-FR"/>
        </a:p>
      </dgm:t>
    </dgm:pt>
    <dgm:pt modelId="{63A12403-C487-4682-9586-38D408CE4B3C}" type="pres">
      <dgm:prSet presAssocID="{F7CACD9C-9FE4-4F4F-80F1-4944E4A160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D23358-B56B-43B5-B2C3-0E7BB6AC5B09}" srcId="{9522C663-8B58-4208-8A84-6355935885F9}" destId="{0F15116A-0B2D-4259-89DB-8447AC6208D9}" srcOrd="1" destOrd="0" parTransId="{2876EB08-C2B0-4C84-AE66-6D36E565AE73}" sibTransId="{54D22057-7A1C-483A-A6A7-00B257B4111B}"/>
    <dgm:cxn modelId="{A0EBCA59-F2F4-0743-B4E0-956CD1845BA3}" type="presOf" srcId="{9522C663-8B58-4208-8A84-6355935885F9}" destId="{BBED7B10-BD3D-4BD4-A03C-D50E757B419C}" srcOrd="0" destOrd="0" presId="urn:microsoft.com/office/officeart/2005/8/layout/venn1"/>
    <dgm:cxn modelId="{FCF954D9-8C77-4549-AAD9-179914D11196}" srcId="{9522C663-8B58-4208-8A84-6355935885F9}" destId="{A9BD2017-3118-4308-AC66-A71644B22145}" srcOrd="0" destOrd="0" parTransId="{D6D01697-9F12-4724-828B-E9B5A4FA2DE2}" sibTransId="{3A88AB61-0D16-4D59-9D78-595C4032845A}"/>
    <dgm:cxn modelId="{17A023E0-C39F-4272-B548-5262F1B1CF5A}" srcId="{9522C663-8B58-4208-8A84-6355935885F9}" destId="{F7CACD9C-9FE4-4F4F-80F1-4944E4A16097}" srcOrd="2" destOrd="0" parTransId="{AB4E70BD-02EB-40AD-B64C-D2C1A711CF65}" sibTransId="{2A6D4AC0-F4CA-46D1-8865-1E3031DAFEE2}"/>
    <dgm:cxn modelId="{278D4CCF-71E4-8944-B123-418BE6AFF2FB}" type="presOf" srcId="{A9BD2017-3118-4308-AC66-A71644B22145}" destId="{9E5D5CF7-7DDD-4D58-AAD1-382531302176}" srcOrd="1" destOrd="0" presId="urn:microsoft.com/office/officeart/2005/8/layout/venn1"/>
    <dgm:cxn modelId="{C01A9903-568F-254C-8277-08FFDEBD969A}" type="presOf" srcId="{F7CACD9C-9FE4-4F4F-80F1-4944E4A16097}" destId="{6FCBD49D-0582-4D89-AB4C-8222E7E169C1}" srcOrd="0" destOrd="0" presId="urn:microsoft.com/office/officeart/2005/8/layout/venn1"/>
    <dgm:cxn modelId="{D79E130C-2B04-EE4B-8198-64045D22B939}" type="presOf" srcId="{0F15116A-0B2D-4259-89DB-8447AC6208D9}" destId="{A0C039AA-9037-4E1E-8F7E-6AF9C4562494}" srcOrd="1" destOrd="0" presId="urn:microsoft.com/office/officeart/2005/8/layout/venn1"/>
    <dgm:cxn modelId="{1681D22C-603C-124C-B777-AAD585671238}" type="presOf" srcId="{A9BD2017-3118-4308-AC66-A71644B22145}" destId="{80E4B3B2-7C42-4F6A-BCEE-13F2C765651F}" srcOrd="0" destOrd="0" presId="urn:microsoft.com/office/officeart/2005/8/layout/venn1"/>
    <dgm:cxn modelId="{E7EDE089-0D22-5D4D-BCAF-AD588ABD71EA}" type="presOf" srcId="{0F15116A-0B2D-4259-89DB-8447AC6208D9}" destId="{CCAD85DA-F88A-4DC3-A447-AC14E260321E}" srcOrd="0" destOrd="0" presId="urn:microsoft.com/office/officeart/2005/8/layout/venn1"/>
    <dgm:cxn modelId="{19831AD1-68B8-E341-868D-CC8B597B6D06}" type="presOf" srcId="{F7CACD9C-9FE4-4F4F-80F1-4944E4A16097}" destId="{63A12403-C487-4682-9586-38D408CE4B3C}" srcOrd="1" destOrd="0" presId="urn:microsoft.com/office/officeart/2005/8/layout/venn1"/>
    <dgm:cxn modelId="{EFA1358C-F1BA-9440-81A1-7C3ED840974B}" type="presParOf" srcId="{BBED7B10-BD3D-4BD4-A03C-D50E757B419C}" destId="{80E4B3B2-7C42-4F6A-BCEE-13F2C765651F}" srcOrd="0" destOrd="0" presId="urn:microsoft.com/office/officeart/2005/8/layout/venn1"/>
    <dgm:cxn modelId="{3B8F23D2-F0C8-C54A-A305-6F78E57F5D7F}" type="presParOf" srcId="{BBED7B10-BD3D-4BD4-A03C-D50E757B419C}" destId="{9E5D5CF7-7DDD-4D58-AAD1-382531302176}" srcOrd="1" destOrd="0" presId="urn:microsoft.com/office/officeart/2005/8/layout/venn1"/>
    <dgm:cxn modelId="{8BC941AA-A0BC-7E4E-AEB0-EFA3D06C89C0}" type="presParOf" srcId="{BBED7B10-BD3D-4BD4-A03C-D50E757B419C}" destId="{CCAD85DA-F88A-4DC3-A447-AC14E260321E}" srcOrd="2" destOrd="0" presId="urn:microsoft.com/office/officeart/2005/8/layout/venn1"/>
    <dgm:cxn modelId="{28392333-C2E6-FB41-BC08-131080F4069D}" type="presParOf" srcId="{BBED7B10-BD3D-4BD4-A03C-D50E757B419C}" destId="{A0C039AA-9037-4E1E-8F7E-6AF9C4562494}" srcOrd="3" destOrd="0" presId="urn:microsoft.com/office/officeart/2005/8/layout/venn1"/>
    <dgm:cxn modelId="{46454A46-3960-5A49-A8BA-9D23AE27701C}" type="presParOf" srcId="{BBED7B10-BD3D-4BD4-A03C-D50E757B419C}" destId="{6FCBD49D-0582-4D89-AB4C-8222E7E169C1}" srcOrd="4" destOrd="0" presId="urn:microsoft.com/office/officeart/2005/8/layout/venn1"/>
    <dgm:cxn modelId="{D3B42DCE-2478-C743-AD93-FBE9F0D88991}" type="presParOf" srcId="{BBED7B10-BD3D-4BD4-A03C-D50E757B419C}" destId="{63A12403-C487-4682-9586-38D408CE4B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AC818-801B-4B38-994B-63DA4974AD6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19597ED-E4D6-48D5-B7F4-EF3548949777}">
      <dgm:prSet phldrT="[Texte]"/>
      <dgm:spPr/>
      <dgm:t>
        <a:bodyPr/>
        <a:lstStyle/>
        <a:p>
          <a:r>
            <a:rPr lang="fr-FR"/>
            <a:t>Transport et mobilité</a:t>
          </a:r>
        </a:p>
      </dgm:t>
    </dgm:pt>
    <dgm:pt modelId="{ECE21356-8104-47A2-9CC6-E99F8F1B6EFC}" type="parTrans" cxnId="{BE40E755-63AE-4FCF-8D27-6DC6EB55B763}">
      <dgm:prSet/>
      <dgm:spPr/>
      <dgm:t>
        <a:bodyPr/>
        <a:lstStyle/>
        <a:p>
          <a:endParaRPr lang="fr-FR"/>
        </a:p>
      </dgm:t>
    </dgm:pt>
    <dgm:pt modelId="{F796BE60-AA5C-4F92-9C88-F3EDC31C758E}" type="sibTrans" cxnId="{BE40E755-63AE-4FCF-8D27-6DC6EB55B763}">
      <dgm:prSet/>
      <dgm:spPr/>
      <dgm:t>
        <a:bodyPr/>
        <a:lstStyle/>
        <a:p>
          <a:endParaRPr lang="fr-FR"/>
        </a:p>
      </dgm:t>
    </dgm:pt>
    <dgm:pt modelId="{A08E663A-F837-4942-9925-45DFEBFA7315}">
      <dgm:prSet phldrT="[Texte]"/>
      <dgm:spPr/>
      <dgm:t>
        <a:bodyPr/>
        <a:lstStyle/>
        <a:p>
          <a:r>
            <a:rPr lang="fr-FR"/>
            <a:t>Travail et organisation</a:t>
          </a:r>
        </a:p>
      </dgm:t>
    </dgm:pt>
    <dgm:pt modelId="{87686B65-DCB6-4F2A-BD0A-79CDEDFE2EAD}" type="parTrans" cxnId="{8B8CE415-775C-441E-85A0-BF82063C019B}">
      <dgm:prSet/>
      <dgm:spPr/>
      <dgm:t>
        <a:bodyPr/>
        <a:lstStyle/>
        <a:p>
          <a:endParaRPr lang="fr-FR"/>
        </a:p>
      </dgm:t>
    </dgm:pt>
    <dgm:pt modelId="{F18A1499-8ADB-4E2F-A280-E971AC9352F3}" type="sibTrans" cxnId="{8B8CE415-775C-441E-85A0-BF82063C019B}">
      <dgm:prSet/>
      <dgm:spPr/>
      <dgm:t>
        <a:bodyPr/>
        <a:lstStyle/>
        <a:p>
          <a:endParaRPr lang="fr-FR"/>
        </a:p>
      </dgm:t>
    </dgm:pt>
    <dgm:pt modelId="{EFF691B2-F1DB-427F-8AD2-A59379E6AE22}">
      <dgm:prSet phldrT="[Texte]"/>
      <dgm:spPr/>
      <dgm:t>
        <a:bodyPr/>
        <a:lstStyle/>
        <a:p>
          <a:r>
            <a:rPr lang="fr-FR"/>
            <a:t>Education et école</a:t>
          </a:r>
        </a:p>
      </dgm:t>
    </dgm:pt>
    <dgm:pt modelId="{3B4FD564-EB06-4689-904A-59156A763D4E}" type="parTrans" cxnId="{F5AC20A3-663B-4CDE-86EB-F84ECFF2B391}">
      <dgm:prSet/>
      <dgm:spPr/>
      <dgm:t>
        <a:bodyPr/>
        <a:lstStyle/>
        <a:p>
          <a:endParaRPr lang="fr-FR"/>
        </a:p>
      </dgm:t>
    </dgm:pt>
    <dgm:pt modelId="{37789B11-36F4-4516-A7F8-A7C362CE46F1}" type="sibTrans" cxnId="{F5AC20A3-663B-4CDE-86EB-F84ECFF2B391}">
      <dgm:prSet/>
      <dgm:spPr/>
      <dgm:t>
        <a:bodyPr/>
        <a:lstStyle/>
        <a:p>
          <a:endParaRPr lang="fr-FR"/>
        </a:p>
      </dgm:t>
    </dgm:pt>
    <dgm:pt modelId="{AFAA040D-C2A3-44B4-87D9-3B5B48057028}" type="pres">
      <dgm:prSet presAssocID="{BB4AC818-801B-4B38-994B-63DA4974AD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EB5EE1-BE60-4B3B-8E13-7022BA80BC35}" type="pres">
      <dgm:prSet presAssocID="{419597ED-E4D6-48D5-B7F4-EF3548949777}" presName="parentLin" presStyleCnt="0"/>
      <dgm:spPr/>
    </dgm:pt>
    <dgm:pt modelId="{E83335F4-3C96-4D41-B01E-FA3186967A08}" type="pres">
      <dgm:prSet presAssocID="{419597ED-E4D6-48D5-B7F4-EF3548949777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B74FC6F2-9C50-4C62-B968-ADA3CB7E5297}" type="pres">
      <dgm:prSet presAssocID="{419597ED-E4D6-48D5-B7F4-EF35489497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F739EF-31AE-46A6-8C7A-9BFF73E3F8C5}" type="pres">
      <dgm:prSet presAssocID="{419597ED-E4D6-48D5-B7F4-EF3548949777}" presName="negativeSpace" presStyleCnt="0"/>
      <dgm:spPr/>
    </dgm:pt>
    <dgm:pt modelId="{01E96B8B-3D11-476E-9506-0473856B7FA9}" type="pres">
      <dgm:prSet presAssocID="{419597ED-E4D6-48D5-B7F4-EF3548949777}" presName="childText" presStyleLbl="conFgAcc1" presStyleIdx="0" presStyleCnt="3">
        <dgm:presLayoutVars>
          <dgm:bulletEnabled val="1"/>
        </dgm:presLayoutVars>
      </dgm:prSet>
      <dgm:spPr/>
    </dgm:pt>
    <dgm:pt modelId="{47662D26-06E8-4C58-8410-C4709C81DAC4}" type="pres">
      <dgm:prSet presAssocID="{F796BE60-AA5C-4F92-9C88-F3EDC31C758E}" presName="spaceBetweenRectangles" presStyleCnt="0"/>
      <dgm:spPr/>
    </dgm:pt>
    <dgm:pt modelId="{58196112-2AAF-440E-8A90-1CD9B0E785F5}" type="pres">
      <dgm:prSet presAssocID="{A08E663A-F837-4942-9925-45DFEBFA7315}" presName="parentLin" presStyleCnt="0"/>
      <dgm:spPr/>
    </dgm:pt>
    <dgm:pt modelId="{AE25B8CB-A349-49DF-8183-FF8C58E2E6EB}" type="pres">
      <dgm:prSet presAssocID="{A08E663A-F837-4942-9925-45DFEBFA731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CE23C26-77F4-4E03-ABEE-4CBDEE4FF8DD}" type="pres">
      <dgm:prSet presAssocID="{A08E663A-F837-4942-9925-45DFEBFA73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6DFB64-D9E8-413A-8085-6781167792E9}" type="pres">
      <dgm:prSet presAssocID="{A08E663A-F837-4942-9925-45DFEBFA7315}" presName="negativeSpace" presStyleCnt="0"/>
      <dgm:spPr/>
    </dgm:pt>
    <dgm:pt modelId="{ABB7ED13-86BA-4DB0-92C0-66FB8D5FFC2D}" type="pres">
      <dgm:prSet presAssocID="{A08E663A-F837-4942-9925-45DFEBFA7315}" presName="childText" presStyleLbl="conFgAcc1" presStyleIdx="1" presStyleCnt="3">
        <dgm:presLayoutVars>
          <dgm:bulletEnabled val="1"/>
        </dgm:presLayoutVars>
      </dgm:prSet>
      <dgm:spPr/>
    </dgm:pt>
    <dgm:pt modelId="{D0477BF4-2AE1-4B09-8165-7556AEDDA0DF}" type="pres">
      <dgm:prSet presAssocID="{F18A1499-8ADB-4E2F-A280-E971AC9352F3}" presName="spaceBetweenRectangles" presStyleCnt="0"/>
      <dgm:spPr/>
    </dgm:pt>
    <dgm:pt modelId="{F7417B4B-F3B7-486D-A8AF-619D9615A4A7}" type="pres">
      <dgm:prSet presAssocID="{EFF691B2-F1DB-427F-8AD2-A59379E6AE22}" presName="parentLin" presStyleCnt="0"/>
      <dgm:spPr/>
    </dgm:pt>
    <dgm:pt modelId="{522B2937-3026-4908-85A9-2144ED5BE23A}" type="pres">
      <dgm:prSet presAssocID="{EFF691B2-F1DB-427F-8AD2-A59379E6AE22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8C1214B0-E44E-47F6-BC67-A890E4EC6834}" type="pres">
      <dgm:prSet presAssocID="{EFF691B2-F1DB-427F-8AD2-A59379E6AE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E3337-5824-4AA9-BC45-33D2160849A4}" type="pres">
      <dgm:prSet presAssocID="{EFF691B2-F1DB-427F-8AD2-A59379E6AE22}" presName="negativeSpace" presStyleCnt="0"/>
      <dgm:spPr/>
    </dgm:pt>
    <dgm:pt modelId="{4E98CCC7-E921-442A-AF4D-A894A18D850A}" type="pres">
      <dgm:prSet presAssocID="{EFF691B2-F1DB-427F-8AD2-A59379E6AE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8CE415-775C-441E-85A0-BF82063C019B}" srcId="{BB4AC818-801B-4B38-994B-63DA4974AD63}" destId="{A08E663A-F837-4942-9925-45DFEBFA7315}" srcOrd="1" destOrd="0" parTransId="{87686B65-DCB6-4F2A-BD0A-79CDEDFE2EAD}" sibTransId="{F18A1499-8ADB-4E2F-A280-E971AC9352F3}"/>
    <dgm:cxn modelId="{441D3299-228D-6D46-9A54-F879E1D5FAEC}" type="presOf" srcId="{419597ED-E4D6-48D5-B7F4-EF3548949777}" destId="{E83335F4-3C96-4D41-B01E-FA3186967A08}" srcOrd="0" destOrd="0" presId="urn:microsoft.com/office/officeart/2005/8/layout/list1"/>
    <dgm:cxn modelId="{E90D8E35-40EF-3E45-A7BD-ECA191636CAB}" type="presOf" srcId="{EFF691B2-F1DB-427F-8AD2-A59379E6AE22}" destId="{522B2937-3026-4908-85A9-2144ED5BE23A}" srcOrd="0" destOrd="0" presId="urn:microsoft.com/office/officeart/2005/8/layout/list1"/>
    <dgm:cxn modelId="{54324AAF-D51E-D24B-8684-C666C0C2652B}" type="presOf" srcId="{BB4AC818-801B-4B38-994B-63DA4974AD63}" destId="{AFAA040D-C2A3-44B4-87D9-3B5B48057028}" srcOrd="0" destOrd="0" presId="urn:microsoft.com/office/officeart/2005/8/layout/list1"/>
    <dgm:cxn modelId="{40B21988-A6FE-0949-BDDA-D6407B704363}" type="presOf" srcId="{EFF691B2-F1DB-427F-8AD2-A59379E6AE22}" destId="{8C1214B0-E44E-47F6-BC67-A890E4EC6834}" srcOrd="1" destOrd="0" presId="urn:microsoft.com/office/officeart/2005/8/layout/list1"/>
    <dgm:cxn modelId="{73559A65-0A76-8140-8DD3-BAC557B4D492}" type="presOf" srcId="{419597ED-E4D6-48D5-B7F4-EF3548949777}" destId="{B74FC6F2-9C50-4C62-B968-ADA3CB7E5297}" srcOrd="1" destOrd="0" presId="urn:microsoft.com/office/officeart/2005/8/layout/list1"/>
    <dgm:cxn modelId="{F5AC20A3-663B-4CDE-86EB-F84ECFF2B391}" srcId="{BB4AC818-801B-4B38-994B-63DA4974AD63}" destId="{EFF691B2-F1DB-427F-8AD2-A59379E6AE22}" srcOrd="2" destOrd="0" parTransId="{3B4FD564-EB06-4689-904A-59156A763D4E}" sibTransId="{37789B11-36F4-4516-A7F8-A7C362CE46F1}"/>
    <dgm:cxn modelId="{2158266B-0F66-514C-AAAB-C26BD0794590}" type="presOf" srcId="{A08E663A-F837-4942-9925-45DFEBFA7315}" destId="{AE25B8CB-A349-49DF-8183-FF8C58E2E6EB}" srcOrd="0" destOrd="0" presId="urn:microsoft.com/office/officeart/2005/8/layout/list1"/>
    <dgm:cxn modelId="{BE40E755-63AE-4FCF-8D27-6DC6EB55B763}" srcId="{BB4AC818-801B-4B38-994B-63DA4974AD63}" destId="{419597ED-E4D6-48D5-B7F4-EF3548949777}" srcOrd="0" destOrd="0" parTransId="{ECE21356-8104-47A2-9CC6-E99F8F1B6EFC}" sibTransId="{F796BE60-AA5C-4F92-9C88-F3EDC31C758E}"/>
    <dgm:cxn modelId="{F03977FB-794C-4A4F-879C-08C652EF9F31}" type="presOf" srcId="{A08E663A-F837-4942-9925-45DFEBFA7315}" destId="{1CE23C26-77F4-4E03-ABEE-4CBDEE4FF8DD}" srcOrd="1" destOrd="0" presId="urn:microsoft.com/office/officeart/2005/8/layout/list1"/>
    <dgm:cxn modelId="{EA567337-17E0-744E-BB21-144D67C799AC}" type="presParOf" srcId="{AFAA040D-C2A3-44B4-87D9-3B5B48057028}" destId="{D9EB5EE1-BE60-4B3B-8E13-7022BA80BC35}" srcOrd="0" destOrd="0" presId="urn:microsoft.com/office/officeart/2005/8/layout/list1"/>
    <dgm:cxn modelId="{72AC0FF4-8B34-C345-AA54-E4406B7CC9F5}" type="presParOf" srcId="{D9EB5EE1-BE60-4B3B-8E13-7022BA80BC35}" destId="{E83335F4-3C96-4D41-B01E-FA3186967A08}" srcOrd="0" destOrd="0" presId="urn:microsoft.com/office/officeart/2005/8/layout/list1"/>
    <dgm:cxn modelId="{998D832E-31DD-DC4C-807C-CD262DA218AE}" type="presParOf" srcId="{D9EB5EE1-BE60-4B3B-8E13-7022BA80BC35}" destId="{B74FC6F2-9C50-4C62-B968-ADA3CB7E5297}" srcOrd="1" destOrd="0" presId="urn:microsoft.com/office/officeart/2005/8/layout/list1"/>
    <dgm:cxn modelId="{67848795-92C8-2D4B-8392-B1E2C7145FC2}" type="presParOf" srcId="{AFAA040D-C2A3-44B4-87D9-3B5B48057028}" destId="{67F739EF-31AE-46A6-8C7A-9BFF73E3F8C5}" srcOrd="1" destOrd="0" presId="urn:microsoft.com/office/officeart/2005/8/layout/list1"/>
    <dgm:cxn modelId="{FF8E0612-4933-2A48-92DE-DECC5DC9D955}" type="presParOf" srcId="{AFAA040D-C2A3-44B4-87D9-3B5B48057028}" destId="{01E96B8B-3D11-476E-9506-0473856B7FA9}" srcOrd="2" destOrd="0" presId="urn:microsoft.com/office/officeart/2005/8/layout/list1"/>
    <dgm:cxn modelId="{582D786D-AF32-E041-BCA7-EEB83F3E692E}" type="presParOf" srcId="{AFAA040D-C2A3-44B4-87D9-3B5B48057028}" destId="{47662D26-06E8-4C58-8410-C4709C81DAC4}" srcOrd="3" destOrd="0" presId="urn:microsoft.com/office/officeart/2005/8/layout/list1"/>
    <dgm:cxn modelId="{42828E6A-1EE2-AE48-8DD7-9D56ED49D2CD}" type="presParOf" srcId="{AFAA040D-C2A3-44B4-87D9-3B5B48057028}" destId="{58196112-2AAF-440E-8A90-1CD9B0E785F5}" srcOrd="4" destOrd="0" presId="urn:microsoft.com/office/officeart/2005/8/layout/list1"/>
    <dgm:cxn modelId="{5DDBD99D-15B6-C043-926E-79A4B8CDA0D8}" type="presParOf" srcId="{58196112-2AAF-440E-8A90-1CD9B0E785F5}" destId="{AE25B8CB-A349-49DF-8183-FF8C58E2E6EB}" srcOrd="0" destOrd="0" presId="urn:microsoft.com/office/officeart/2005/8/layout/list1"/>
    <dgm:cxn modelId="{5E5C8E0B-88EF-9F4D-B393-329CC2DD14D6}" type="presParOf" srcId="{58196112-2AAF-440E-8A90-1CD9B0E785F5}" destId="{1CE23C26-77F4-4E03-ABEE-4CBDEE4FF8DD}" srcOrd="1" destOrd="0" presId="urn:microsoft.com/office/officeart/2005/8/layout/list1"/>
    <dgm:cxn modelId="{DE82C7F0-FFD4-8146-9870-DF24EDF6D498}" type="presParOf" srcId="{AFAA040D-C2A3-44B4-87D9-3B5B48057028}" destId="{8E6DFB64-D9E8-413A-8085-6781167792E9}" srcOrd="5" destOrd="0" presId="urn:microsoft.com/office/officeart/2005/8/layout/list1"/>
    <dgm:cxn modelId="{C0F0886E-5C5C-3F4D-B47B-4E4B07221B10}" type="presParOf" srcId="{AFAA040D-C2A3-44B4-87D9-3B5B48057028}" destId="{ABB7ED13-86BA-4DB0-92C0-66FB8D5FFC2D}" srcOrd="6" destOrd="0" presId="urn:microsoft.com/office/officeart/2005/8/layout/list1"/>
    <dgm:cxn modelId="{4C4DAD23-0303-D14A-BF6A-E8AA0BB21FF0}" type="presParOf" srcId="{AFAA040D-C2A3-44B4-87D9-3B5B48057028}" destId="{D0477BF4-2AE1-4B09-8165-7556AEDDA0DF}" srcOrd="7" destOrd="0" presId="urn:microsoft.com/office/officeart/2005/8/layout/list1"/>
    <dgm:cxn modelId="{DAEDB027-2F9E-E544-A885-0A1946E8E655}" type="presParOf" srcId="{AFAA040D-C2A3-44B4-87D9-3B5B48057028}" destId="{F7417B4B-F3B7-486D-A8AF-619D9615A4A7}" srcOrd="8" destOrd="0" presId="urn:microsoft.com/office/officeart/2005/8/layout/list1"/>
    <dgm:cxn modelId="{8F0F994F-F5C0-274E-BB79-DFBDE7A0258E}" type="presParOf" srcId="{F7417B4B-F3B7-486D-A8AF-619D9615A4A7}" destId="{522B2937-3026-4908-85A9-2144ED5BE23A}" srcOrd="0" destOrd="0" presId="urn:microsoft.com/office/officeart/2005/8/layout/list1"/>
    <dgm:cxn modelId="{388449D4-CBBC-E945-958D-1A9F3DD8352C}" type="presParOf" srcId="{F7417B4B-F3B7-486D-A8AF-619D9615A4A7}" destId="{8C1214B0-E44E-47F6-BC67-A890E4EC6834}" srcOrd="1" destOrd="0" presId="urn:microsoft.com/office/officeart/2005/8/layout/list1"/>
    <dgm:cxn modelId="{A652DDAD-BD26-994E-BE48-9D6C7C88474E}" type="presParOf" srcId="{AFAA040D-C2A3-44B4-87D9-3B5B48057028}" destId="{5DCE3337-5824-4AA9-BC45-33D2160849A4}" srcOrd="9" destOrd="0" presId="urn:microsoft.com/office/officeart/2005/8/layout/list1"/>
    <dgm:cxn modelId="{AEAE8E49-02AC-AC4A-9E41-FA3A1BBC0D09}" type="presParOf" srcId="{AFAA040D-C2A3-44B4-87D9-3B5B48057028}" destId="{4E98CCC7-E921-442A-AF4D-A894A18D85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4B3B2-7C42-4F6A-BCEE-13F2C765651F}">
      <dsp:nvSpPr>
        <dsp:cNvPr id="0" name=""/>
        <dsp:cNvSpPr/>
      </dsp:nvSpPr>
      <dsp:spPr>
        <a:xfrm>
          <a:off x="553056" y="288824"/>
          <a:ext cx="1532720" cy="15327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Potentiel, apprentissage et différenciation</a:t>
          </a:r>
        </a:p>
      </dsp:txBody>
      <dsp:txXfrm>
        <a:off x="757419" y="557050"/>
        <a:ext cx="1123994" cy="689724"/>
      </dsp:txXfrm>
    </dsp:sp>
    <dsp:sp modelId="{CCAD85DA-F88A-4DC3-A447-AC14E260321E}">
      <dsp:nvSpPr>
        <dsp:cNvPr id="0" name=""/>
        <dsp:cNvSpPr/>
      </dsp:nvSpPr>
      <dsp:spPr>
        <a:xfrm>
          <a:off x="1106112" y="1246774"/>
          <a:ext cx="1532720" cy="15327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Risques </a:t>
          </a:r>
          <a:r>
            <a:rPr lang="fr-FR" sz="1300" kern="1200" dirty="0"/>
            <a:t>et sécurité</a:t>
          </a:r>
        </a:p>
      </dsp:txBody>
      <dsp:txXfrm>
        <a:off x="1574869" y="1642727"/>
        <a:ext cx="919632" cy="842996"/>
      </dsp:txXfrm>
    </dsp:sp>
    <dsp:sp modelId="{6FCBD49D-0582-4D89-AB4C-8222E7E169C1}">
      <dsp:nvSpPr>
        <dsp:cNvPr id="0" name=""/>
        <dsp:cNvSpPr/>
      </dsp:nvSpPr>
      <dsp:spPr>
        <a:xfrm>
          <a:off x="0" y="1246774"/>
          <a:ext cx="1532720" cy="15327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Créativité et innovation</a:t>
          </a:r>
        </a:p>
      </dsp:txBody>
      <dsp:txXfrm>
        <a:off x="144331" y="1642727"/>
        <a:ext cx="919632" cy="84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96B8B-3D11-476E-9506-0473856B7FA9}">
      <dsp:nvSpPr>
        <dsp:cNvPr id="0" name=""/>
        <dsp:cNvSpPr/>
      </dsp:nvSpPr>
      <dsp:spPr>
        <a:xfrm>
          <a:off x="0" y="431347"/>
          <a:ext cx="304792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FC6F2-9C50-4C62-B968-ADA3CB7E5297}">
      <dsp:nvSpPr>
        <dsp:cNvPr id="0" name=""/>
        <dsp:cNvSpPr/>
      </dsp:nvSpPr>
      <dsp:spPr>
        <a:xfrm>
          <a:off x="152396" y="180427"/>
          <a:ext cx="213354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3" tIns="0" rIns="8064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Transport et mobilité</a:t>
          </a:r>
        </a:p>
      </dsp:txBody>
      <dsp:txXfrm>
        <a:off x="176894" y="204925"/>
        <a:ext cx="2084548" cy="452844"/>
      </dsp:txXfrm>
    </dsp:sp>
    <dsp:sp modelId="{ABB7ED13-86BA-4DB0-92C0-66FB8D5FFC2D}">
      <dsp:nvSpPr>
        <dsp:cNvPr id="0" name=""/>
        <dsp:cNvSpPr/>
      </dsp:nvSpPr>
      <dsp:spPr>
        <a:xfrm>
          <a:off x="0" y="1202467"/>
          <a:ext cx="304792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23C26-77F4-4E03-ABEE-4CBDEE4FF8DD}">
      <dsp:nvSpPr>
        <dsp:cNvPr id="0" name=""/>
        <dsp:cNvSpPr/>
      </dsp:nvSpPr>
      <dsp:spPr>
        <a:xfrm>
          <a:off x="152396" y="951547"/>
          <a:ext cx="213354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3" tIns="0" rIns="8064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Travail et organisation</a:t>
          </a:r>
        </a:p>
      </dsp:txBody>
      <dsp:txXfrm>
        <a:off x="176894" y="976045"/>
        <a:ext cx="2084548" cy="452844"/>
      </dsp:txXfrm>
    </dsp:sp>
    <dsp:sp modelId="{4E98CCC7-E921-442A-AF4D-A894A18D850A}">
      <dsp:nvSpPr>
        <dsp:cNvPr id="0" name=""/>
        <dsp:cNvSpPr/>
      </dsp:nvSpPr>
      <dsp:spPr>
        <a:xfrm>
          <a:off x="0" y="1973587"/>
          <a:ext cx="304792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214B0-E44E-47F6-BC67-A890E4EC6834}">
      <dsp:nvSpPr>
        <dsp:cNvPr id="0" name=""/>
        <dsp:cNvSpPr/>
      </dsp:nvSpPr>
      <dsp:spPr>
        <a:xfrm>
          <a:off x="152396" y="1722666"/>
          <a:ext cx="213354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3" tIns="0" rIns="8064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Education et école</a:t>
          </a:r>
        </a:p>
      </dsp:txBody>
      <dsp:txXfrm>
        <a:off x="176894" y="1747164"/>
        <a:ext cx="208454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57E3B24D-381D-48B3-983C-9DC6290A354D}" type="datetimeFigureOut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8475" cy="33972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7BB9D9AE-7350-4842-95E4-44300E0CB1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9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39DAF4B6-1874-4262-BE68-90FDCDF3A6DD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2150"/>
            <a:ext cx="79517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236D8545-0BB3-4622-9BBF-98D42519C5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5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Perception des risques et risques objectifs selon les modes de transport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Education, apprentissage et réapprentissage de la conduite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Pratiques automobilistes plus sûres et écologiques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Promotion d’interactions route – rail plus sécuritaires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8545-0BB3-4622-9BBF-98D42519C50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7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Perception des risques et risques objectifs selon les modes de transport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Education, apprentissage et réapprentissage de la conduite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Pratiques automobilistes plus sûres et écologiques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Promotion d’interactions route – rail plus sécuritaires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8545-0BB3-4622-9BBF-98D42519C50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7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Perception des risques et risques objectifs selon les modes de transport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Education, apprentissage et réapprentissage de la conduite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Pratiques automobilistes plus sûres et écologiques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fr-FR" dirty="0" smtClean="0"/>
              <a:t>Promotion d’interactions route – rail plus sécuritaires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8545-0BB3-4622-9BBF-98D42519C50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7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des conditions d’observation ; isolation facteurs et liens de causalité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8545-0BB3-4622-9BBF-98D42519C50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28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464" indent="-284464">
              <a:buFont typeface="Arial" pitchFamily="34" charset="0"/>
              <a:buChar char="•"/>
            </a:pPr>
            <a:r>
              <a:rPr lang="fr-FR" dirty="0" smtClean="0"/>
              <a:t>Notre approche scientifique = analyser, comprendre et modéliser le comportement</a:t>
            </a:r>
            <a:r>
              <a:rPr lang="fr-FR" baseline="0" dirty="0" smtClean="0"/>
              <a:t> humain, de l’individu, dans des situations de mobilité, en interaction avec son environnement physique et social, pour contribuer aux connaissances fondamentales sur l’humain et dans une perspective finalisée,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ヒラギノ角ゴ Pro W3" pitchFamily="-65" charset="-128"/>
                <a:cs typeface="ヒラギノ角ゴ Pro W3"/>
              </a:rPr>
              <a:t>favoriser l’adoption de comportements de mobilité plus sûrs et plus respectueux de l’environnement et de tous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ヒラギノ角ゴ Pro W3" pitchFamily="-65" charset="-128"/>
                <a:cs typeface="ヒラギノ角ゴ Pro W3"/>
              </a:rPr>
              <a:t> </a:t>
            </a:r>
          </a:p>
          <a:p>
            <a:pPr marL="284464" indent="-284464"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67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200" dirty="0" smtClean="0"/>
              <a:t>Perception des risques et risques objectifs selon les modes de transport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 smtClean="0"/>
              <a:t>Education, apprentissage et réapprentissage de la conduite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 smtClean="0"/>
              <a:t>Pratiques automobilistes plus sûres et écologiques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 smtClean="0"/>
              <a:t>Promotion d’interactions route – rail plus sécuritaires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8545-0BB3-4622-9BBF-98D42519C50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7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1AEF-F4B7-47C9-991F-6FF744B9269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85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1AEF-F4B7-47C9-991F-6FF744B9269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20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Renault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SNCF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DSCR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ANR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Fondation</a:t>
            </a:r>
            <a:r>
              <a:rPr lang="fr-FR" baseline="0" dirty="0" smtClean="0"/>
              <a:t> MAIF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aseline="0" smtClean="0"/>
              <a:t>PICRI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8545-0BB3-4622-9BBF-98D42519C50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7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lvl="0"/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latin typeface="+mn-lt"/>
              </a:defRPr>
            </a:lvl1pPr>
            <a:lvl2pPr>
              <a:defRPr b="1">
                <a:solidFill>
                  <a:srgbClr val="800000"/>
                </a:solidFill>
                <a:latin typeface="+mn-lt"/>
              </a:defRPr>
            </a:lvl2pPr>
            <a:lvl3pPr>
              <a:defRPr b="1">
                <a:solidFill>
                  <a:srgbClr val="0F3937"/>
                </a:solidFill>
                <a:latin typeface="+mn-lt"/>
              </a:defRPr>
            </a:lvl3pPr>
            <a:lvl4pPr>
              <a:defRPr b="1">
                <a:solidFill>
                  <a:srgbClr val="004B96"/>
                </a:solidFill>
                <a:latin typeface="+mn-lt"/>
              </a:defRPr>
            </a:lvl4pPr>
            <a:lvl5pPr>
              <a:defRPr b="1">
                <a:solidFill>
                  <a:srgbClr val="000099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+mn-lt"/>
          <a:ea typeface="ヒラギノ角ゴ Pro W3" pitchFamily="-65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Calibri" pitchFamily="34" charset="0"/>
          <a:ea typeface="ヒラギノ角ゴ Pro W3" pitchFamily="-65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 kern="1200">
          <a:solidFill>
            <a:srgbClr val="001DCC"/>
          </a:solidFill>
          <a:latin typeface="+mn-lt"/>
          <a:ea typeface="ヒラギノ角ゴ Pro W3" pitchFamily="-65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rgbClr val="623843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215968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292929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png"/><Relationship Id="rId10" Type="http://schemas.openxmlformats.org/officeDocument/2006/relationships/diagramData" Target="../diagrams/data2.xml"/><Relationship Id="rId4" Type="http://schemas.openxmlformats.org/officeDocument/2006/relationships/image" Target="../media/image3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3" descr="IFSTTAR_masqueppt_tit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re 5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7772400" cy="2087562"/>
          </a:xfrm>
        </p:spPr>
        <p:txBody>
          <a:bodyPr/>
          <a:lstStyle/>
          <a:p>
            <a:pPr eaLnBrk="1" hangingPunct="1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Institut français</a:t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des sciences et technologies</a:t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des transports, de l’aménagement</a:t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et des réseaux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68313" y="2492896"/>
            <a:ext cx="8207375" cy="124936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Département Aménagement, Mobilité, Environnement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 LPC –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Laboratoire Psychologie des Comportements et des mobilités</a:t>
            </a:r>
          </a:p>
        </p:txBody>
      </p:sp>
      <p:grpSp>
        <p:nvGrpSpPr>
          <p:cNvPr id="2" name="Groupe 7"/>
          <p:cNvGrpSpPr/>
          <p:nvPr/>
        </p:nvGrpSpPr>
        <p:grpSpPr>
          <a:xfrm>
            <a:off x="323528" y="4357592"/>
            <a:ext cx="1400497" cy="1807712"/>
            <a:chOff x="323528" y="4357592"/>
            <a:chExt cx="1400497" cy="1807712"/>
          </a:xfrm>
        </p:grpSpPr>
        <p:sp>
          <p:nvSpPr>
            <p:cNvPr id="6" name="Rectangle 5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1922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6000" dirty="0" smtClean="0"/>
          </a:p>
          <a:p>
            <a:pPr marL="0" indent="0">
              <a:buNone/>
            </a:pPr>
            <a:r>
              <a:rPr lang="fr-FR" sz="6000" dirty="0" smtClean="0"/>
              <a:t>Exemples d’études sur simulateurs</a:t>
            </a:r>
          </a:p>
        </p:txBody>
      </p:sp>
      <p:grpSp>
        <p:nvGrpSpPr>
          <p:cNvPr id="4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8" name="Rectangle 7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8255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664550"/>
          </a:xfrm>
        </p:spPr>
        <p:txBody>
          <a:bodyPr>
            <a:normAutofit/>
          </a:bodyPr>
          <a:lstStyle/>
          <a:p>
            <a:r>
              <a:rPr lang="fr-FR" dirty="0" smtClean="0"/>
              <a:t>Etude sur </a:t>
            </a:r>
            <a:r>
              <a:rPr lang="fr-FR" dirty="0" err="1" smtClean="0"/>
              <a:t>simu</a:t>
            </a:r>
            <a:r>
              <a:rPr lang="fr-FR" dirty="0" smtClean="0"/>
              <a:t> voiture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63040"/>
            <a:ext cx="8352928" cy="4847608"/>
          </a:xfrm>
        </p:spPr>
        <p:txBody>
          <a:bodyPr>
            <a:normAutofit/>
          </a:bodyPr>
          <a:lstStyle/>
          <a:p>
            <a:pPr algn="just"/>
            <a:r>
              <a:rPr lang="fr-FR" sz="2200" dirty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 Thèse de William Payre, dirigée par Patricia Delhomme et Julien </a:t>
            </a:r>
            <a:r>
              <a:rPr lang="fr-FR" sz="2200" dirty="0" err="1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Cestac</a:t>
            </a:r>
            <a:r>
              <a:rPr lang="fr-FR" sz="2200" dirty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, et financée par </a:t>
            </a:r>
            <a:r>
              <a:rPr lang="fr-FR" sz="2200" dirty="0" err="1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VéDéCom</a:t>
            </a:r>
            <a:endParaRPr lang="fr-FR" sz="2200" dirty="0">
              <a:solidFill>
                <a:srgbClr val="001FDF"/>
              </a:solidFill>
              <a:latin typeface="Arial" pitchFamily="34" charset="0"/>
              <a:ea typeface="ヒラギノ角ゴ Pro W3"/>
            </a:endParaRPr>
          </a:p>
          <a:p>
            <a:pPr algn="just"/>
            <a:endParaRPr lang="fr-FR" sz="2200" dirty="0">
              <a:solidFill>
                <a:srgbClr val="001FDF"/>
              </a:solidFill>
              <a:latin typeface="Arial" pitchFamily="34" charset="0"/>
              <a:ea typeface="ヒラギノ角ゴ Pro W3"/>
            </a:endParaRPr>
          </a:p>
          <a:p>
            <a:pPr algn="just"/>
            <a:r>
              <a:rPr lang="fr-FR" sz="2200" dirty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Impact de l’entrainement et de la réalisation d’une tâche sur la reprise de contrôle manuel dans une voiture complètement automatisée</a:t>
            </a:r>
          </a:p>
          <a:p>
            <a:pPr algn="just">
              <a:buNone/>
            </a:pPr>
            <a:endParaRPr lang="fr-FR" sz="2400" b="0" dirty="0" smtClean="0">
              <a:latin typeface="+mj-lt"/>
            </a:endParaRPr>
          </a:p>
        </p:txBody>
      </p:sp>
      <p:pic>
        <p:nvPicPr>
          <p:cNvPr id="4" name="Espace réservé du conten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486299"/>
            <a:ext cx="2760063" cy="282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3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664550"/>
          </a:xfrm>
        </p:spPr>
        <p:txBody>
          <a:bodyPr>
            <a:normAutofit/>
          </a:bodyPr>
          <a:lstStyle/>
          <a:p>
            <a:r>
              <a:rPr lang="fr-FR" dirty="0" smtClean="0"/>
              <a:t>Etude </a:t>
            </a:r>
            <a:r>
              <a:rPr lang="fr-FR" dirty="0"/>
              <a:t>sur </a:t>
            </a:r>
            <a:r>
              <a:rPr lang="fr-FR" dirty="0" err="1"/>
              <a:t>simu</a:t>
            </a:r>
            <a:r>
              <a:rPr lang="fr-FR" dirty="0"/>
              <a:t> voiture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38013"/>
            <a:ext cx="8424936" cy="5467125"/>
          </a:xfrm>
        </p:spPr>
        <p:txBody>
          <a:bodyPr>
            <a:noAutofit/>
          </a:bodyPr>
          <a:lstStyle/>
          <a:p>
            <a:pPr algn="just"/>
            <a:r>
              <a:rPr lang="fr-FR" sz="22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Mesures </a:t>
            </a:r>
            <a:r>
              <a:rPr lang="fr-FR" sz="2200" dirty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recueillies</a:t>
            </a:r>
          </a:p>
          <a:p>
            <a:pPr lvl="1" algn="just"/>
            <a:r>
              <a:rPr lang="fr-FR" sz="22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Entrainement</a:t>
            </a:r>
            <a:endParaRPr lang="fr-FR" sz="2200" i="1" dirty="0"/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Temps de réponse</a:t>
            </a: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Précision de l’utilisation des pédales</a:t>
            </a: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Nombre de regards portés sur la route</a:t>
            </a: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Réaction électrodermale </a:t>
            </a:r>
            <a:r>
              <a:rPr lang="fr-FR" sz="2200" b="0" i="1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(non exploitable)</a:t>
            </a: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Diamètre pupillaire </a:t>
            </a:r>
            <a:r>
              <a:rPr lang="fr-FR" sz="2200" b="0" i="1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(non exploitable</a:t>
            </a:r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)</a:t>
            </a:r>
          </a:p>
          <a:p>
            <a:pPr lvl="1" algn="just"/>
            <a:endParaRPr lang="fr-FR" sz="2200" b="0" dirty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 algn="just"/>
            <a:r>
              <a:rPr lang="fr-FR" sz="22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Mesures déclaratives</a:t>
            </a:r>
          </a:p>
          <a:p>
            <a:pPr lvl="1" algn="just"/>
            <a:r>
              <a:rPr lang="fr-FR" sz="22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Acceptabilité</a:t>
            </a:r>
          </a:p>
          <a:p>
            <a:pPr lvl="1" algn="just"/>
            <a:r>
              <a:rPr lang="fr-FR" sz="22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Confiance</a:t>
            </a:r>
            <a:endParaRPr lang="fr-FR" sz="2200" b="0" dirty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Intentions d’utilisation</a:t>
            </a: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Expérience de conduite manuelle et automatisée</a:t>
            </a:r>
          </a:p>
          <a:p>
            <a:pPr lvl="1" algn="just"/>
            <a:r>
              <a:rPr lang="fr-FR" sz="2200" b="0" dirty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Données sociodémographiques</a:t>
            </a:r>
          </a:p>
        </p:txBody>
      </p:sp>
    </p:spTree>
    <p:extLst>
      <p:ext uri="{BB962C8B-B14F-4D97-AF65-F5344CB8AC3E}">
        <p14:creationId xmlns:p14="http://schemas.microsoft.com/office/powerpoint/2010/main" val="5315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6000" dirty="0" smtClean="0"/>
          </a:p>
          <a:p>
            <a:pPr marL="0" indent="0">
              <a:buNone/>
            </a:pPr>
            <a:r>
              <a:rPr lang="fr-FR" sz="6000" dirty="0" smtClean="0"/>
              <a:t>Simulateur vélo</a:t>
            </a:r>
          </a:p>
        </p:txBody>
      </p:sp>
      <p:grpSp>
        <p:nvGrpSpPr>
          <p:cNvPr id="4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8" name="Rectangle 7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82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4578" name="Picture 2" descr="C:\Users\Nanou\Desktop\2016-09 Table ronde décénnies 4_Pag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8" y="116632"/>
            <a:ext cx="9175247" cy="68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C:\Users\Nanou\Desktop\2016-09 Table ronde décénnies 4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83" y="0"/>
            <a:ext cx="9249494" cy="69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6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Users\Nanou\Desktop\2016-09 Table ronde décénnies 4_Pag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" y="116632"/>
            <a:ext cx="9194434" cy="68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3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C:\Users\Nanou\Desktop\2016-09 Table ronde décénnies 4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188640"/>
            <a:ext cx="9173477" cy="68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3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C:\Users\Nanou\Desktop\2016-09 Table ronde décénnies 4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" y="188640"/>
            <a:ext cx="912467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3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605837" cy="809625"/>
          </a:xfrm>
        </p:spPr>
        <p:txBody>
          <a:bodyPr/>
          <a:lstStyle/>
          <a:p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</a:rPr>
              <a:t>Evolution vers une Unité Mixte de Recherche (fin 2018 / début 2019)</a:t>
            </a:r>
            <a:endParaRPr lang="fr-FR" sz="3200" dirty="0" smtClean="0">
              <a:solidFill>
                <a:schemeClr val="folHlink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9704" name="Rectangle 29"/>
          <p:cNvSpPr>
            <a:spLocks noChangeArrowheads="1"/>
          </p:cNvSpPr>
          <p:nvPr/>
        </p:nvSpPr>
        <p:spPr bwMode="auto">
          <a:xfrm>
            <a:off x="214636" y="2707759"/>
            <a:ext cx="8605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21EF"/>
              </a:buClr>
            </a:pPr>
            <a:r>
              <a:rPr lang="fr-FR" sz="2200" b="1" dirty="0" smtClean="0">
                <a:solidFill>
                  <a:srgbClr val="001FDF"/>
                </a:solidFill>
              </a:rPr>
              <a:t> LPC                    +         LATI  </a:t>
            </a:r>
            <a:r>
              <a:rPr lang="fr-FR" sz="2000" dirty="0" smtClean="0">
                <a:solidFill>
                  <a:srgbClr val="001FDF"/>
                </a:solidFill>
              </a:rPr>
              <a:t>(</a:t>
            </a:r>
            <a:r>
              <a:rPr lang="fr-FR" sz="1600" dirty="0" smtClean="0">
                <a:solidFill>
                  <a:srgbClr val="001FDF"/>
                </a:solidFill>
              </a:rPr>
              <a:t>Laboratoire Adaptation Travail Individu</a:t>
            </a:r>
            <a:r>
              <a:rPr lang="fr-FR" sz="2000" dirty="0" smtClean="0">
                <a:solidFill>
                  <a:srgbClr val="001FDF"/>
                </a:solidFill>
              </a:rPr>
              <a:t>)</a:t>
            </a:r>
          </a:p>
        </p:txBody>
      </p:sp>
      <p:grpSp>
        <p:nvGrpSpPr>
          <p:cNvPr id="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6" name="Rectangle 5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C69F690-AC89-4017-B6E7-ACEA2FF8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39" y="1429094"/>
            <a:ext cx="2066249" cy="1157099"/>
          </a:xfrm>
          <a:prstGeom prst="rect">
            <a:avLst/>
          </a:prstGeom>
        </p:spPr>
      </p:pic>
      <p:grpSp>
        <p:nvGrpSpPr>
          <p:cNvPr id="11" name="Groupe 7"/>
          <p:cNvGrpSpPr/>
          <p:nvPr/>
        </p:nvGrpSpPr>
        <p:grpSpPr>
          <a:xfrm>
            <a:off x="467544" y="3446634"/>
            <a:ext cx="2793547" cy="3078710"/>
            <a:chOff x="-154727" y="-10390"/>
            <a:chExt cx="2793787" cy="3078710"/>
          </a:xfrm>
        </p:grpSpPr>
        <p:graphicFrame>
          <p:nvGraphicFramePr>
            <p:cNvPr id="12" name="Diagramme 11"/>
            <p:cNvGraphicFramePr/>
            <p:nvPr>
              <p:extLst>
                <p:ext uri="{D42A27DB-BD31-4B8C-83A1-F6EECF244321}">
                  <p14:modId xmlns:p14="http://schemas.microsoft.com/office/powerpoint/2010/main" val="4242842758"/>
                </p:ext>
              </p:extLst>
            </p:nvPr>
          </p:nvGraphicFramePr>
          <p:xfrm>
            <a:off x="0" y="0"/>
            <a:ext cx="2639060" cy="3068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3" name="Zone de texte 4"/>
            <p:cNvSpPr txBox="1"/>
            <p:nvPr/>
          </p:nvSpPr>
          <p:spPr>
            <a:xfrm>
              <a:off x="-154727" y="-10390"/>
              <a:ext cx="2639060" cy="17970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914400" indent="-228600">
                <a:spcAft>
                  <a:spcPts val="1000"/>
                </a:spcAft>
              </a:pPr>
              <a:r>
                <a:rPr lang="fr-FR" sz="1200" b="1" dirty="0" smtClean="0">
                  <a:solidFill>
                    <a:srgbClr val="4F81BD"/>
                  </a:solidFill>
                  <a:latin typeface="Arial"/>
                  <a:ea typeface="Arial"/>
                </a:rPr>
                <a:t>Trois</a:t>
              </a:r>
              <a:r>
                <a:rPr lang="fr-FR" sz="1200" b="1" dirty="0" smtClean="0">
                  <a:solidFill>
                    <a:srgbClr val="4F81BD"/>
                  </a:solidFill>
                  <a:effectLst/>
                  <a:latin typeface="Arial"/>
                  <a:ea typeface="Arial"/>
                </a:rPr>
                <a:t> </a:t>
              </a:r>
              <a:r>
                <a:rPr lang="fr-FR" sz="1200" b="1" dirty="0">
                  <a:solidFill>
                    <a:srgbClr val="4F81BD"/>
                  </a:solidFill>
                  <a:effectLst/>
                  <a:latin typeface="Arial"/>
                  <a:ea typeface="Arial"/>
                </a:rPr>
                <a:t>axes de </a:t>
              </a:r>
              <a:r>
                <a:rPr lang="fr-FR" sz="1200" b="1" dirty="0" smtClean="0">
                  <a:solidFill>
                    <a:srgbClr val="4F81BD"/>
                  </a:solidFill>
                  <a:effectLst/>
                  <a:latin typeface="Arial"/>
                  <a:ea typeface="Arial"/>
                </a:rPr>
                <a:t>recherche</a:t>
              </a:r>
              <a:endParaRPr lang="fr-FR" sz="900" b="1" dirty="0">
                <a:solidFill>
                  <a:srgbClr val="4F81BD"/>
                </a:solidFill>
                <a:effectLst/>
                <a:latin typeface="Arial"/>
                <a:ea typeface="Arial"/>
              </a:endParaRPr>
            </a:p>
          </p:txBody>
        </p:sp>
      </p:grpSp>
      <p:grpSp>
        <p:nvGrpSpPr>
          <p:cNvPr id="14" name="Groupe 6"/>
          <p:cNvGrpSpPr/>
          <p:nvPr/>
        </p:nvGrpSpPr>
        <p:grpSpPr>
          <a:xfrm>
            <a:off x="4644008" y="3457024"/>
            <a:ext cx="3197695" cy="2924304"/>
            <a:chOff x="0" y="0"/>
            <a:chExt cx="2957945" cy="2666307"/>
          </a:xfrm>
        </p:grpSpPr>
        <p:graphicFrame>
          <p:nvGraphicFramePr>
            <p:cNvPr id="15" name="Diagramme 14"/>
            <p:cNvGraphicFramePr/>
            <p:nvPr>
              <p:extLst>
                <p:ext uri="{D42A27DB-BD31-4B8C-83A1-F6EECF244321}">
                  <p14:modId xmlns:p14="http://schemas.microsoft.com/office/powerpoint/2010/main" val="930037025"/>
                </p:ext>
              </p:extLst>
            </p:nvPr>
          </p:nvGraphicFramePr>
          <p:xfrm>
            <a:off x="138545" y="311727"/>
            <a:ext cx="2819400" cy="23545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6" name="Zone de texte 5"/>
            <p:cNvSpPr txBox="1"/>
            <p:nvPr/>
          </p:nvSpPr>
          <p:spPr>
            <a:xfrm>
              <a:off x="0" y="0"/>
              <a:ext cx="2819400" cy="19367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914400" indent="-228600" algn="ctr">
                <a:spcAft>
                  <a:spcPts val="1000"/>
                </a:spcAft>
              </a:pPr>
              <a:r>
                <a:rPr lang="fr-FR" sz="1200" b="1">
                  <a:solidFill>
                    <a:srgbClr val="4F81BD"/>
                  </a:solidFill>
                  <a:effectLst/>
                  <a:latin typeface="Arial"/>
                  <a:ea typeface="Arial"/>
                </a:rPr>
                <a:t>Les domaines d'application</a:t>
              </a:r>
              <a:endParaRPr lang="fr-FR" sz="900" b="1">
                <a:solidFill>
                  <a:srgbClr val="4F81BD"/>
                </a:solidFill>
                <a:effectLst/>
                <a:latin typeface="Arial"/>
                <a:ea typeface="Arial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6E56E349-9966-4A58-BCE2-84851F92B9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512" y="1484784"/>
            <a:ext cx="2016224" cy="1060143"/>
          </a:xfrm>
          <a:prstGeom prst="rect">
            <a:avLst/>
          </a:prstGeom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48694" y="6310850"/>
            <a:ext cx="8605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21EF"/>
              </a:buClr>
            </a:pPr>
            <a:r>
              <a:rPr lang="fr-FR" sz="2200" b="1" dirty="0" smtClean="0">
                <a:solidFill>
                  <a:srgbClr val="001FDF"/>
                </a:solidFill>
              </a:rPr>
              <a:t> 22 E-C et chercheurs (dont 3 associés)</a:t>
            </a:r>
            <a:endParaRPr lang="fr-FR" sz="2000" dirty="0" smtClean="0">
              <a:solidFill>
                <a:srgbClr val="001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605837" cy="809625"/>
          </a:xfrm>
        </p:spPr>
        <p:txBody>
          <a:bodyPr/>
          <a:lstStyle/>
          <a:p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</a:rPr>
              <a:t>Identité</a:t>
            </a:r>
            <a:endParaRPr lang="fr-FR" sz="3200" dirty="0" smtClean="0">
              <a:solidFill>
                <a:schemeClr val="folHlink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9704" name="Rectangle 29"/>
          <p:cNvSpPr>
            <a:spLocks noChangeArrowheads="1"/>
          </p:cNvSpPr>
          <p:nvPr/>
        </p:nvSpPr>
        <p:spPr bwMode="auto">
          <a:xfrm>
            <a:off x="539552" y="2276872"/>
            <a:ext cx="820891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21EF"/>
              </a:buClr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2E4B92"/>
                </a:solidFill>
              </a:rPr>
              <a:t> </a:t>
            </a:r>
            <a:r>
              <a:rPr lang="fr-FR" sz="2200" b="1" dirty="0" smtClean="0">
                <a:solidFill>
                  <a:srgbClr val="001FDF"/>
                </a:solidFill>
              </a:rPr>
              <a:t>Etudier le comportement des usagers des systèmes de transport, et les déterminants psychologiques associés, pour promouvoir une mobilité plus sûre et  plus respectueuse de l’environnement</a:t>
            </a:r>
          </a:p>
          <a:p>
            <a:pPr>
              <a:buFont typeface="Arial" pitchFamily="34" charset="0"/>
              <a:buChar char="•"/>
            </a:pPr>
            <a:endParaRPr lang="fr-FR" sz="2200" dirty="0" smtClean="0">
              <a:solidFill>
                <a:srgbClr val="2E4B92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2200" dirty="0" smtClean="0">
              <a:solidFill>
                <a:srgbClr val="2E4B92"/>
              </a:solidFill>
            </a:endParaRPr>
          </a:p>
          <a:p>
            <a:pPr>
              <a:buClr>
                <a:srgbClr val="0021EF"/>
              </a:buClr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2E4B92"/>
                </a:solidFill>
              </a:rPr>
              <a:t> </a:t>
            </a:r>
            <a:r>
              <a:rPr lang="fr-FR" sz="2200" b="1" dirty="0" smtClean="0">
                <a:solidFill>
                  <a:srgbClr val="001FDF"/>
                </a:solidFill>
              </a:rPr>
              <a:t>Déterminants psychologiques individuels</a:t>
            </a:r>
          </a:p>
          <a:p>
            <a:pPr lvl="1"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Processus cognitifs et motivationnels</a:t>
            </a:r>
          </a:p>
          <a:p>
            <a:pPr lvl="1"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Processus sociocognitifs, influence sociale</a:t>
            </a:r>
          </a:p>
          <a:p>
            <a:pPr lvl="1"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Effet de l’environnement et de son aménagement sur 	     les comportements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23" name="Rectangle 3"/>
          <p:cNvSpPr/>
          <p:nvPr/>
        </p:nvSpPr>
        <p:spPr bwMode="auto">
          <a:xfrm>
            <a:off x="1079621" y="1340768"/>
            <a:ext cx="6343231" cy="5032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 objectif central</a:t>
            </a:r>
            <a:endParaRPr lang="fr-FR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6" name="Rectangle 5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605837" cy="809625"/>
          </a:xfrm>
        </p:spPr>
        <p:txBody>
          <a:bodyPr/>
          <a:lstStyle/>
          <a:p>
            <a:r>
              <a:rPr lang="fr-FR" sz="3200" dirty="0">
                <a:solidFill>
                  <a:schemeClr val="folHlink"/>
                </a:solidFill>
                <a:latin typeface="Arial" pitchFamily="34" charset="0"/>
                <a:ea typeface="ヒラギノ角ゴ Pro W3"/>
              </a:rPr>
              <a:t>Identité</a:t>
            </a:r>
            <a:endParaRPr lang="fr-FR" sz="3200" dirty="0" smtClean="0">
              <a:solidFill>
                <a:schemeClr val="folHlink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9704" name="Rectangle 29"/>
          <p:cNvSpPr>
            <a:spLocks noChangeArrowheads="1"/>
          </p:cNvSpPr>
          <p:nvPr/>
        </p:nvSpPr>
        <p:spPr bwMode="auto">
          <a:xfrm>
            <a:off x="539551" y="2276872"/>
            <a:ext cx="839013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21EF"/>
              </a:buClr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2E4B92"/>
                </a:solidFill>
              </a:rPr>
              <a:t> </a:t>
            </a:r>
            <a:r>
              <a:rPr lang="fr-FR" sz="2200" b="1" dirty="0" smtClean="0">
                <a:solidFill>
                  <a:srgbClr val="001FDF"/>
                </a:solidFill>
              </a:rPr>
              <a:t>Une recherche finalisée</a:t>
            </a:r>
          </a:p>
          <a:p>
            <a:pPr lvl="1">
              <a:buClr>
                <a:srgbClr val="2E4B92"/>
              </a:buClr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Contribuer aux connaissances </a:t>
            </a:r>
          </a:p>
          <a:p>
            <a:pPr lvl="1">
              <a:buClr>
                <a:srgbClr val="2E4B92"/>
              </a:buClr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Répondre à des questions posées par la mobilité, ses freins et ses outils d’assistance</a:t>
            </a:r>
          </a:p>
          <a:p>
            <a:pPr lvl="1">
              <a:buClr>
                <a:srgbClr val="0021EF"/>
              </a:buClr>
              <a:buFont typeface="Arial" pitchFamily="34" charset="0"/>
              <a:buChar char="•"/>
            </a:pPr>
            <a:endParaRPr lang="fr-FR" sz="2200" dirty="0" smtClean="0">
              <a:solidFill>
                <a:srgbClr val="2E4B92"/>
              </a:solidFill>
            </a:endParaRPr>
          </a:p>
          <a:p>
            <a:pPr lvl="1">
              <a:buClr>
                <a:srgbClr val="0021EF"/>
              </a:buClr>
              <a:buFont typeface="Arial" pitchFamily="34" charset="0"/>
              <a:buChar char="•"/>
            </a:pPr>
            <a:endParaRPr lang="fr-FR" sz="2200" dirty="0" smtClean="0">
              <a:solidFill>
                <a:srgbClr val="2E4B92"/>
              </a:solidFill>
            </a:endParaRPr>
          </a:p>
          <a:p>
            <a:pPr>
              <a:buClr>
                <a:srgbClr val="0021EF"/>
              </a:buClr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001FDF"/>
                </a:solidFill>
              </a:rPr>
              <a:t> Plusieurs points de vue différents selon les projets</a:t>
            </a:r>
          </a:p>
          <a:p>
            <a:pPr marL="447675">
              <a:buClr>
                <a:srgbClr val="2E4B92"/>
              </a:buClr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Comprendre et modéliser le comportement</a:t>
            </a:r>
          </a:p>
          <a:p>
            <a:pPr marL="447675">
              <a:buClr>
                <a:srgbClr val="2E4B92"/>
              </a:buClr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Définir des interventions pour modifier le comportement</a:t>
            </a:r>
          </a:p>
          <a:p>
            <a:pPr marL="447675">
              <a:buClr>
                <a:srgbClr val="2E4B92"/>
              </a:buClr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Elaborer des recommandations, proposer des outils</a:t>
            </a:r>
          </a:p>
          <a:p>
            <a:pPr marL="447675">
              <a:buClr>
                <a:srgbClr val="2E4B92"/>
              </a:buClr>
              <a:buFont typeface="Arial" pitchFamily="34" charset="0"/>
              <a:buChar char="̵"/>
            </a:pPr>
            <a:r>
              <a:rPr lang="fr-FR" sz="2200" dirty="0" smtClean="0">
                <a:solidFill>
                  <a:srgbClr val="2E4B92"/>
                </a:solidFill>
              </a:rPr>
              <a:t>  Evaluer…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23" name="Rectangle 3"/>
          <p:cNvSpPr/>
          <p:nvPr/>
        </p:nvSpPr>
        <p:spPr bwMode="auto">
          <a:xfrm>
            <a:off x="1079621" y="1340768"/>
            <a:ext cx="6343231" cy="5032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spécificités du LPC</a:t>
            </a:r>
            <a:endParaRPr lang="fr-FR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6" name="Rectangle 5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351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605837" cy="809625"/>
          </a:xfrm>
        </p:spPr>
        <p:txBody>
          <a:bodyPr/>
          <a:lstStyle/>
          <a:p>
            <a:r>
              <a:rPr lang="fr-FR" sz="3200" dirty="0">
                <a:solidFill>
                  <a:schemeClr val="folHlink"/>
                </a:solidFill>
                <a:latin typeface="Arial" pitchFamily="34" charset="0"/>
                <a:ea typeface="ヒラギノ角ゴ Pro W3"/>
              </a:rPr>
              <a:t>Identité</a:t>
            </a:r>
            <a:endParaRPr lang="fr-FR" sz="3200" dirty="0" smtClean="0">
              <a:solidFill>
                <a:schemeClr val="folHlink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9704" name="Rectangle 29"/>
          <p:cNvSpPr>
            <a:spLocks noChangeArrowheads="1"/>
          </p:cNvSpPr>
          <p:nvPr/>
        </p:nvSpPr>
        <p:spPr bwMode="auto">
          <a:xfrm>
            <a:off x="539552" y="2276872"/>
            <a:ext cx="777929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1FDF"/>
                </a:solidFill>
              </a:rPr>
              <a:t> Psychologie sociale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1FDF"/>
                </a:solidFill>
              </a:rPr>
              <a:t> </a:t>
            </a:r>
            <a:r>
              <a:rPr lang="fr-FR" sz="2200" b="1" dirty="0">
                <a:solidFill>
                  <a:srgbClr val="001FDF"/>
                </a:solidFill>
              </a:rPr>
              <a:t>Psychologie </a:t>
            </a:r>
            <a:r>
              <a:rPr lang="fr-FR" sz="2200" b="1" dirty="0" smtClean="0">
                <a:solidFill>
                  <a:srgbClr val="001FDF"/>
                </a:solidFill>
              </a:rPr>
              <a:t>cognitive</a:t>
            </a:r>
            <a:r>
              <a:rPr lang="fr-FR" sz="2200" b="1" dirty="0">
                <a:solidFill>
                  <a:srgbClr val="001FDF"/>
                </a:solidFill>
              </a:rPr>
              <a:t>, </a:t>
            </a:r>
            <a:endParaRPr lang="fr-FR" sz="2200" b="1" dirty="0" smtClean="0">
              <a:solidFill>
                <a:srgbClr val="001FD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1FDF"/>
                </a:solidFill>
              </a:rPr>
              <a:t> </a:t>
            </a:r>
            <a:r>
              <a:rPr lang="fr-FR" sz="2200" b="1" dirty="0" smtClean="0">
                <a:solidFill>
                  <a:srgbClr val="001FDF"/>
                </a:solidFill>
              </a:rPr>
              <a:t>Psychologie </a:t>
            </a:r>
            <a:r>
              <a:rPr lang="fr-FR" sz="2200" b="1" dirty="0">
                <a:solidFill>
                  <a:srgbClr val="001FDF"/>
                </a:solidFill>
              </a:rPr>
              <a:t>du développement, </a:t>
            </a:r>
            <a:endParaRPr lang="fr-FR" sz="2200" b="1" dirty="0" smtClean="0">
              <a:solidFill>
                <a:srgbClr val="001FD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1FDF"/>
                </a:solidFill>
              </a:rPr>
              <a:t> </a:t>
            </a:r>
            <a:r>
              <a:rPr lang="fr-FR" sz="2200" b="1" dirty="0" smtClean="0">
                <a:solidFill>
                  <a:srgbClr val="001FDF"/>
                </a:solidFill>
              </a:rPr>
              <a:t>Ergonomie</a:t>
            </a:r>
            <a:endParaRPr lang="fr-FR" sz="2200" b="1" dirty="0">
              <a:solidFill>
                <a:srgbClr val="001FDF"/>
              </a:solidFill>
            </a:endParaRPr>
          </a:p>
          <a:p>
            <a:pPr lvl="1">
              <a:buClr>
                <a:srgbClr val="0021EF"/>
              </a:buClr>
              <a:buFont typeface="Arial" pitchFamily="34" charset="0"/>
              <a:buChar char="•"/>
            </a:pPr>
            <a:endParaRPr lang="fr-FR" sz="2200" dirty="0" smtClean="0">
              <a:solidFill>
                <a:srgbClr val="2E4B92"/>
              </a:solidFill>
            </a:endParaRPr>
          </a:p>
          <a:p>
            <a:pPr lvl="1">
              <a:buClr>
                <a:srgbClr val="0021EF"/>
              </a:buClr>
              <a:buFont typeface="Arial" pitchFamily="34" charset="0"/>
              <a:buChar char="•"/>
            </a:pPr>
            <a:endParaRPr lang="fr-FR" sz="2200" dirty="0" smtClean="0">
              <a:solidFill>
                <a:srgbClr val="2E4B92"/>
              </a:solidFill>
            </a:endParaRPr>
          </a:p>
          <a:p>
            <a:pPr>
              <a:buClr>
                <a:srgbClr val="0021EF"/>
              </a:buClr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001FDF"/>
                </a:solidFill>
              </a:rPr>
              <a:t> 6 chercheurs, 7 doctorants, 3 post-docs &amp; 2 ITA</a:t>
            </a:r>
            <a:endParaRPr lang="fr-FR" sz="2200" dirty="0" smtClean="0">
              <a:solidFill>
                <a:srgbClr val="2E4B92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23" name="Rectangle 3"/>
          <p:cNvSpPr/>
          <p:nvPr/>
        </p:nvSpPr>
        <p:spPr bwMode="auto">
          <a:xfrm>
            <a:off x="1079621" y="1340768"/>
            <a:ext cx="6343231" cy="5032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Arial" charset="0"/>
                <a:cs typeface="Arial" charset="0"/>
              </a:rPr>
              <a:t>Périmètre scientifique</a:t>
            </a:r>
          </a:p>
        </p:txBody>
      </p:sp>
      <p:grpSp>
        <p:nvGrpSpPr>
          <p:cNvPr id="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6" name="Rectangle 5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366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760" y="2060188"/>
            <a:ext cx="8676964" cy="4788532"/>
          </a:xfrm>
        </p:spPr>
        <p:txBody>
          <a:bodyPr>
            <a:noAutofit/>
          </a:bodyPr>
          <a:lstStyle/>
          <a:p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des comportements </a:t>
            </a:r>
            <a:r>
              <a:rPr lang="fr-FR" sz="2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(manifestations objectives) des individus et </a:t>
            </a:r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processus mentaux/cognitifs sous-jacents (non observables mais connaissables) et </a:t>
            </a:r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modélisation </a:t>
            </a:r>
            <a:endParaRPr lang="fr-FR" sz="2200" b="0" dirty="0" smtClean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fr-FR" sz="1000" dirty="0" smtClean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Cognition située </a:t>
            </a:r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individu en interaction avec son environnement/contexte (physique, social et culturel)</a:t>
            </a:r>
          </a:p>
          <a:p>
            <a:endParaRPr lang="fr-FR" sz="1000" dirty="0" smtClean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hypothético-déductive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07504" y="140710"/>
            <a:ext cx="7772400" cy="114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ヒラギノ角ゴ Pro W3"/>
              </a:rPr>
              <a:t>Outils</a:t>
            </a:r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fr-FR" sz="3200" b="1" dirty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ヒラギノ角ゴ Pro W3"/>
              </a:rPr>
              <a:t>conceptuels, méthodologiques et techniques</a:t>
            </a:r>
          </a:p>
        </p:txBody>
      </p:sp>
      <p:grpSp>
        <p:nvGrpSpPr>
          <p:cNvPr id="1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13" name="Rectangle 12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/>
          <p:nvPr/>
        </p:nvSpPr>
        <p:spPr bwMode="auto">
          <a:xfrm>
            <a:off x="958256" y="1247352"/>
            <a:ext cx="6261523" cy="5974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Des conceptions méthodologiques spécifiques</a:t>
            </a:r>
            <a:endParaRPr lang="fr-FR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/>
          </p:cNvSpPr>
          <p:nvPr/>
        </p:nvSpPr>
        <p:spPr>
          <a:xfrm>
            <a:off x="107504" y="140710"/>
            <a:ext cx="7772400" cy="114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ヒラギノ角ゴ Pro W3"/>
              </a:rPr>
              <a:t>Outils</a:t>
            </a:r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fr-FR" sz="3200" b="1" dirty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ヒラギノ角ゴ Pro W3"/>
              </a:rPr>
              <a:t>conceptuels, méthodologiques et techniques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259832" y="1843540"/>
            <a:ext cx="8676964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ヒラギノ角ゴ Pro W3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ヒラギノ角ゴ Pro W3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ヒラギノ角ゴ Pro W3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ヒラギノ角ゴ Pro W3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ヒラギノ角ゴ Pro W3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Expérimentations en </a:t>
            </a:r>
            <a:r>
              <a:rPr lang="fr-FR" sz="2200" b="0" dirty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laboratoire &amp; sur le terrain</a:t>
            </a:r>
            <a:endParaRPr lang="fr-FR" sz="2200" b="0" dirty="0" smtClean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/>
            <a:r>
              <a:rPr lang="fr-FR" sz="2200" b="0" dirty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Enquêtes (questionnaires, entretiens)</a:t>
            </a:r>
          </a:p>
          <a:p>
            <a:pPr marL="0" lvl="1" algn="l"/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Etudes </a:t>
            </a:r>
            <a:r>
              <a:rPr lang="fr-FR" sz="2200" b="0" dirty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longitudinales</a:t>
            </a:r>
          </a:p>
          <a:p>
            <a:pPr marL="0" lvl="1" algn="l"/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marL="0" lvl="1" algn="l"/>
            <a:endParaRPr lang="fr-FR" sz="2200" b="0" dirty="0" smtClean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/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Auto-évaluation</a:t>
            </a:r>
          </a:p>
          <a:p>
            <a:pPr marL="0" lvl="1" algn="l"/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Observables divers : performances-réalisations de cpt, 	         réponses verbales, </a:t>
            </a:r>
            <a:r>
              <a:rPr lang="fr-FR" sz="2200" b="0" dirty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 </a:t>
            </a:r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physiologiques, etc.</a:t>
            </a:r>
            <a:endParaRPr lang="fr-FR" sz="2200" b="0" dirty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200" b="0" dirty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200" b="0" dirty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Simulateur  voiture, piéton, vélo</a:t>
            </a:r>
          </a:p>
          <a:p>
            <a:pPr algn="l"/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Véhicule </a:t>
            </a:r>
            <a:r>
              <a:rPr lang="fr-FR" sz="2200" b="0" dirty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instrumenté</a:t>
            </a:r>
            <a:r>
              <a:rPr lang="fr-FR" sz="2200" b="0" dirty="0" smtClean="0">
                <a:solidFill>
                  <a:srgbClr val="19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200" b="0" dirty="0">
              <a:solidFill>
                <a:srgbClr val="19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899592" y="1175344"/>
            <a:ext cx="6261523" cy="5974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Des outils méthodologiques et des instruments variés</a:t>
            </a:r>
            <a:endParaRPr lang="fr-FR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8690" name="Picture 18" descr="http://www.lpc.ifsttar.fr/uploads/RTEmagicC_modus_03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6550" y="2975343"/>
            <a:ext cx="1169441" cy="79993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385" y="1680749"/>
            <a:ext cx="1634531" cy="109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313" y="1843540"/>
            <a:ext cx="949314" cy="126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 descr="C:\Users\CESTAC\Desktop\Photos simu\DSC_0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149080"/>
            <a:ext cx="1619900" cy="10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442" y="2771788"/>
            <a:ext cx="1609388" cy="120704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364389"/>
            <a:ext cx="1703472" cy="126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14" name="Rectangle 13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11" y="5364389"/>
            <a:ext cx="2288465" cy="126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 descr="red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74135"/>
            <a:ext cx="1112930" cy="7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1"/>
          <p:cNvSpPr>
            <a:spLocks noGrp="1"/>
          </p:cNvSpPr>
          <p:nvPr>
            <p:ph type="ctrTitle"/>
          </p:nvPr>
        </p:nvSpPr>
        <p:spPr>
          <a:xfrm>
            <a:off x="251520" y="368660"/>
            <a:ext cx="6768430" cy="809625"/>
          </a:xfrm>
        </p:spPr>
        <p:txBody>
          <a:bodyPr/>
          <a:lstStyle/>
          <a:p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</a:rPr>
              <a:t>Notre problématique générale</a:t>
            </a:r>
            <a:endParaRPr lang="fr-FR" sz="3200" dirty="0" smtClean="0">
              <a:solidFill>
                <a:schemeClr val="folHlink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38" y="4050818"/>
            <a:ext cx="1974331" cy="2720392"/>
          </a:xfrm>
          <a:prstGeom prst="rect">
            <a:avLst/>
          </a:prstGeom>
        </p:spPr>
      </p:pic>
      <p:grpSp>
        <p:nvGrpSpPr>
          <p:cNvPr id="2" name="Grouper 9"/>
          <p:cNvGrpSpPr/>
          <p:nvPr/>
        </p:nvGrpSpPr>
        <p:grpSpPr>
          <a:xfrm>
            <a:off x="251520" y="1394478"/>
            <a:ext cx="4173284" cy="2885392"/>
            <a:chOff x="251520" y="1394478"/>
            <a:chExt cx="4173284" cy="288539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1394478"/>
              <a:ext cx="2424699" cy="288539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480588" y="1736812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1F497D"/>
                  </a:solidFill>
                </a:rPr>
                <a:t>Analyser, modéliser</a:t>
              </a:r>
              <a:endParaRPr lang="fr-FR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0" name="Grouper 10"/>
          <p:cNvGrpSpPr/>
          <p:nvPr/>
        </p:nvGrpSpPr>
        <p:grpSpPr>
          <a:xfrm>
            <a:off x="1583668" y="2864216"/>
            <a:ext cx="3198016" cy="2888367"/>
            <a:chOff x="1583668" y="2864216"/>
            <a:chExt cx="3198016" cy="288836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6219" y="2864216"/>
              <a:ext cx="2105465" cy="2242036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583668" y="510625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F497D"/>
                  </a:solidFill>
                </a:rPr>
                <a:t>Comportement</a:t>
              </a:r>
            </a:p>
            <a:p>
              <a:pPr algn="ctr"/>
              <a:r>
                <a:rPr lang="fr-FR" dirty="0" smtClean="0">
                  <a:solidFill>
                    <a:srgbClr val="1F497D"/>
                  </a:solidFill>
                </a:rPr>
                <a:t>individu</a:t>
              </a:r>
              <a:endParaRPr lang="fr-FR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1" name="Grouper 11"/>
          <p:cNvGrpSpPr/>
          <p:nvPr/>
        </p:nvGrpSpPr>
        <p:grpSpPr>
          <a:xfrm>
            <a:off x="3452696" y="2244643"/>
            <a:ext cx="3270984" cy="4413865"/>
            <a:chOff x="3452696" y="2244643"/>
            <a:chExt cx="3270984" cy="441386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4524" y="4401108"/>
              <a:ext cx="1632509" cy="183929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5144" y="2737088"/>
              <a:ext cx="1672404" cy="167240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52696" y="5107740"/>
              <a:ext cx="1326768" cy="1550768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4779464" y="2244643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1F497D"/>
                  </a:solidFill>
                </a:rPr>
                <a:t>I</a:t>
              </a:r>
              <a:r>
                <a:rPr lang="fr-FR" dirty="0" smtClean="0">
                  <a:solidFill>
                    <a:srgbClr val="1F497D"/>
                  </a:solidFill>
                </a:rPr>
                <a:t>nteraction</a:t>
              </a:r>
              <a:endParaRPr lang="fr-FR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2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19" name="Rectangle 18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636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605837" cy="809625"/>
          </a:xfrm>
        </p:spPr>
        <p:txBody>
          <a:bodyPr/>
          <a:lstStyle/>
          <a:p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</a:rPr>
              <a:t>Thématiques scientifiques</a:t>
            </a:r>
            <a:endParaRPr lang="fr-FR" sz="3200" dirty="0" smtClean="0">
              <a:solidFill>
                <a:schemeClr val="folHlink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9704" name="Rectangle 29"/>
          <p:cNvSpPr>
            <a:spLocks noChangeArrowheads="1"/>
          </p:cNvSpPr>
          <p:nvPr/>
        </p:nvSpPr>
        <p:spPr bwMode="auto">
          <a:xfrm>
            <a:off x="1763688" y="2867978"/>
            <a:ext cx="54726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1FDF"/>
                </a:solidFill>
              </a:rPr>
              <a:t>Thème 1 </a:t>
            </a:r>
            <a:r>
              <a:rPr lang="fr-FR" dirty="0" smtClean="0">
                <a:solidFill>
                  <a:srgbClr val="001FDF"/>
                </a:solidFill>
              </a:rPr>
              <a:t>:</a:t>
            </a:r>
            <a:r>
              <a:rPr lang="fr-FR" dirty="0" smtClean="0">
                <a:solidFill>
                  <a:srgbClr val="2E4B92"/>
                </a:solidFill>
              </a:rPr>
              <a:t> Education, apprentissage, développement et modification des compétences pour la mobilité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>
              <a:solidFill>
                <a:srgbClr val="2E4B9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 smtClean="0">
              <a:solidFill>
                <a:srgbClr val="2E4B9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1FDF"/>
                </a:solidFill>
              </a:rPr>
              <a:t>Thème 2 </a:t>
            </a:r>
            <a:r>
              <a:rPr lang="fr-FR" b="1" dirty="0" smtClean="0">
                <a:solidFill>
                  <a:srgbClr val="2E4B92"/>
                </a:solidFill>
              </a:rPr>
              <a:t>: </a:t>
            </a:r>
            <a:r>
              <a:rPr lang="fr-FR" dirty="0" smtClean="0">
                <a:solidFill>
                  <a:srgbClr val="2E4B92"/>
                </a:solidFill>
              </a:rPr>
              <a:t>Perception des risques et risques objectifs selon les modes de transports</a:t>
            </a:r>
          </a:p>
          <a:p>
            <a:pPr marL="285750" indent="-285750"/>
            <a:endParaRPr lang="fr-FR" dirty="0" smtClean="0">
              <a:solidFill>
                <a:srgbClr val="2E4B92"/>
              </a:solidFill>
            </a:endParaRPr>
          </a:p>
          <a:p>
            <a:pPr marL="285750" indent="-285750"/>
            <a:endParaRPr lang="fr-FR" dirty="0" smtClean="0">
              <a:solidFill>
                <a:srgbClr val="2E4B9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1FDF"/>
                </a:solidFill>
              </a:rPr>
              <a:t>Thème 3</a:t>
            </a:r>
            <a:r>
              <a:rPr lang="fr-FR" dirty="0" smtClean="0">
                <a:solidFill>
                  <a:srgbClr val="2E4B92"/>
                </a:solidFill>
              </a:rPr>
              <a:t> : Processus sociocognitifs et assistance à l’éco-mobilité</a:t>
            </a:r>
          </a:p>
        </p:txBody>
      </p:sp>
      <p:sp>
        <p:nvSpPr>
          <p:cNvPr id="13" name="Espace réservé du numéro de diapositive 12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9FD9E2-E745-4C93-90D5-0379A7DCCD22}" type="slidenum">
              <a:rPr lang="fr-FR" sz="1200" b="1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FR" sz="1200" b="1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6" name="Picture 1" descr="C:\Users\CESTAC\Desktop\Photos simu\DSC_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97" y="3861048"/>
            <a:ext cx="1224136" cy="8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comprendrebouddhisme.com/pic/moto-vietn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97" y="4983816"/>
            <a:ext cx="979225" cy="77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62865"/>
              </p:ext>
            </p:extLst>
          </p:nvPr>
        </p:nvGraphicFramePr>
        <p:xfrm>
          <a:off x="7236296" y="4163443"/>
          <a:ext cx="1553385" cy="102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Document" r:id="rId6" imgW="3483864" imgH="2289048" progId="Word.Document.8">
                  <p:embed/>
                </p:oleObj>
              </mc:Choice>
              <mc:Fallback>
                <p:oleObj name="Document" r:id="rId6" imgW="3483864" imgH="228904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163443"/>
                        <a:ext cx="1553385" cy="1020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C:\Users\CESTAC\Desktop\mobilité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8785" y="5621565"/>
            <a:ext cx="1435022" cy="496699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7497465" y="3199285"/>
            <a:ext cx="110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/>
          <a:srcRect b="7661"/>
          <a:stretch>
            <a:fillRect/>
          </a:stretch>
        </p:blipFill>
        <p:spPr>
          <a:xfrm>
            <a:off x="321160" y="2800541"/>
            <a:ext cx="1442528" cy="7974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print"/>
          <a:srcRect l="8268"/>
          <a:stretch>
            <a:fillRect/>
          </a:stretch>
        </p:blipFill>
        <p:spPr>
          <a:xfrm>
            <a:off x="7393991" y="2800541"/>
            <a:ext cx="1210457" cy="741149"/>
          </a:xfrm>
          <a:prstGeom prst="rect">
            <a:avLst/>
          </a:prstGeom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3850" y="1340768"/>
            <a:ext cx="8020780" cy="968375"/>
            <a:chOff x="3244" y="890"/>
            <a:chExt cx="1836" cy="610"/>
          </a:xfrm>
        </p:grpSpPr>
        <p:sp>
          <p:nvSpPr>
            <p:cNvPr id="23" name="Rectangle 3"/>
            <p:cNvSpPr/>
            <p:nvPr/>
          </p:nvSpPr>
          <p:spPr>
            <a:xfrm>
              <a:off x="3417" y="890"/>
              <a:ext cx="1452" cy="3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Périmètre scientifique</a:t>
              </a:r>
            </a:p>
          </p:txBody>
        </p:sp>
        <p:sp>
          <p:nvSpPr>
            <p:cNvPr id="24" name="ZoneTexte 6"/>
            <p:cNvSpPr txBox="1">
              <a:spLocks noChangeArrowheads="1"/>
            </p:cNvSpPr>
            <p:nvPr/>
          </p:nvSpPr>
          <p:spPr bwMode="auto">
            <a:xfrm>
              <a:off x="3244" y="1306"/>
              <a:ext cx="18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1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22" name="Rectangle 21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087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197696" y="332656"/>
            <a:ext cx="8229600" cy="868363"/>
          </a:xfrm>
        </p:spPr>
        <p:txBody>
          <a:bodyPr/>
          <a:lstStyle/>
          <a:p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Résultats</a:t>
            </a:r>
            <a:r>
              <a:rPr lang="fr-FR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  <a:r>
              <a:rPr lang="fr-FR" sz="3200" dirty="0" smtClean="0">
                <a:solidFill>
                  <a:schemeClr val="folHlink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marquants</a:t>
            </a:r>
          </a:p>
        </p:txBody>
      </p:sp>
      <p:pic>
        <p:nvPicPr>
          <p:cNvPr id="9" name="Image 9" descr="_logo_restr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770" y="5873892"/>
            <a:ext cx="899592" cy="103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2711" y="5445224"/>
            <a:ext cx="959769" cy="12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logoSARTRE4H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331" y="1547540"/>
            <a:ext cx="806663" cy="956904"/>
          </a:xfrm>
          <a:prstGeom prst="rect">
            <a:avLst/>
          </a:prstGeom>
        </p:spPr>
      </p:pic>
      <p:pic>
        <p:nvPicPr>
          <p:cNvPr id="24578" name="Picture 2" descr="http://pyrame.fr/uploaded/Des-ethylotests-anti-demarrage-dans-les-cars_scalewidth_6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8620" y="2789312"/>
            <a:ext cx="1157421" cy="771613"/>
          </a:xfrm>
          <a:prstGeom prst="rect">
            <a:avLst/>
          </a:prstGeom>
          <a:noFill/>
        </p:spPr>
      </p:pic>
      <p:pic>
        <p:nvPicPr>
          <p:cNvPr id="14" name="il_fi" descr="http://img.clubic.com/05893984-photo-coyote-0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8153" y="4708608"/>
            <a:ext cx="918356" cy="54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Résultat de recherche d'images pour &quot;alcool au volant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832" y="2780928"/>
            <a:ext cx="863599" cy="863599"/>
          </a:xfrm>
          <a:prstGeom prst="rect">
            <a:avLst/>
          </a:prstGeom>
          <a:noFill/>
        </p:spPr>
      </p:pic>
      <p:pic>
        <p:nvPicPr>
          <p:cNvPr id="2" name="Image 1" descr="Logo PERLE7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22690"/>
            <a:ext cx="885918" cy="885918"/>
          </a:xfrm>
          <a:prstGeom prst="rect">
            <a:avLst/>
          </a:prstGeom>
        </p:spPr>
      </p:pic>
      <p:sp>
        <p:nvSpPr>
          <p:cNvPr id="13" name="Rectangle 4"/>
          <p:cNvSpPr txBox="1">
            <a:spLocks/>
          </p:cNvSpPr>
          <p:nvPr/>
        </p:nvSpPr>
        <p:spPr bwMode="auto">
          <a:xfrm>
            <a:off x="179512" y="1538362"/>
            <a:ext cx="734986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 kern="1200">
                <a:solidFill>
                  <a:srgbClr val="001DCC"/>
                </a:solidFill>
                <a:latin typeface="+mn-lt"/>
                <a:ea typeface="ヒラギノ角ゴ Pro W3" pitchFamily="-65" charset="-128"/>
                <a:cs typeface="ヒラギノ角ゴ Pro W3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rgbClr val="623843"/>
                </a:solidFill>
                <a:latin typeface="+mn-lt"/>
                <a:ea typeface="ヒラギノ角ゴ Pro W3" pitchFamily="-65" charset="-128"/>
                <a:cs typeface="ヒラギノ角ゴ Pro W3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rgbClr val="215968"/>
                </a:solidFill>
                <a:latin typeface="+mn-lt"/>
                <a:ea typeface="ヒラギノ角ゴ Pro W3" pitchFamily="-65" charset="-128"/>
                <a:cs typeface="ヒラギノ角ゴ Pro W3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rgbClr val="292929"/>
                </a:solidFill>
                <a:latin typeface="+mn-lt"/>
                <a:ea typeface="ヒラギノ角ゴ Pro W3" pitchFamily="-65" charset="-128"/>
                <a:cs typeface="ヒラギノ角ゴ Pro W3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Coordination de l’</a:t>
            </a:r>
            <a:r>
              <a:rPr lang="fr-FR" sz="18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enquête européenne Sartre 4 </a:t>
            </a: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sur les risques perçus et attitudes / modes de transports</a:t>
            </a:r>
          </a:p>
          <a:p>
            <a:pPr>
              <a:defRPr/>
            </a:pPr>
            <a:endParaRPr lang="fr-FR" sz="1800" b="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Evaluation et recommandations pour la prévention de la récidive (</a:t>
            </a:r>
            <a:r>
              <a:rPr lang="fr-FR" sz="18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éthylotests anti-démarrage</a:t>
            </a: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)</a:t>
            </a:r>
          </a:p>
          <a:p>
            <a:pPr>
              <a:defRPr/>
            </a:pPr>
            <a:endParaRPr lang="fr-FR" sz="1800" b="0" dirty="0" smtClean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>
              <a:defRPr/>
            </a:pPr>
            <a:endParaRPr lang="fr-FR" sz="1800" b="0" dirty="0" smtClean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>
              <a:defRPr/>
            </a:pPr>
            <a:r>
              <a:rPr lang="fr-FR" sz="18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Evaluation des actions de prévention </a:t>
            </a: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auprès des </a:t>
            </a:r>
            <a:b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</a:b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lycéens (projet PERLE)</a:t>
            </a:r>
          </a:p>
          <a:p>
            <a:pPr>
              <a:defRPr/>
            </a:pPr>
            <a:endParaRPr lang="fr-FR" sz="1800" b="0" dirty="0" smtClean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800" b="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Utilisation de systèmes </a:t>
            </a:r>
            <a:r>
              <a:rPr lang="fr-FR" sz="1800" b="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d</a:t>
            </a:r>
            <a:r>
              <a:rPr lang="fr-FR" sz="18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’aide à la conduite </a:t>
            </a: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(projet Co-drive)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1800" b="0" dirty="0" smtClean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>
              <a:defRPr/>
            </a:pP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Aide à la décision pour l’analyse,  l’identification et l’évaluation des mesures de prévention des </a:t>
            </a:r>
            <a:r>
              <a:rPr lang="fr-FR" sz="1800" dirty="0" smtClean="0">
                <a:solidFill>
                  <a:srgbClr val="001FDF"/>
                </a:solidFill>
                <a:latin typeface="Arial" pitchFamily="34" charset="0"/>
                <a:ea typeface="ヒラギノ角ゴ Pro W3"/>
              </a:rPr>
              <a:t>intrusions sur les voies ferrées  </a:t>
            </a:r>
            <a:r>
              <a:rPr lang="fr-FR" sz="1800" b="0" dirty="0" smtClean="0">
                <a:solidFill>
                  <a:srgbClr val="2E4B92"/>
                </a:solidFill>
                <a:latin typeface="Arial" pitchFamily="34" charset="0"/>
                <a:ea typeface="ヒラギノ角ゴ Pro W3"/>
              </a:rPr>
              <a:t>(projet européen RESTRAIL)</a:t>
            </a:r>
            <a:endParaRPr lang="en-US" sz="1800" b="0" dirty="0" smtClean="0">
              <a:solidFill>
                <a:srgbClr val="2E4B92"/>
              </a:solidFill>
              <a:latin typeface="Arial" pitchFamily="34" charset="0"/>
              <a:ea typeface="ヒラギノ角ゴ Pro W3"/>
            </a:endParaRPr>
          </a:p>
          <a:p>
            <a:pPr>
              <a:defRPr/>
            </a:pPr>
            <a:endParaRPr lang="fr-FR" sz="1800" b="0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3" name="Groupe 7"/>
          <p:cNvGrpSpPr/>
          <p:nvPr/>
        </p:nvGrpSpPr>
        <p:grpSpPr>
          <a:xfrm>
            <a:off x="7817222" y="242129"/>
            <a:ext cx="1003250" cy="1294960"/>
            <a:chOff x="323528" y="4357592"/>
            <a:chExt cx="1400497" cy="1807712"/>
          </a:xfrm>
        </p:grpSpPr>
        <p:sp>
          <p:nvSpPr>
            <p:cNvPr id="16" name="Rectangle 15"/>
            <p:cNvSpPr/>
            <p:nvPr/>
          </p:nvSpPr>
          <p:spPr>
            <a:xfrm>
              <a:off x="323528" y="4357592"/>
              <a:ext cx="1400497" cy="180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2" descr="C:\Users\Gyselinck\Desktop\LOGOLPC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7702" y="4387941"/>
              <a:ext cx="1332148" cy="17470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409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39755</TotalTime>
  <Words>715</Words>
  <Application>Microsoft Office PowerPoint</Application>
  <PresentationFormat>Affichage à l'écran (4:3)</PresentationFormat>
  <Paragraphs>149</Paragraphs>
  <Slides>19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ヒラギノ角ゴ Pro W3</vt:lpstr>
      <vt:lpstr>Thème Office</vt:lpstr>
      <vt:lpstr>Document</vt:lpstr>
      <vt:lpstr>Institut français des sciences et technologies des transports, de l’aménagement et des réseaux</vt:lpstr>
      <vt:lpstr>Identité</vt:lpstr>
      <vt:lpstr>Identité</vt:lpstr>
      <vt:lpstr>Identité</vt:lpstr>
      <vt:lpstr>Présentation PowerPoint</vt:lpstr>
      <vt:lpstr>Présentation PowerPoint</vt:lpstr>
      <vt:lpstr>Notre problématique générale</vt:lpstr>
      <vt:lpstr>Thématiques scientifiques</vt:lpstr>
      <vt:lpstr>Résultats marquants</vt:lpstr>
      <vt:lpstr>Présentation PowerPoint</vt:lpstr>
      <vt:lpstr>Etude sur simu voiture</vt:lpstr>
      <vt:lpstr>Etude sur simu voiture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vers une Unité Mixte de Recherche (fin 2018 / début 2019)</vt:lpstr>
    </vt:vector>
  </TitlesOfParts>
  <Company>studio-3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Guillemette</dc:creator>
  <cp:lastModifiedBy>RUSANI Isnie</cp:lastModifiedBy>
  <cp:revision>1091</cp:revision>
  <dcterms:created xsi:type="dcterms:W3CDTF">2015-02-19T11:52:15Z</dcterms:created>
  <dcterms:modified xsi:type="dcterms:W3CDTF">2018-04-06T17:05:08Z</dcterms:modified>
</cp:coreProperties>
</file>