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358" r:id="rId2"/>
    <p:sldId id="399" r:id="rId3"/>
    <p:sldId id="402" r:id="rId4"/>
    <p:sldId id="396" r:id="rId5"/>
    <p:sldId id="397" r:id="rId6"/>
    <p:sldId id="398" r:id="rId7"/>
    <p:sldId id="400" r:id="rId8"/>
    <p:sldId id="384" r:id="rId9"/>
    <p:sldId id="390" r:id="rId10"/>
    <p:sldId id="395" r:id="rId11"/>
    <p:sldId id="403" r:id="rId12"/>
    <p:sldId id="391" r:id="rId13"/>
    <p:sldId id="406" r:id="rId14"/>
    <p:sldId id="388" r:id="rId15"/>
    <p:sldId id="405" r:id="rId16"/>
    <p:sldId id="392" r:id="rId17"/>
    <p:sldId id="393" r:id="rId18"/>
    <p:sldId id="404" r:id="rId19"/>
    <p:sldId id="394" r:id="rId20"/>
    <p:sldId id="389" r:id="rId21"/>
    <p:sldId id="369" r:id="rId22"/>
    <p:sldId id="295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P Mizzi" initials="" lastIdx="8" clrIdx="0"/>
  <p:cmAuthor id="1" name="jean-bernard kovarik" initials="jbk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A4"/>
    <a:srgbClr val="E6E6E6"/>
    <a:srgbClr val="00CC99"/>
    <a:srgbClr val="99CCFF"/>
    <a:srgbClr val="99FF99"/>
    <a:srgbClr val="00CCFF"/>
    <a:srgbClr val="437626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589" autoAdjust="0"/>
    <p:restoredTop sz="74419" autoAdjust="0"/>
  </p:normalViewPr>
  <p:slideViewPr>
    <p:cSldViewPr>
      <p:cViewPr varScale="1">
        <p:scale>
          <a:sx n="86" d="100"/>
          <a:sy n="86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F0CD2E-7811-402D-A6FF-724424D66F74}" type="datetimeFigureOut">
              <a:rPr lang="fr-FR"/>
              <a:pPr>
                <a:defRPr/>
              </a:pPr>
              <a:t>06/04/2018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3438C4-5301-43C1-8AC8-45869B163D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443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BF54CB-8899-4E51-9959-A63CEAAFB528}" type="slidenum">
              <a:rPr lang="fr-FR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BF54CB-8899-4E51-9959-A63CEAAFB528}" type="slidenum">
              <a:rPr lang="fr-FR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66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29700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51C5698-271F-473E-B145-4113F3F190C1}" type="slidenum">
              <a:rPr lang="fr-FR" sz="1200">
                <a:latin typeface="+mn-lt"/>
                <a:cs typeface="+mn-cs"/>
              </a:rPr>
              <a:pPr algn="r">
                <a:defRPr/>
              </a:pPr>
              <a:t>12</a:t>
            </a:fld>
            <a:endParaRPr lang="fr-FR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888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BF54CB-8899-4E51-9959-A63CEAAFB528}" type="slidenum">
              <a:rPr lang="fr-FR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45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7A4600-3348-4DD9-B084-B0A2AAAD57B5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026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3438C4-5301-43C1-8AC8-45869B163D81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90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BF54CB-8899-4E51-9959-A63CEAAFB528}" type="slidenum">
              <a:rPr lang="fr-FR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31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BF54CB-8899-4E51-9959-A63CEAAFB528}" type="slidenum">
              <a:rPr lang="fr-FR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21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BF54CB-8899-4E51-9959-A63CEAAFB528}" type="slidenum">
              <a:rPr lang="fr-FR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50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BF54CB-8899-4E51-9959-A63CEAAFB528}" type="slidenum">
              <a:rPr lang="fr-FR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40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BF54CB-8899-4E51-9959-A63CEAAFB528}" type="slidenum">
              <a:rPr lang="fr-FR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85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BF54CB-8899-4E51-9959-A63CEAAFB528}" type="slidenum">
              <a:rPr lang="fr-FR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383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3438C4-5301-43C1-8AC8-45869B163D81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011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BF54CB-8899-4E51-9959-A63CEAAFB528}" type="slidenum">
              <a:rPr lang="fr-FR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1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71550" y="6381750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09345DD-5732-4ABA-AC9C-994D42EDA038}" type="datetime1">
              <a:rPr lang="fr-FR"/>
              <a:pPr>
                <a:defRPr/>
              </a:pPr>
              <a:t>06/04/2018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43888" y="6308725"/>
            <a:ext cx="53975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DC543DEE-7CF4-43E0-9CCF-DC11C557904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8293-2F1E-41D3-B02E-0BFFD4A50C3B}" type="datetime1">
              <a:rPr lang="fr-FR"/>
              <a:pPr>
                <a:defRPr/>
              </a:pPr>
              <a:t>06/04/2018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3DA2-D66D-412F-8D7C-20C960D7905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229E4-746F-40E8-8FE0-90783448AB95}" type="datetime1">
              <a:rPr lang="fr-FR"/>
              <a:pPr>
                <a:defRPr/>
              </a:pPr>
              <a:t>06/04/2018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C7BC7-AD94-44D3-A480-22653731737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33EA-87EC-444B-8CDC-8AF1A9F0A806}" type="datetime1">
              <a:rPr lang="fr-FR"/>
              <a:pPr>
                <a:defRPr/>
              </a:pPr>
              <a:t>06/04/2018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4B6F0-A35F-41B5-99D8-098723A8ECC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AB30-F965-467C-A48C-C336BD05C348}" type="datetime1">
              <a:rPr lang="fr-FR" smtClean="0"/>
              <a:pPr/>
              <a:t>06/04/2018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Propriété de VEDECOM – Reproduction Interdite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628650" y="6176965"/>
            <a:ext cx="7886700" cy="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28650" y="1211929"/>
            <a:ext cx="7886700" cy="4965034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>
              <a:buClr>
                <a:srgbClr val="7EAA2E"/>
              </a:buClr>
              <a:defRPr>
                <a:solidFill>
                  <a:schemeClr val="accent4"/>
                </a:solidFill>
              </a:defRPr>
            </a:lvl2pPr>
            <a:lvl3pPr marL="728663" indent="-214313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rgbClr val="575757"/>
                </a:solidFill>
              </a:defRPr>
            </a:lvl3pPr>
          </a:lstStyle>
          <a:p>
            <a:r>
              <a:rPr lang="fr-FR" dirty="0" smtClean="0"/>
              <a:t>Pour modifier le style de texte :</a:t>
            </a:r>
          </a:p>
          <a:p>
            <a:pPr lvl="1"/>
            <a:r>
              <a:rPr lang="fr-FR" dirty="0" smtClean="0"/>
              <a:t>Cliquer sur « augmenter le retrait »</a:t>
            </a:r>
          </a:p>
          <a:p>
            <a:pPr lvl="2"/>
            <a:r>
              <a:rPr lang="fr-FR" dirty="0" smtClean="0"/>
              <a:t>Cet outil est disponible dans l’onglet accueil</a:t>
            </a:r>
          </a:p>
          <a:p>
            <a:pPr lvl="3"/>
            <a:r>
              <a:rPr lang="fr-FR" dirty="0" smtClean="0"/>
              <a:t>Juste à droite des outils « puces » et « numérotation »</a:t>
            </a:r>
          </a:p>
          <a:p>
            <a:pPr lvl="4"/>
            <a:r>
              <a:rPr lang="fr-FR" dirty="0" smtClean="0"/>
              <a:t>Ce qui vous permet d’atteindre ces différents niveaux de texte</a:t>
            </a:r>
          </a:p>
          <a:p>
            <a:pPr lvl="5"/>
            <a:r>
              <a:rPr lang="fr-FR" dirty="0" smtClean="0"/>
              <a:t>Sans avoir à faire de réglages vous-même!</a:t>
            </a:r>
          </a:p>
          <a:p>
            <a:pPr lvl="4"/>
            <a:r>
              <a:rPr lang="fr-FR" dirty="0" smtClean="0"/>
              <a:t>Vous pouvez bien entendu aller dans l’autre sens en cliquant sur « diminuer le retrait »</a:t>
            </a:r>
          </a:p>
          <a:p>
            <a:pPr lvl="5"/>
            <a:endParaRPr lang="fr-FR" dirty="0" smtClean="0"/>
          </a:p>
          <a:p>
            <a:r>
              <a:rPr lang="fr-FR" dirty="0" smtClean="0"/>
              <a:t>Vous pouvez choisir le style de votre diapositive en cliquant droit sur une vignette, puis dans « disposition »</a:t>
            </a:r>
          </a:p>
        </p:txBody>
      </p:sp>
    </p:spTree>
    <p:extLst>
      <p:ext uri="{BB962C8B-B14F-4D97-AF65-F5344CB8AC3E}">
        <p14:creationId xmlns:p14="http://schemas.microsoft.com/office/powerpoint/2010/main" val="124924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A6A4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974C8-354C-4A7F-833B-CCA3C88D07E3}" type="datetime1">
              <a:rPr lang="fr-FR"/>
              <a:pPr>
                <a:defRPr/>
              </a:pPr>
              <a:t>06/04/2018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B4D67-19A1-48B1-B2F9-0483D089872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B0A5D-AC52-435F-9772-4314D6362FCD}" type="datetime1">
              <a:rPr lang="fr-FR"/>
              <a:pPr>
                <a:defRPr/>
              </a:pPr>
              <a:t>06/04/2018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AB29-DA1C-4DCE-984D-258E857A453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B2B2-6B35-4378-9E4E-9B1B5CB57E50}" type="datetime1">
              <a:rPr lang="fr-FR"/>
              <a:pPr>
                <a:defRPr/>
              </a:pPr>
              <a:t>06/04/2018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791B7-91C7-4CD0-8368-CA65FE11BC3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C7FB4-4A92-4965-A9AD-426069A855FD}" type="datetime1">
              <a:rPr lang="fr-FR"/>
              <a:pPr>
                <a:defRPr/>
              </a:pPr>
              <a:t>06/04/2018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6C985-B21A-4325-BCC6-53729BCCD87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FCF50-295C-48C1-8FEA-A01F28051615}" type="datetime1">
              <a:rPr lang="fr-FR"/>
              <a:pPr>
                <a:defRPr/>
              </a:pPr>
              <a:t>06/04/2018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8A697-CB36-4F5E-94FC-A80E212181E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DE86F-189C-4A8F-89B0-AEA9E4FE4E0F}" type="datetime1">
              <a:rPr lang="fr-FR"/>
              <a:pPr>
                <a:defRPr/>
              </a:pPr>
              <a:t>06/04/2018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A2E5E-0AF7-44E2-B101-6E13A86C62C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048B-64C9-443A-AE2C-D8D2EBFAAA9A}" type="datetime1">
              <a:rPr lang="fr-FR"/>
              <a:pPr>
                <a:defRPr/>
              </a:pPr>
              <a:t>06/04/2018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D92FB-3950-4BE8-839F-B62CEE5CC78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CBCF3-3D50-4A61-B981-78418F23AFBE}" type="datetime1">
              <a:rPr lang="fr-FR"/>
              <a:pPr>
                <a:defRPr/>
              </a:pPr>
              <a:t>06/04/2018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68DFD-1EB7-43E5-B56C-FB57972C892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1" descr="bas de page bleute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1275"/>
            <a:ext cx="9144000" cy="66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65EF1D-9404-4C81-81BF-322D6C6CCD16}" type="datetime1">
              <a:rPr lang="fr-FR"/>
              <a:pPr>
                <a:defRPr/>
              </a:pPr>
              <a:t>06/04/2018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ZoneTexte 4"/>
          <p:cNvSpPr txBox="1">
            <a:spLocks noChangeArrowheads="1"/>
          </p:cNvSpPr>
          <p:nvPr/>
        </p:nvSpPr>
        <p:spPr bwMode="auto">
          <a:xfrm>
            <a:off x="0" y="6670675"/>
            <a:ext cx="9144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900" b="1" dirty="0">
                <a:solidFill>
                  <a:schemeClr val="tx2"/>
                </a:solidFill>
                <a:latin typeface="+mn-lt"/>
                <a:cs typeface="+mn-cs"/>
              </a:rPr>
              <a:t>Institut français des sciences et technologies des transports, de l’aménagement et des réseaux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02463" y="6442075"/>
            <a:ext cx="10810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tx2"/>
                </a:solidFill>
                <a:latin typeface="+mn-lt"/>
                <a:cs typeface="+mn-cs"/>
              </a:rPr>
              <a:t>www.ifsttar.fr</a:t>
            </a:r>
            <a:endParaRPr lang="fr-FR" sz="1200" b="1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3888" y="6356350"/>
            <a:ext cx="44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6C67B8-CAD4-4421-B0FC-CBAE27C7517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6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A6A4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9BBB5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re 1"/>
          <p:cNvSpPr>
            <a:spLocks noGrp="1"/>
          </p:cNvSpPr>
          <p:nvPr>
            <p:ph type="title"/>
          </p:nvPr>
        </p:nvSpPr>
        <p:spPr>
          <a:xfrm>
            <a:off x="971600" y="1772816"/>
            <a:ext cx="7560840" cy="1277674"/>
          </a:xfrm>
        </p:spPr>
        <p:txBody>
          <a:bodyPr/>
          <a:lstStyle/>
          <a:p>
            <a:pPr eaLnBrk="1" hangingPunct="1"/>
            <a:r>
              <a:rPr lang="fr-FR" sz="2800" dirty="0" smtClean="0">
                <a:ea typeface="ヒラギノ角ゴ Pro W3"/>
                <a:cs typeface="ヒラギノ角ゴ Pro W3"/>
              </a:rPr>
              <a:t>Bienvenue au Séminaire de connaissance réciproque de Versailles/Satory</a:t>
            </a:r>
          </a:p>
        </p:txBody>
      </p:sp>
      <p:pic>
        <p:nvPicPr>
          <p:cNvPr id="3074" name="WordPictureWatermark1511230" descr="UCIBLE-logo_0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4662864" cy="258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r 14"/>
          <p:cNvGrpSpPr/>
          <p:nvPr/>
        </p:nvGrpSpPr>
        <p:grpSpPr>
          <a:xfrm>
            <a:off x="107504" y="46033"/>
            <a:ext cx="8928992" cy="1592323"/>
            <a:chOff x="210240" y="301072"/>
            <a:chExt cx="8754248" cy="1479550"/>
          </a:xfrm>
        </p:grpSpPr>
        <p:pic>
          <p:nvPicPr>
            <p:cNvPr id="5" name="Image 4" descr="csm_IFSTTAR_d09c082ccd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240" y="326472"/>
              <a:ext cx="1454150" cy="1454150"/>
            </a:xfrm>
            <a:prstGeom prst="rect">
              <a:avLst/>
            </a:prstGeom>
          </p:spPr>
        </p:pic>
        <p:pic>
          <p:nvPicPr>
            <p:cNvPr id="6" name="Image 5" descr="csm_UPEM_8c8ca9c845.jp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8830" y="301072"/>
              <a:ext cx="1479550" cy="1479550"/>
            </a:xfrm>
            <a:prstGeom prst="rect">
              <a:avLst/>
            </a:prstGeom>
          </p:spPr>
        </p:pic>
        <p:pic>
          <p:nvPicPr>
            <p:cNvPr id="7" name="Image 6" descr="csm_ESIEE_7480378007.jp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2820" y="301072"/>
              <a:ext cx="1479550" cy="1479550"/>
            </a:xfrm>
            <a:prstGeom prst="rect">
              <a:avLst/>
            </a:prstGeom>
          </p:spPr>
        </p:pic>
        <p:pic>
          <p:nvPicPr>
            <p:cNvPr id="8" name="Image 7" descr="csm_EIVP_aaf3670de2.jpg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06810" y="326472"/>
              <a:ext cx="1454150" cy="1454150"/>
            </a:xfrm>
            <a:prstGeom prst="rect">
              <a:avLst/>
            </a:prstGeom>
          </p:spPr>
        </p:pic>
        <p:pic>
          <p:nvPicPr>
            <p:cNvPr id="9" name="Image 8" descr="csm_EAVT_f1064d5baf.jpg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5400" y="320122"/>
              <a:ext cx="1460500" cy="1460500"/>
            </a:xfrm>
            <a:prstGeom prst="rect">
              <a:avLst/>
            </a:prstGeom>
          </p:spPr>
        </p:pic>
        <p:pic>
          <p:nvPicPr>
            <p:cNvPr id="10" name="Image 9" descr="csm_ENSG_68e3902dce.jpg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10338" y="326472"/>
              <a:ext cx="1454150" cy="14541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re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7056784" cy="865188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Arial" pitchFamily="34" charset="0"/>
                <a:ea typeface="ヒラギノ角ゴ Pro W3"/>
                <a:cs typeface="ヒラギノ角ゴ Pro W3"/>
              </a:rPr>
              <a:t>L’</a:t>
            </a:r>
            <a:r>
              <a:rPr lang="fr-FR" dirty="0" err="1" smtClean="0">
                <a:latin typeface="Arial" pitchFamily="34" charset="0"/>
                <a:ea typeface="ヒラギノ角ゴ Pro W3"/>
                <a:cs typeface="ヒラギノ角ゴ Pro W3"/>
              </a:rPr>
              <a:t>Ifsttar</a:t>
            </a:r>
            <a:r>
              <a:rPr lang="fr-FR" dirty="0" smtClean="0">
                <a:latin typeface="Arial" pitchFamily="34" charset="0"/>
                <a:ea typeface="ヒラギノ角ゴ Pro W3"/>
                <a:cs typeface="ヒラギノ角ゴ Pro W3"/>
              </a:rPr>
              <a:t> à Versailles/Satory</a:t>
            </a: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2165750" cy="163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ZoneTexte 5"/>
          <p:cNvSpPr txBox="1">
            <a:spLocks noChangeArrowheads="1"/>
          </p:cNvSpPr>
          <p:nvPr/>
        </p:nvSpPr>
        <p:spPr bwMode="auto">
          <a:xfrm>
            <a:off x="2843808" y="1556793"/>
            <a:ext cx="561657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1999 : création du LIVIC (Laboratoire </a:t>
            </a:r>
            <a:r>
              <a:rPr lang="fr-FR" dirty="0">
                <a:solidFill>
                  <a:srgbClr val="0070C0"/>
                </a:solidFill>
              </a:rPr>
              <a:t>sur les Interactions </a:t>
            </a:r>
            <a:r>
              <a:rPr lang="fr-FR" dirty="0" smtClean="0">
                <a:solidFill>
                  <a:srgbClr val="0070C0"/>
                </a:solidFill>
              </a:rPr>
              <a:t>Véhicules-Infrastructures-Conducteurs), une UMR du LCPC et de l’</a:t>
            </a:r>
            <a:r>
              <a:rPr lang="fr-FR" dirty="0" err="1" smtClean="0">
                <a:solidFill>
                  <a:srgbClr val="0070C0"/>
                </a:solidFill>
              </a:rPr>
              <a:t>Inrets</a:t>
            </a:r>
            <a:r>
              <a:rPr lang="fr-FR" dirty="0" smtClean="0">
                <a:solidFill>
                  <a:srgbClr val="0070C0"/>
                </a:solidFill>
              </a:rPr>
              <a:t>, en partenariat avec </a:t>
            </a:r>
            <a:r>
              <a:rPr lang="fr-FR" dirty="0" err="1" smtClean="0">
                <a:solidFill>
                  <a:srgbClr val="0070C0"/>
                </a:solidFill>
              </a:rPr>
              <a:t>Nexter</a:t>
            </a:r>
            <a:r>
              <a:rPr lang="fr-FR" dirty="0" smtClean="0">
                <a:solidFill>
                  <a:srgbClr val="0070C0"/>
                </a:solidFill>
              </a:rPr>
              <a:t> (pistes d’essais)</a:t>
            </a:r>
            <a:endParaRPr lang="fr-FR" dirty="0">
              <a:solidFill>
                <a:srgbClr val="0070C0"/>
              </a:solidFill>
            </a:endParaRPr>
          </a:p>
          <a:p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7" name="Picture 17" descr="IFSTTAR_logo_quad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3375"/>
            <a:ext cx="18923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5"/>
          <p:cNvSpPr txBox="1">
            <a:spLocks noChangeArrowheads="1"/>
          </p:cNvSpPr>
          <p:nvPr/>
        </p:nvSpPr>
        <p:spPr bwMode="auto">
          <a:xfrm>
            <a:off x="467544" y="3140968"/>
            <a:ext cx="5040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dirty="0" smtClean="0">
                <a:solidFill>
                  <a:srgbClr val="0070C0"/>
                </a:solidFill>
              </a:rPr>
              <a:t>2009 : installation de deux laboratoires de l’</a:t>
            </a:r>
            <a:r>
              <a:rPr lang="fr-FR" dirty="0" err="1" smtClean="0">
                <a:solidFill>
                  <a:srgbClr val="0070C0"/>
                </a:solidFill>
              </a:rPr>
              <a:t>Inrets</a:t>
            </a:r>
            <a:r>
              <a:rPr lang="fr-FR" dirty="0" smtClean="0">
                <a:solidFill>
                  <a:srgbClr val="0070C0"/>
                </a:solidFill>
              </a:rPr>
              <a:t> (LTN et LPC) dans un bâtiment neuf financé par le Conseil général des Yvelines, sur une parcelle louée au ministère des Armées</a:t>
            </a:r>
          </a:p>
        </p:txBody>
      </p:sp>
      <p:sp>
        <p:nvSpPr>
          <p:cNvPr id="11" name="ZoneTexte 5"/>
          <p:cNvSpPr txBox="1">
            <a:spLocks noChangeArrowheads="1"/>
          </p:cNvSpPr>
          <p:nvPr/>
        </p:nvSpPr>
        <p:spPr bwMode="auto">
          <a:xfrm>
            <a:off x="4812484" y="5073607"/>
            <a:ext cx="370892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2018 : Extension de l’</a:t>
            </a:r>
            <a:r>
              <a:rPr lang="fr-FR" dirty="0" err="1" smtClean="0">
                <a:solidFill>
                  <a:srgbClr val="0070C0"/>
                </a:solidFill>
              </a:rPr>
              <a:t>Ifsttar</a:t>
            </a:r>
            <a:r>
              <a:rPr lang="fr-FR" dirty="0" smtClean="0">
                <a:solidFill>
                  <a:srgbClr val="0070C0"/>
                </a:solidFill>
              </a:rPr>
              <a:t> dans le bâtiment « </a:t>
            </a:r>
            <a:r>
              <a:rPr lang="fr-FR" dirty="0" err="1" smtClean="0">
                <a:solidFill>
                  <a:srgbClr val="0070C0"/>
                </a:solidFill>
              </a:rPr>
              <a:t>Mobilab</a:t>
            </a:r>
            <a:r>
              <a:rPr lang="fr-FR" dirty="0" smtClean="0">
                <a:solidFill>
                  <a:srgbClr val="0070C0"/>
                </a:solidFill>
              </a:rPr>
              <a:t> » financé par le Conseil départemental des Yvelines (</a:t>
            </a:r>
            <a:r>
              <a:rPr lang="fr-FR" dirty="0" err="1" smtClean="0">
                <a:solidFill>
                  <a:srgbClr val="0070C0"/>
                </a:solidFill>
              </a:rPr>
              <a:t>Valero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Gadan</a:t>
            </a:r>
            <a:r>
              <a:rPr lang="fr-FR" dirty="0" smtClean="0">
                <a:solidFill>
                  <a:srgbClr val="0070C0"/>
                </a:solidFill>
              </a:rPr>
              <a:t> Architectes)</a:t>
            </a:r>
            <a:endParaRPr lang="fr-FR" dirty="0">
              <a:solidFill>
                <a:srgbClr val="0070C0"/>
              </a:solidFill>
            </a:endParaRPr>
          </a:p>
          <a:p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7" y="4713206"/>
            <a:ext cx="4257745" cy="1951235"/>
          </a:xfrm>
          <a:prstGeom prst="rect">
            <a:avLst/>
          </a:prstGeom>
        </p:spPr>
      </p:pic>
      <p:sp>
        <p:nvSpPr>
          <p:cNvPr id="13" name="ZoneTexte 5"/>
          <p:cNvSpPr txBox="1">
            <a:spLocks noChangeArrowheads="1"/>
          </p:cNvSpPr>
          <p:nvPr/>
        </p:nvSpPr>
        <p:spPr bwMode="auto">
          <a:xfrm>
            <a:off x="4532385" y="4495728"/>
            <a:ext cx="4023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dirty="0" smtClean="0">
                <a:solidFill>
                  <a:srgbClr val="0070C0"/>
                </a:solidFill>
              </a:rPr>
              <a:t>2015 : regroupement avec le LIVIC</a:t>
            </a:r>
          </a:p>
        </p:txBody>
      </p:sp>
      <p:pic>
        <p:nvPicPr>
          <p:cNvPr id="15" name="Image 14" descr="Image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11794" r="2849" b="26585"/>
          <a:stretch/>
        </p:blipFill>
        <p:spPr bwMode="auto">
          <a:xfrm>
            <a:off x="5659198" y="2780928"/>
            <a:ext cx="2896362" cy="144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65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re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7056784" cy="865188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Arial" pitchFamily="34" charset="0"/>
                <a:ea typeface="ヒラギノ角ゴ Pro W3"/>
                <a:cs typeface="ヒラギノ角ゴ Pro W3"/>
              </a:rPr>
              <a:t>La vie d’un site…</a:t>
            </a:r>
          </a:p>
        </p:txBody>
      </p:sp>
      <p:sp>
        <p:nvSpPr>
          <p:cNvPr id="9222" name="ZoneTexte 5"/>
          <p:cNvSpPr txBox="1">
            <a:spLocks noChangeArrowheads="1"/>
          </p:cNvSpPr>
          <p:nvPr/>
        </p:nvSpPr>
        <p:spPr bwMode="auto">
          <a:xfrm>
            <a:off x="539552" y="1413868"/>
            <a:ext cx="835292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A6A4"/>
                </a:solidFill>
              </a:rPr>
              <a:t>Les Fonctions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Directeur délégué : </a:t>
            </a:r>
            <a:r>
              <a:rPr lang="fr-FR" dirty="0" smtClean="0"/>
              <a:t>Jean-Bernard </a:t>
            </a:r>
            <a:r>
              <a:rPr lang="fr-FR" dirty="0" err="1" smtClean="0"/>
              <a:t>Kovarik</a:t>
            </a: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Secrétaire général délégué : </a:t>
            </a:r>
            <a:r>
              <a:rPr lang="fr-FR" dirty="0" smtClean="0"/>
              <a:t>Jean-Louis </a:t>
            </a:r>
            <a:r>
              <a:rPr lang="fr-FR" dirty="0" err="1" smtClean="0"/>
              <a:t>Mondet</a:t>
            </a: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Ressources humaines : </a:t>
            </a:r>
            <a:r>
              <a:rPr lang="fr-FR" dirty="0" err="1" smtClean="0"/>
              <a:t>Isnie</a:t>
            </a:r>
            <a:r>
              <a:rPr lang="fr-FR" dirty="0" smtClean="0"/>
              <a:t> </a:t>
            </a:r>
            <a:r>
              <a:rPr lang="fr-FR" dirty="0" err="1" smtClean="0"/>
              <a:t>Rusani</a:t>
            </a: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Informatique : </a:t>
            </a:r>
            <a:r>
              <a:rPr lang="fr-FR" dirty="0" smtClean="0"/>
              <a:t>Chantal </a:t>
            </a:r>
            <a:r>
              <a:rPr lang="fr-FR" dirty="0" err="1" smtClean="0"/>
              <a:t>Poitrenaud</a:t>
            </a:r>
            <a:r>
              <a:rPr lang="fr-FR" dirty="0" smtClean="0"/>
              <a:t>, </a:t>
            </a:r>
            <a:r>
              <a:rPr lang="fr-FR" dirty="0" err="1" smtClean="0"/>
              <a:t>Eric</a:t>
            </a:r>
            <a:r>
              <a:rPr lang="fr-FR" dirty="0" smtClean="0"/>
              <a:t> </a:t>
            </a:r>
            <a:r>
              <a:rPr lang="fr-FR" dirty="0" err="1" smtClean="0"/>
              <a:t>Bidot</a:t>
            </a: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Moyens généraux : </a:t>
            </a:r>
            <a:r>
              <a:rPr lang="fr-FR" i="1" dirty="0" smtClean="0"/>
              <a:t>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Gestion Finances : </a:t>
            </a:r>
            <a:r>
              <a:rPr lang="fr-FR" dirty="0" smtClean="0"/>
              <a:t>Gérard Lagarde, </a:t>
            </a:r>
            <a:r>
              <a:rPr lang="fr-FR" dirty="0" err="1" smtClean="0"/>
              <a:t>Salimatha</a:t>
            </a:r>
            <a:r>
              <a:rPr lang="fr-FR" dirty="0" smtClean="0"/>
              <a:t> Oumar, Anne-</a:t>
            </a:r>
            <a:r>
              <a:rPr lang="fr-FR" dirty="0" err="1" smtClean="0"/>
              <a:t>Than</a:t>
            </a:r>
            <a:r>
              <a:rPr lang="fr-FR" dirty="0" smtClean="0"/>
              <a:t> Do, </a:t>
            </a:r>
            <a:r>
              <a:rPr lang="fr-FR" dirty="0" err="1" smtClean="0"/>
              <a:t>Mélody</a:t>
            </a:r>
            <a:r>
              <a:rPr lang="fr-FR" dirty="0" smtClean="0"/>
              <a:t> Lamy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Documentation : </a:t>
            </a:r>
            <a:r>
              <a:rPr lang="fr-FR" dirty="0" smtClean="0"/>
              <a:t>Pascale </a:t>
            </a:r>
            <a:r>
              <a:rPr lang="fr-FR" dirty="0" err="1" smtClean="0"/>
              <a:t>Dupeyrat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7" name="Picture 17" descr="IFSTTAR_logo_quad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18923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52499" y="4077072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A6A4"/>
                </a:solidFill>
              </a:rPr>
              <a:t>Les </a:t>
            </a:r>
            <a:r>
              <a:rPr lang="fr-FR" b="1" dirty="0" smtClean="0">
                <a:solidFill>
                  <a:srgbClr val="00A6A4"/>
                </a:solidFill>
              </a:rPr>
              <a:t>Correspondants</a:t>
            </a:r>
            <a:endParaRPr lang="fr-FR" b="1" dirty="0">
              <a:solidFill>
                <a:srgbClr val="00A6A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Qualité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Métrologie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Informatique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Hygiène et sécurité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Archivage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716016" y="4110402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A6A4"/>
                </a:solidFill>
              </a:rPr>
              <a:t>L’Animation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Association ASCE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Séminaires </a:t>
            </a:r>
            <a:r>
              <a:rPr lang="fr-FR" dirty="0" err="1" smtClean="0">
                <a:solidFill>
                  <a:srgbClr val="0070C0"/>
                </a:solidFill>
              </a:rPr>
              <a:t>scientifico</a:t>
            </a:r>
            <a:r>
              <a:rPr lang="fr-FR" dirty="0" smtClean="0">
                <a:solidFill>
                  <a:srgbClr val="0070C0"/>
                </a:solidFill>
              </a:rPr>
              <a:t>-ludiques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Fête de la musique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Projet « </a:t>
            </a:r>
            <a:r>
              <a:rPr lang="fr-FR" i="1" dirty="0" smtClean="0">
                <a:solidFill>
                  <a:srgbClr val="0070C0"/>
                </a:solidFill>
              </a:rPr>
              <a:t>Miel</a:t>
            </a:r>
            <a:r>
              <a:rPr lang="fr-FR" dirty="0" smtClean="0">
                <a:solidFill>
                  <a:srgbClr val="0070C0"/>
                </a:solidFill>
              </a:rPr>
              <a:t>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Barbecue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…</a:t>
            </a:r>
            <a:endParaRPr lang="fr-FR" dirty="0">
              <a:solidFill>
                <a:srgbClr val="0070C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48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val 2"/>
          <p:cNvSpPr>
            <a:spLocks noChangeArrowheads="1"/>
          </p:cNvSpPr>
          <p:nvPr/>
        </p:nvSpPr>
        <p:spPr bwMode="auto">
          <a:xfrm>
            <a:off x="539750" y="4005064"/>
            <a:ext cx="2736850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3554" name="Oval 3"/>
          <p:cNvSpPr>
            <a:spLocks noChangeArrowheads="1"/>
          </p:cNvSpPr>
          <p:nvPr/>
        </p:nvSpPr>
        <p:spPr bwMode="auto">
          <a:xfrm>
            <a:off x="5724574" y="4077072"/>
            <a:ext cx="2879725" cy="136815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3555" name="Oval 4"/>
          <p:cNvSpPr>
            <a:spLocks noChangeArrowheads="1"/>
          </p:cNvSpPr>
          <p:nvPr/>
        </p:nvSpPr>
        <p:spPr bwMode="auto">
          <a:xfrm>
            <a:off x="2916238" y="2636838"/>
            <a:ext cx="3311525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5435600" y="1557338"/>
            <a:ext cx="3311525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3557" name="Oval 6"/>
          <p:cNvSpPr>
            <a:spLocks noChangeArrowheads="1"/>
          </p:cNvSpPr>
          <p:nvPr/>
        </p:nvSpPr>
        <p:spPr bwMode="auto">
          <a:xfrm>
            <a:off x="323850" y="1484313"/>
            <a:ext cx="3311525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5656"/>
            <a:ext cx="1691382" cy="127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831" y="5373216"/>
            <a:ext cx="163670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Rectangle 12"/>
          <p:cNvSpPr>
            <a:spLocks noChangeArrowheads="1"/>
          </p:cNvSpPr>
          <p:nvPr/>
        </p:nvSpPr>
        <p:spPr bwMode="auto">
          <a:xfrm>
            <a:off x="323850" y="1557338"/>
            <a:ext cx="3240088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altLang="zh-CN" sz="2000" b="1">
                <a:solidFill>
                  <a:schemeClr val="bg1"/>
                </a:solidFill>
              </a:rPr>
              <a:t>LIVIC</a:t>
            </a:r>
          </a:p>
          <a:p>
            <a:pPr algn="ctr"/>
            <a:r>
              <a:rPr lang="fr-FR" sz="1600">
                <a:solidFill>
                  <a:schemeClr val="bg1"/>
                </a:solidFill>
                <a:ea typeface="SimSun" pitchFamily="2" charset="-122"/>
              </a:rPr>
              <a:t>Laboratoire sur les Interactions Véhicules-Infrastructures-Conducteurs</a:t>
            </a:r>
          </a:p>
          <a:p>
            <a:pPr algn="ctr"/>
            <a:r>
              <a:rPr lang="fr-FR" sz="1600" b="1" i="1">
                <a:solidFill>
                  <a:srgbClr val="99FF99"/>
                </a:solidFill>
                <a:ea typeface="SimSun" pitchFamily="2" charset="-122"/>
              </a:rPr>
              <a:t>Dominique Gruyer</a:t>
            </a:r>
            <a:r>
              <a:rPr lang="fr-FR" sz="1600">
                <a:solidFill>
                  <a:schemeClr val="bg1"/>
                </a:solidFill>
                <a:ea typeface="SimSun" pitchFamily="2" charset="-122"/>
              </a:rPr>
              <a:t> </a:t>
            </a:r>
            <a:endParaRPr lang="fr-FR" altLang="zh-CN" sz="1600" i="1">
              <a:solidFill>
                <a:schemeClr val="bg1"/>
              </a:solidFill>
            </a:endParaRPr>
          </a:p>
        </p:txBody>
      </p:sp>
      <p:sp>
        <p:nvSpPr>
          <p:cNvPr id="23562" name="Rectangle 14"/>
          <p:cNvSpPr>
            <a:spLocks noChangeArrowheads="1"/>
          </p:cNvSpPr>
          <p:nvPr/>
        </p:nvSpPr>
        <p:spPr bwMode="auto">
          <a:xfrm>
            <a:off x="5292725" y="1628775"/>
            <a:ext cx="3529013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zh-CN" sz="2000" b="1" dirty="0">
                <a:solidFill>
                  <a:schemeClr val="bg1"/>
                </a:solidFill>
              </a:rPr>
              <a:t>TEMA</a:t>
            </a:r>
          </a:p>
          <a:p>
            <a:pPr algn="ctr"/>
            <a:r>
              <a:rPr lang="fr-FR" altLang="zh-CN" sz="1600" dirty="0">
                <a:solidFill>
                  <a:schemeClr val="bg1"/>
                </a:solidFill>
              </a:rPr>
              <a:t>Technologies</a:t>
            </a:r>
          </a:p>
          <a:p>
            <a:pPr algn="ctr"/>
            <a:r>
              <a:rPr lang="fr-FR" altLang="zh-CN" sz="1600" dirty="0">
                <a:solidFill>
                  <a:schemeClr val="bg1"/>
                </a:solidFill>
              </a:rPr>
              <a:t> pour une Electro-Mobilité Avancée</a:t>
            </a:r>
          </a:p>
          <a:p>
            <a:pPr algn="ctr"/>
            <a:r>
              <a:rPr lang="fr-FR" altLang="zh-CN" sz="1600" b="1" i="1" dirty="0" err="1">
                <a:solidFill>
                  <a:srgbClr val="99FF99"/>
                </a:solidFill>
              </a:rPr>
              <a:t>Zoubir</a:t>
            </a:r>
            <a:r>
              <a:rPr lang="fr-FR" altLang="zh-CN" sz="1600" b="1" i="1" dirty="0">
                <a:solidFill>
                  <a:srgbClr val="99FF99"/>
                </a:solidFill>
              </a:rPr>
              <a:t> </a:t>
            </a:r>
            <a:r>
              <a:rPr lang="fr-FR" altLang="zh-CN" sz="1600" b="1" i="1" dirty="0" err="1">
                <a:solidFill>
                  <a:srgbClr val="99FF99"/>
                </a:solidFill>
              </a:rPr>
              <a:t>Khatir</a:t>
            </a:r>
            <a:endParaRPr lang="fr-FR" altLang="zh-CN" sz="1600" b="1" i="1" dirty="0">
              <a:solidFill>
                <a:srgbClr val="99FF99"/>
              </a:solidFill>
            </a:endParaRPr>
          </a:p>
        </p:txBody>
      </p:sp>
      <p:sp>
        <p:nvSpPr>
          <p:cNvPr id="23563" name="Rectangle 15"/>
          <p:cNvSpPr>
            <a:spLocks noChangeArrowheads="1"/>
          </p:cNvSpPr>
          <p:nvPr/>
        </p:nvSpPr>
        <p:spPr bwMode="auto">
          <a:xfrm>
            <a:off x="2771775" y="2781300"/>
            <a:ext cx="36718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zh-CN" sz="2000" b="1" dirty="0">
                <a:solidFill>
                  <a:schemeClr val="bg1"/>
                </a:solidFill>
              </a:rPr>
              <a:t>LPC</a:t>
            </a:r>
          </a:p>
          <a:p>
            <a:pPr algn="ctr"/>
            <a:r>
              <a:rPr lang="fr-FR" altLang="zh-CN" sz="1600" dirty="0">
                <a:solidFill>
                  <a:schemeClr val="bg1"/>
                </a:solidFill>
              </a:rPr>
              <a:t>Laboratoire de </a:t>
            </a:r>
            <a:r>
              <a:rPr lang="fr-FR" altLang="zh-CN" sz="1600" dirty="0" smtClean="0">
                <a:solidFill>
                  <a:schemeClr val="bg1"/>
                </a:solidFill>
              </a:rPr>
              <a:t>Psychologie </a:t>
            </a:r>
            <a:r>
              <a:rPr lang="fr-FR" altLang="zh-CN" sz="1600" dirty="0">
                <a:solidFill>
                  <a:schemeClr val="bg1"/>
                </a:solidFill>
              </a:rPr>
              <a:t>des </a:t>
            </a:r>
            <a:r>
              <a:rPr lang="fr-FR" altLang="zh-CN" sz="1600" dirty="0" smtClean="0">
                <a:solidFill>
                  <a:schemeClr val="bg1"/>
                </a:solidFill>
              </a:rPr>
              <a:t>Comportements </a:t>
            </a:r>
            <a:r>
              <a:rPr lang="fr-FR" altLang="zh-CN" sz="1600" dirty="0">
                <a:solidFill>
                  <a:schemeClr val="bg1"/>
                </a:solidFill>
              </a:rPr>
              <a:t>et des mobilités</a:t>
            </a:r>
          </a:p>
          <a:p>
            <a:pPr algn="ctr"/>
            <a:r>
              <a:rPr lang="fr-FR" altLang="zh-CN" sz="1600" b="1" i="1" dirty="0">
                <a:solidFill>
                  <a:srgbClr val="99FF99"/>
                </a:solidFill>
              </a:rPr>
              <a:t>Valérie </a:t>
            </a:r>
            <a:r>
              <a:rPr lang="fr-FR" altLang="zh-CN" sz="1600" b="1" i="1" dirty="0" err="1">
                <a:solidFill>
                  <a:srgbClr val="99FF99"/>
                </a:solidFill>
              </a:rPr>
              <a:t>Gyselinck</a:t>
            </a:r>
            <a:endParaRPr lang="fr-FR" sz="1600" b="1" i="1" dirty="0">
              <a:solidFill>
                <a:srgbClr val="99FF99"/>
              </a:solidFill>
            </a:endParaRPr>
          </a:p>
        </p:txBody>
      </p:sp>
      <p:sp>
        <p:nvSpPr>
          <p:cNvPr id="23564" name="Rectangle 16"/>
          <p:cNvSpPr>
            <a:spLocks noChangeArrowheads="1"/>
          </p:cNvSpPr>
          <p:nvPr/>
        </p:nvSpPr>
        <p:spPr bwMode="auto">
          <a:xfrm>
            <a:off x="0" y="4005064"/>
            <a:ext cx="3887788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zh-CN" sz="2000" b="1" dirty="0">
                <a:solidFill>
                  <a:schemeClr val="bg1"/>
                </a:solidFill>
              </a:rPr>
              <a:t>LEPSIS</a:t>
            </a:r>
          </a:p>
          <a:p>
            <a:pPr algn="ctr"/>
            <a:r>
              <a:rPr lang="fr-FR" altLang="zh-CN" sz="1600" dirty="0">
                <a:solidFill>
                  <a:schemeClr val="bg1"/>
                </a:solidFill>
              </a:rPr>
              <a:t>Laboratoire Exploitation, </a:t>
            </a:r>
          </a:p>
          <a:p>
            <a:pPr algn="ctr"/>
            <a:r>
              <a:rPr lang="fr-FR" altLang="zh-CN" sz="1600" dirty="0">
                <a:solidFill>
                  <a:schemeClr val="bg1"/>
                </a:solidFill>
              </a:rPr>
              <a:t>Perception, Simulateurs</a:t>
            </a:r>
          </a:p>
          <a:p>
            <a:pPr algn="ctr"/>
            <a:r>
              <a:rPr lang="fr-FR" altLang="zh-CN" sz="1600" dirty="0">
                <a:solidFill>
                  <a:schemeClr val="bg1"/>
                </a:solidFill>
              </a:rPr>
              <a:t> et Simulations</a:t>
            </a:r>
          </a:p>
          <a:p>
            <a:pPr algn="ctr"/>
            <a:r>
              <a:rPr lang="fr-FR" altLang="zh-CN" sz="1600" b="1" i="1" dirty="0">
                <a:solidFill>
                  <a:srgbClr val="99FF99"/>
                </a:solidFill>
              </a:rPr>
              <a:t>Aurélie </a:t>
            </a:r>
            <a:r>
              <a:rPr lang="fr-FR" altLang="zh-CN" sz="1600" b="1" i="1" dirty="0" err="1" smtClean="0">
                <a:solidFill>
                  <a:srgbClr val="99FF99"/>
                </a:solidFill>
              </a:rPr>
              <a:t>Dommes</a:t>
            </a:r>
            <a:endParaRPr lang="fr-FR" altLang="zh-CN" sz="1600" b="1" i="1" dirty="0">
              <a:solidFill>
                <a:srgbClr val="99FF99"/>
              </a:solidFill>
            </a:endParaRPr>
          </a:p>
        </p:txBody>
      </p:sp>
      <p:sp>
        <p:nvSpPr>
          <p:cNvPr id="23565" name="Rectangle 17"/>
          <p:cNvSpPr>
            <a:spLocks noChangeArrowheads="1"/>
          </p:cNvSpPr>
          <p:nvPr/>
        </p:nvSpPr>
        <p:spPr bwMode="auto">
          <a:xfrm>
            <a:off x="5580112" y="4077072"/>
            <a:ext cx="31686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zh-CN" sz="2000" b="1" dirty="0">
                <a:solidFill>
                  <a:schemeClr val="bg1"/>
                </a:solidFill>
              </a:rPr>
              <a:t>GRETTIA</a:t>
            </a:r>
          </a:p>
          <a:p>
            <a:pPr algn="ctr"/>
            <a:r>
              <a:rPr lang="fr-FR" altLang="zh-CN" sz="1600" dirty="0">
                <a:solidFill>
                  <a:schemeClr val="bg1"/>
                </a:solidFill>
              </a:rPr>
              <a:t>Génie des réseaux</a:t>
            </a:r>
          </a:p>
          <a:p>
            <a:pPr algn="ctr"/>
            <a:r>
              <a:rPr lang="fr-FR" altLang="zh-CN" sz="1600" dirty="0">
                <a:solidFill>
                  <a:schemeClr val="bg1"/>
                </a:solidFill>
              </a:rPr>
              <a:t> de transport terrestre</a:t>
            </a:r>
          </a:p>
          <a:p>
            <a:pPr algn="ctr"/>
            <a:r>
              <a:rPr lang="fr-FR" altLang="zh-CN" sz="1600" dirty="0">
                <a:solidFill>
                  <a:schemeClr val="bg1"/>
                </a:solidFill>
              </a:rPr>
              <a:t> et informatique </a:t>
            </a:r>
            <a:r>
              <a:rPr lang="fr-FR" altLang="zh-CN" sz="1600" dirty="0" smtClean="0">
                <a:solidFill>
                  <a:schemeClr val="bg1"/>
                </a:solidFill>
              </a:rPr>
              <a:t>avancée</a:t>
            </a:r>
          </a:p>
          <a:p>
            <a:pPr algn="ctr"/>
            <a:r>
              <a:rPr lang="fr-FR" altLang="zh-CN" sz="1600" b="1" i="1" dirty="0" smtClean="0">
                <a:solidFill>
                  <a:srgbClr val="99FF99"/>
                </a:solidFill>
              </a:rPr>
              <a:t>Florence </a:t>
            </a:r>
            <a:r>
              <a:rPr lang="fr-FR" altLang="zh-CN" sz="1600" b="1" i="1" dirty="0" err="1" smtClean="0">
                <a:solidFill>
                  <a:srgbClr val="99FF99"/>
                </a:solidFill>
              </a:rPr>
              <a:t>Boillot</a:t>
            </a:r>
            <a:endParaRPr lang="fr-FR" altLang="zh-CN" sz="1600" b="1" i="1" dirty="0">
              <a:solidFill>
                <a:srgbClr val="99FF99"/>
              </a:solidFill>
            </a:endParaRPr>
          </a:p>
        </p:txBody>
      </p:sp>
      <p:pic>
        <p:nvPicPr>
          <p:cNvPr id="23568" name="Picture 21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7154" y="5373216"/>
            <a:ext cx="180684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933056"/>
            <a:ext cx="1593316" cy="130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0" name="Text Box 23"/>
          <p:cNvSpPr txBox="1">
            <a:spLocks noChangeArrowheads="1"/>
          </p:cNvSpPr>
          <p:nvPr/>
        </p:nvSpPr>
        <p:spPr bwMode="auto">
          <a:xfrm>
            <a:off x="2591767" y="998054"/>
            <a:ext cx="41044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 smtClean="0">
                <a:solidFill>
                  <a:srgbClr val="7030A0"/>
                </a:solidFill>
              </a:rPr>
              <a:t>VEDECOM, EFFICACITY</a:t>
            </a:r>
            <a:endParaRPr lang="fr-FR" sz="2400" b="1" dirty="0">
              <a:solidFill>
                <a:srgbClr val="7030A0"/>
              </a:solidFill>
            </a:endParaRPr>
          </a:p>
        </p:txBody>
      </p:sp>
      <p:pic>
        <p:nvPicPr>
          <p:cNvPr id="20" name="Image 19" descr="Banc cyclage 2.jpg"/>
          <p:cNvPicPr>
            <a:picLocks noChangeAspect="1"/>
          </p:cNvPicPr>
          <p:nvPr/>
        </p:nvPicPr>
        <p:blipFill>
          <a:blip r:embed="rId7" cstate="email">
            <a:extLst/>
          </a:blip>
          <a:srcRect/>
          <a:stretch>
            <a:fillRect/>
          </a:stretch>
        </p:blipFill>
        <p:spPr>
          <a:xfrm rot="16200000">
            <a:off x="7384145" y="325214"/>
            <a:ext cx="1896429" cy="1623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836540" y="5877272"/>
            <a:ext cx="55006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2400" b="1" dirty="0" smtClean="0">
                <a:solidFill>
                  <a:schemeClr val="folHlink"/>
                </a:solidFill>
              </a:rPr>
              <a:t>Paris-Saclay, UVSQ, Orsay, </a:t>
            </a:r>
            <a:r>
              <a:rPr lang="fr-FR" sz="2400" b="1" dirty="0">
                <a:solidFill>
                  <a:schemeClr val="folHlink"/>
                </a:solidFill>
              </a:rPr>
              <a:t>E</a:t>
            </a:r>
            <a:r>
              <a:rPr lang="fr-FR" sz="2400" b="1" dirty="0" smtClean="0">
                <a:solidFill>
                  <a:schemeClr val="folHlink"/>
                </a:solidFill>
              </a:rPr>
              <a:t>vry, Paris 5…</a:t>
            </a:r>
            <a:endParaRPr lang="fr-FR" sz="2400" b="1" dirty="0">
              <a:solidFill>
                <a:schemeClr val="folHlink"/>
              </a:solidFill>
            </a:endParaRPr>
          </a:p>
        </p:txBody>
      </p:sp>
      <p:sp>
        <p:nvSpPr>
          <p:cNvPr id="27" name="Organigramme : Multidocument 26"/>
          <p:cNvSpPr/>
          <p:nvPr/>
        </p:nvSpPr>
        <p:spPr>
          <a:xfrm>
            <a:off x="4283968" y="1556792"/>
            <a:ext cx="504056" cy="504056"/>
          </a:xfrm>
          <a:prstGeom prst="flowChartMultidocument">
            <a:avLst/>
          </a:prstGeom>
          <a:solidFill>
            <a:srgbClr val="7030A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Multidocument 27"/>
          <p:cNvSpPr/>
          <p:nvPr/>
        </p:nvSpPr>
        <p:spPr>
          <a:xfrm rot="16200000">
            <a:off x="4139952" y="5301208"/>
            <a:ext cx="504056" cy="504056"/>
          </a:xfrm>
          <a:prstGeom prst="flowChartMultidocument">
            <a:avLst/>
          </a:prstGeom>
          <a:solidFill>
            <a:srgbClr val="7030A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17" descr="IFSTTAR_logo_quadr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188640"/>
            <a:ext cx="18923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10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re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7056784" cy="865188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Arial" pitchFamily="34" charset="0"/>
                <a:ea typeface="ヒラギノ角ゴ Pro W3"/>
                <a:cs typeface="ヒラギノ角ゴ Pro W3"/>
              </a:rPr>
              <a:t>Les partenariats locaux</a:t>
            </a:r>
          </a:p>
        </p:txBody>
      </p:sp>
      <p:pic>
        <p:nvPicPr>
          <p:cNvPr id="7" name="Picture 17" descr="IFSTTAR_logo_quad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18923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" y="2256944"/>
            <a:ext cx="2543175" cy="17907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03544"/>
            <a:ext cx="2259856" cy="18240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72816"/>
            <a:ext cx="3048000" cy="304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64" y="4017247"/>
            <a:ext cx="3657600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1600200"/>
            <a:ext cx="2664296" cy="34849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Piste de vitesse </a:t>
            </a:r>
            <a:b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</a:b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2 km</a:t>
            </a:r>
          </a:p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2 voies balisées, largeur 9 m, plane</a:t>
            </a:r>
          </a:p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 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Piste routière </a:t>
            </a:r>
            <a:b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3,4 km </a:t>
            </a:r>
          </a:p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2 voies balisées, largeur 12 m, plane, avec virages R = 30 à 80 m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048000" y="1600200"/>
          <a:ext cx="60960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hoto Editor Photo" r:id="rId3" imgW="10840963" imgH="5238095" progId="MSPhotoEd.3">
                  <p:embed/>
                </p:oleObj>
              </mc:Choice>
              <mc:Fallback>
                <p:oleObj name="Photo Editor Photo" r:id="rId3" imgW="10840963" imgH="5238095" progId="MSPhotoEd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600200"/>
                        <a:ext cx="6096000" cy="294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76600" y="5181600"/>
            <a:ext cx="561588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l"/>
            </a:pPr>
            <a:r>
              <a:rPr lang="fr-FR" sz="2000" b="1" dirty="0" smtClean="0">
                <a:latin typeface="Optimum" pitchFamily="2" charset="0"/>
                <a:cs typeface="Times New Roman" pitchFamily="18" charset="0"/>
              </a:rPr>
              <a:t>Pistes « Val d’Or » </a:t>
            </a:r>
            <a:r>
              <a:rPr lang="fr-FR" sz="2000" b="1" dirty="0">
                <a:latin typeface="Optimum" pitchFamily="2" charset="0"/>
                <a:cs typeface="Times New Roman" pitchFamily="18" charset="0"/>
              </a:rPr>
              <a:t>: </a:t>
            </a:r>
            <a:r>
              <a:rPr lang="fr-FR" sz="2000" b="1" dirty="0" smtClean="0">
                <a:latin typeface="Optimum" pitchFamily="2" charset="0"/>
                <a:cs typeface="Times New Roman" pitchFamily="18" charset="0"/>
              </a:rPr>
              <a:t>1,35 </a:t>
            </a:r>
            <a:r>
              <a:rPr lang="fr-FR" sz="2000" b="1" dirty="0">
                <a:latin typeface="Optimum" pitchFamily="2" charset="0"/>
                <a:cs typeface="Times New Roman" pitchFamily="18" charset="0"/>
              </a:rPr>
              <a:t>km et 2</a:t>
            </a:r>
            <a:r>
              <a:rPr lang="fr-FR" sz="2000" b="1" dirty="0" smtClean="0">
                <a:latin typeface="Optimum" pitchFamily="2" charset="0"/>
                <a:cs typeface="Times New Roman" pitchFamily="18" charset="0"/>
              </a:rPr>
              <a:t> </a:t>
            </a:r>
            <a:r>
              <a:rPr lang="fr-FR" sz="2000" b="1" dirty="0">
                <a:latin typeface="Optimum" pitchFamily="2" charset="0"/>
                <a:cs typeface="Times New Roman" pitchFamily="18" charset="0"/>
              </a:rPr>
              <a:t>km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fr-FR" sz="1600" dirty="0">
                <a:latin typeface="Optimum" pitchFamily="2" charset="0"/>
              </a:rPr>
              <a:t>largeur 8 m, </a:t>
            </a:r>
            <a:r>
              <a:rPr lang="fr-FR" sz="1600" dirty="0" smtClean="0">
                <a:latin typeface="Optimum" pitchFamily="2" charset="0"/>
              </a:rPr>
              <a:t>vallonnée, </a:t>
            </a:r>
            <a:r>
              <a:rPr lang="fr-FR" sz="1600" dirty="0">
                <a:latin typeface="Optimum" pitchFamily="2" charset="0"/>
              </a:rPr>
              <a:t>avec virages de rayon </a:t>
            </a:r>
            <a:r>
              <a:rPr lang="fr-FR" sz="1600" dirty="0" smtClean="0">
                <a:latin typeface="Optimum" pitchFamily="2" charset="0"/>
              </a:rPr>
              <a:t>R = 29 </a:t>
            </a:r>
            <a:r>
              <a:rPr lang="fr-FR" sz="1600" dirty="0">
                <a:latin typeface="Optimum" pitchFamily="2" charset="0"/>
              </a:rPr>
              <a:t>m, pente maximale 14 %</a:t>
            </a:r>
            <a:endParaRPr lang="fr-FR" dirty="0">
              <a:latin typeface="Optimum" pitchFamily="2" charset="0"/>
            </a:endParaRPr>
          </a:p>
        </p:txBody>
      </p:sp>
      <p:pic>
        <p:nvPicPr>
          <p:cNvPr id="8" name="Picture 17" descr="IFSTTAR_logo_quadr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33375"/>
            <a:ext cx="18923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2216150" y="379412"/>
            <a:ext cx="7056784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A6A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A6A4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A6A4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A6A4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A6A4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A6A4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A6A4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A6A4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A6A4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 smtClean="0">
                <a:ea typeface="ヒラギノ角ゴ Pro W3"/>
                <a:cs typeface="ヒラギノ角ゴ Pro W3"/>
              </a:rPr>
              <a:t>Les pistes d’essai : des tests et mises au point, en site protégé et sécurisé</a:t>
            </a:r>
          </a:p>
        </p:txBody>
      </p:sp>
    </p:spTree>
    <p:extLst>
      <p:ext uri="{BB962C8B-B14F-4D97-AF65-F5344CB8AC3E}">
        <p14:creationId xmlns:p14="http://schemas.microsoft.com/office/powerpoint/2010/main" val="19168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1600200"/>
            <a:ext cx="2664296" cy="34849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Piste de vitesse </a:t>
            </a:r>
            <a:b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</a:b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2 km</a:t>
            </a:r>
          </a:p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2 voies balisées, largeur 9 m, plane</a:t>
            </a:r>
          </a:p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 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Piste routière </a:t>
            </a:r>
            <a:b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3,4 km </a:t>
            </a:r>
          </a:p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2 voies balisées, largeur 12 m, plane, avec virages R = 30 à 80 m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048000" y="1600200"/>
          <a:ext cx="60960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hoto Editor Photo" r:id="rId3" imgW="10840963" imgH="5238095" progId="MSPhotoEd.3">
                  <p:embed/>
                </p:oleObj>
              </mc:Choice>
              <mc:Fallback>
                <p:oleObj name="Photo Editor Photo" r:id="rId3" imgW="10840963" imgH="5238095" progId="MSPhotoEd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600200"/>
                        <a:ext cx="6096000" cy="294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76600" y="5181600"/>
            <a:ext cx="561588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l"/>
            </a:pPr>
            <a:r>
              <a:rPr lang="fr-FR" sz="2000" b="1" dirty="0" smtClean="0">
                <a:latin typeface="Optimum" pitchFamily="2" charset="0"/>
                <a:cs typeface="Times New Roman" pitchFamily="18" charset="0"/>
              </a:rPr>
              <a:t>Pistes « Val d’Or » </a:t>
            </a:r>
            <a:r>
              <a:rPr lang="fr-FR" sz="2000" b="1" dirty="0">
                <a:latin typeface="Optimum" pitchFamily="2" charset="0"/>
                <a:cs typeface="Times New Roman" pitchFamily="18" charset="0"/>
              </a:rPr>
              <a:t>: </a:t>
            </a:r>
            <a:r>
              <a:rPr lang="fr-FR" sz="2000" b="1" dirty="0" smtClean="0">
                <a:latin typeface="Optimum" pitchFamily="2" charset="0"/>
                <a:cs typeface="Times New Roman" pitchFamily="18" charset="0"/>
              </a:rPr>
              <a:t>1,35 </a:t>
            </a:r>
            <a:r>
              <a:rPr lang="fr-FR" sz="2000" b="1" dirty="0">
                <a:latin typeface="Optimum" pitchFamily="2" charset="0"/>
                <a:cs typeface="Times New Roman" pitchFamily="18" charset="0"/>
              </a:rPr>
              <a:t>km et 2</a:t>
            </a:r>
            <a:r>
              <a:rPr lang="fr-FR" sz="2000" b="1" dirty="0" smtClean="0">
                <a:latin typeface="Optimum" pitchFamily="2" charset="0"/>
                <a:cs typeface="Times New Roman" pitchFamily="18" charset="0"/>
              </a:rPr>
              <a:t> </a:t>
            </a:r>
            <a:r>
              <a:rPr lang="fr-FR" sz="2000" b="1" dirty="0">
                <a:latin typeface="Optimum" pitchFamily="2" charset="0"/>
                <a:cs typeface="Times New Roman" pitchFamily="18" charset="0"/>
              </a:rPr>
              <a:t>km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fr-FR" sz="1600" dirty="0">
                <a:latin typeface="Optimum" pitchFamily="2" charset="0"/>
              </a:rPr>
              <a:t>largeur 8 m, </a:t>
            </a:r>
            <a:r>
              <a:rPr lang="fr-FR" sz="1600" dirty="0" smtClean="0">
                <a:latin typeface="Optimum" pitchFamily="2" charset="0"/>
              </a:rPr>
              <a:t>vallonnée, </a:t>
            </a:r>
            <a:r>
              <a:rPr lang="fr-FR" sz="1600" dirty="0">
                <a:latin typeface="Optimum" pitchFamily="2" charset="0"/>
              </a:rPr>
              <a:t>avec virages de rayon </a:t>
            </a:r>
            <a:r>
              <a:rPr lang="fr-FR" sz="1600" dirty="0" smtClean="0">
                <a:latin typeface="Optimum" pitchFamily="2" charset="0"/>
              </a:rPr>
              <a:t>R = 29 </a:t>
            </a:r>
            <a:r>
              <a:rPr lang="fr-FR" sz="1600" dirty="0">
                <a:latin typeface="Optimum" pitchFamily="2" charset="0"/>
              </a:rPr>
              <a:t>m, pente maximale 14 %</a:t>
            </a:r>
            <a:endParaRPr lang="fr-FR" dirty="0">
              <a:latin typeface="Optimum" pitchFamily="2" charset="0"/>
            </a:endParaRPr>
          </a:p>
        </p:txBody>
      </p:sp>
      <p:pic>
        <p:nvPicPr>
          <p:cNvPr id="8" name="Picture 17" descr="IFSTTAR_logo_quadr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33375"/>
            <a:ext cx="18923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2216150" y="379412"/>
            <a:ext cx="7056784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A6A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A6A4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A6A4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A6A4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A6A4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A6A4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A6A4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A6A4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A6A4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 smtClean="0">
                <a:ea typeface="ヒラギノ角ゴ Pro W3"/>
                <a:cs typeface="ヒラギノ角ゴ Pro W3"/>
              </a:rPr>
              <a:t>Les pistes d’essai : des tests et mises au point, en site protégé et sécurisé</a:t>
            </a:r>
          </a:p>
        </p:txBody>
      </p:sp>
      <p:sp>
        <p:nvSpPr>
          <p:cNvPr id="2" name="Explosion 1 1"/>
          <p:cNvSpPr/>
          <p:nvPr/>
        </p:nvSpPr>
        <p:spPr>
          <a:xfrm>
            <a:off x="5364088" y="2929384"/>
            <a:ext cx="288032" cy="288032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9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4300" y="1104900"/>
            <a:ext cx="3952875" cy="30797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400" spc="-20" dirty="0">
                <a:latin typeface="Arial" pitchFamily="34" charset="0"/>
                <a:cs typeface="Arial" pitchFamily="34" charset="0"/>
              </a:rPr>
              <a:t>Moyens de tests en contraintes d’environnement</a:t>
            </a:r>
          </a:p>
        </p:txBody>
      </p:sp>
      <p:grpSp>
        <p:nvGrpSpPr>
          <p:cNvPr id="2" name="Groupe 7"/>
          <p:cNvGrpSpPr>
            <a:grpSpLocks/>
          </p:cNvGrpSpPr>
          <p:nvPr/>
        </p:nvGrpSpPr>
        <p:grpSpPr bwMode="auto">
          <a:xfrm>
            <a:off x="334963" y="1497013"/>
            <a:ext cx="3589337" cy="2814637"/>
            <a:chOff x="119563" y="1497415"/>
            <a:chExt cx="3588911" cy="2814760"/>
          </a:xfrm>
        </p:grpSpPr>
        <p:pic>
          <p:nvPicPr>
            <p:cNvPr id="10" name="Image 9" descr="Enceinte climatique.jpg"/>
            <p:cNvPicPr>
              <a:picLocks noChangeAspect="1"/>
            </p:cNvPicPr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>
            <a:xfrm rot="16200000">
              <a:off x="1425490" y="2029192"/>
              <a:ext cx="2814759" cy="17512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Image 11" descr="HALT-HASS.jpg"/>
            <p:cNvPicPr>
              <a:picLocks noChangeAspect="1"/>
            </p:cNvPicPr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>
            <a:xfrm rot="16200000">
              <a:off x="-254727" y="1871705"/>
              <a:ext cx="2693858" cy="19452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406" name="ZoneTexte 12"/>
            <p:cNvSpPr txBox="1">
              <a:spLocks noChangeArrowheads="1"/>
            </p:cNvSpPr>
            <p:nvPr/>
          </p:nvSpPr>
          <p:spPr bwMode="auto">
            <a:xfrm>
              <a:off x="203534" y="3334408"/>
              <a:ext cx="166949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Enceinte HALT/HASS</a:t>
              </a:r>
            </a:p>
            <a:p>
              <a:pPr algn="ctr"/>
              <a:r>
                <a:rPr lang="fr-FR" sz="1400" b="1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(mutualisée)</a:t>
              </a:r>
            </a:p>
          </p:txBody>
        </p:sp>
        <p:sp>
          <p:nvSpPr>
            <p:cNvPr id="16407" name="ZoneTexte 13"/>
            <p:cNvSpPr txBox="1">
              <a:spLocks noChangeArrowheads="1"/>
            </p:cNvSpPr>
            <p:nvPr/>
          </p:nvSpPr>
          <p:spPr bwMode="auto">
            <a:xfrm>
              <a:off x="2133580" y="3429000"/>
              <a:ext cx="12858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 b="1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Enceintes climatique VRT</a:t>
              </a: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4787900" y="1104900"/>
            <a:ext cx="4176713" cy="30797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Moyens de tests en contraintes de </a:t>
            </a:r>
            <a:r>
              <a:rPr lang="fr-FR" sz="1400" dirty="0" err="1">
                <a:latin typeface="Arial" pitchFamily="34" charset="0"/>
                <a:cs typeface="Arial" pitchFamily="34" charset="0"/>
              </a:rPr>
              <a:t>cyclages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 actifs</a:t>
            </a:r>
          </a:p>
        </p:txBody>
      </p:sp>
      <p:grpSp>
        <p:nvGrpSpPr>
          <p:cNvPr id="3" name="Groupe 17"/>
          <p:cNvGrpSpPr>
            <a:grpSpLocks/>
          </p:cNvGrpSpPr>
          <p:nvPr/>
        </p:nvGrpSpPr>
        <p:grpSpPr bwMode="auto">
          <a:xfrm>
            <a:off x="4360863" y="1536700"/>
            <a:ext cx="4610100" cy="4916488"/>
            <a:chOff x="4210064" y="1509718"/>
            <a:chExt cx="4610408" cy="4916074"/>
          </a:xfrm>
        </p:grpSpPr>
        <p:pic>
          <p:nvPicPr>
            <p:cNvPr id="19" name="Image 18" descr="Banc cyclage 1.jpg"/>
            <p:cNvPicPr>
              <a:picLocks noChangeAspect="1"/>
            </p:cNvPicPr>
            <p:nvPr/>
          </p:nvPicPr>
          <p:blipFill>
            <a:blip r:embed="rId5" cstate="email">
              <a:extLst/>
            </a:blip>
            <a:stretch>
              <a:fillRect/>
            </a:stretch>
          </p:blipFill>
          <p:spPr>
            <a:xfrm>
              <a:off x="5645051" y="1585298"/>
              <a:ext cx="3096344" cy="2322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Image 19" descr="Banc cyclage 2.jpg"/>
            <p:cNvPicPr>
              <a:picLocks noChangeAspect="1"/>
            </p:cNvPicPr>
            <p:nvPr/>
          </p:nvPicPr>
          <p:blipFill>
            <a:blip r:embed="rId6" cstate="email">
              <a:extLst/>
            </a:blip>
            <a:srcRect/>
            <a:stretch>
              <a:fillRect/>
            </a:stretch>
          </p:blipFill>
          <p:spPr>
            <a:xfrm rot="16200000">
              <a:off x="4010218" y="1709564"/>
              <a:ext cx="2755834" cy="23561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Image 20" descr="Banc SuperCap.jpg"/>
            <p:cNvPicPr>
              <a:picLocks noChangeAspect="1"/>
            </p:cNvPicPr>
            <p:nvPr/>
          </p:nvPicPr>
          <p:blipFill>
            <a:blip r:embed="rId7" cstate="email">
              <a:extLst/>
            </a:blip>
            <a:stretch>
              <a:fillRect/>
            </a:stretch>
          </p:blipFill>
          <p:spPr>
            <a:xfrm>
              <a:off x="5747839" y="4121317"/>
              <a:ext cx="3072633" cy="23044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402" name="ZoneTexte 21"/>
            <p:cNvSpPr txBox="1">
              <a:spLocks noChangeArrowheads="1"/>
            </p:cNvSpPr>
            <p:nvPr/>
          </p:nvSpPr>
          <p:spPr bwMode="auto">
            <a:xfrm>
              <a:off x="4385051" y="3171305"/>
              <a:ext cx="21431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 b="1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Bancs de cyclage Modules Semi-conducteurs</a:t>
              </a:r>
            </a:p>
          </p:txBody>
        </p:sp>
        <p:sp>
          <p:nvSpPr>
            <p:cNvPr id="16403" name="ZoneTexte 22"/>
            <p:cNvSpPr txBox="1">
              <a:spLocks noChangeArrowheads="1"/>
            </p:cNvSpPr>
            <p:nvPr/>
          </p:nvSpPr>
          <p:spPr bwMode="auto">
            <a:xfrm>
              <a:off x="6282904" y="6111203"/>
              <a:ext cx="21431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 b="1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Banc de cyclage SuperCap</a:t>
              </a:r>
            </a:p>
          </p:txBody>
        </p:sp>
      </p:grpSp>
      <p:cxnSp>
        <p:nvCxnSpPr>
          <p:cNvPr id="24" name="Connecteur droit 23"/>
          <p:cNvCxnSpPr/>
          <p:nvPr/>
        </p:nvCxnSpPr>
        <p:spPr>
          <a:xfrm>
            <a:off x="3121025" y="1721567"/>
            <a:ext cx="0" cy="2570399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 descr="Scanner acoustique.jpg"/>
          <p:cNvPicPr>
            <a:picLocks noChangeAspect="1"/>
          </p:cNvPicPr>
          <p:nvPr/>
        </p:nvPicPr>
        <p:blipFill>
          <a:blip r:embed="rId8" cstate="email">
            <a:extLst/>
          </a:blip>
          <a:srcRect/>
          <a:stretch>
            <a:fillRect/>
          </a:stretch>
        </p:blipFill>
        <p:spPr>
          <a:xfrm rot="16200000">
            <a:off x="569637" y="3945054"/>
            <a:ext cx="2070233" cy="3071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ZoneTexte 31"/>
          <p:cNvSpPr txBox="1"/>
          <p:nvPr/>
        </p:nvSpPr>
        <p:spPr>
          <a:xfrm>
            <a:off x="114300" y="4344988"/>
            <a:ext cx="5405438" cy="30797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400" spc="-20" dirty="0">
                <a:latin typeface="Arial" pitchFamily="34" charset="0"/>
                <a:cs typeface="Arial" pitchFamily="34" charset="0"/>
              </a:rPr>
              <a:t>Moyens d’analyses</a:t>
            </a:r>
          </a:p>
        </p:txBody>
      </p:sp>
      <p:sp>
        <p:nvSpPr>
          <p:cNvPr id="16397" name="ZoneTexte 2048"/>
          <p:cNvSpPr txBox="1">
            <a:spLocks noChangeArrowheads="1"/>
          </p:cNvSpPr>
          <p:nvPr/>
        </p:nvSpPr>
        <p:spPr bwMode="auto">
          <a:xfrm>
            <a:off x="3381375" y="4638675"/>
            <a:ext cx="23431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7950" indent="-107950">
              <a:buFont typeface="Arial" pitchFamily="34" charset="0"/>
              <a:buChar char="•"/>
            </a:pPr>
            <a:r>
              <a:rPr lang="fr-FR" sz="1400"/>
              <a:t>MEB « grande chambre »</a:t>
            </a:r>
          </a:p>
          <a:p>
            <a:pPr marL="107950" indent="-107950">
              <a:buFont typeface="Arial" pitchFamily="34" charset="0"/>
              <a:buChar char="•"/>
            </a:pPr>
            <a:r>
              <a:rPr lang="fr-FR" sz="1400"/>
              <a:t>MEB de table</a:t>
            </a:r>
          </a:p>
          <a:p>
            <a:pPr marL="107950" indent="-107950">
              <a:buFont typeface="Arial" pitchFamily="34" charset="0"/>
              <a:buChar char="•"/>
            </a:pPr>
            <a:r>
              <a:rPr lang="fr-FR" sz="1400"/>
              <a:t>Microscopie optique</a:t>
            </a:r>
          </a:p>
          <a:p>
            <a:pPr marL="107950" indent="-107950">
              <a:buFont typeface="Arial" pitchFamily="34" charset="0"/>
              <a:buChar char="•"/>
            </a:pPr>
            <a:r>
              <a:rPr lang="fr-FR" sz="1400"/>
              <a:t>Moyens de micro-sections/polissage</a:t>
            </a:r>
          </a:p>
          <a:p>
            <a:pPr marL="107950" indent="-107950">
              <a:buFont typeface="Arial" pitchFamily="34" charset="0"/>
              <a:buChar char="•"/>
            </a:pPr>
            <a:r>
              <a:rPr lang="fr-FR" sz="1400"/>
              <a:t>Microscopie acoustique</a:t>
            </a:r>
          </a:p>
          <a:p>
            <a:pPr marL="107950" indent="-107950">
              <a:buFont typeface="Arial" pitchFamily="34" charset="0"/>
              <a:buChar char="•"/>
            </a:pPr>
            <a:r>
              <a:rPr lang="fr-FR" sz="1400"/>
              <a:t>Caméra IR rapide</a:t>
            </a:r>
          </a:p>
          <a:p>
            <a:pPr marL="107950" indent="-107950">
              <a:buFont typeface="Arial" pitchFamily="34" charset="0"/>
              <a:buChar char="•"/>
            </a:pPr>
            <a:r>
              <a:rPr lang="fr-FR" sz="1400"/>
              <a:t>Thomographie X-3D</a:t>
            </a:r>
          </a:p>
          <a:p>
            <a:pPr marL="107950" indent="-107950">
              <a:buFont typeface="Arial" pitchFamily="34" charset="0"/>
              <a:buChar char="•"/>
            </a:pPr>
            <a:r>
              <a:rPr lang="fr-FR" sz="1400"/>
              <a:t>…</a:t>
            </a:r>
          </a:p>
          <a:p>
            <a:pPr marL="107950" indent="-107950">
              <a:buFont typeface="Arial" pitchFamily="34" charset="0"/>
              <a:buChar char="•"/>
            </a:pPr>
            <a:endParaRPr lang="fr-FR" sz="1400"/>
          </a:p>
        </p:txBody>
      </p:sp>
      <p:sp>
        <p:nvSpPr>
          <p:cNvPr id="16398" name="ZoneTexte 40"/>
          <p:cNvSpPr txBox="1">
            <a:spLocks noChangeArrowheads="1"/>
          </p:cNvSpPr>
          <p:nvPr/>
        </p:nvSpPr>
        <p:spPr bwMode="auto">
          <a:xfrm>
            <a:off x="803275" y="5957888"/>
            <a:ext cx="1603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Scanner Acoustique</a:t>
            </a:r>
          </a:p>
        </p:txBody>
      </p:sp>
      <p:pic>
        <p:nvPicPr>
          <p:cNvPr id="30" name="Picture 17" descr="IFSTTAR_logo_quadr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333375"/>
            <a:ext cx="18923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re 21"/>
          <p:cNvSpPr>
            <a:spLocks noGrp="1"/>
          </p:cNvSpPr>
          <p:nvPr>
            <p:ph type="title"/>
          </p:nvPr>
        </p:nvSpPr>
        <p:spPr>
          <a:xfrm>
            <a:off x="2598738" y="0"/>
            <a:ext cx="6564312" cy="1143000"/>
          </a:xfrm>
        </p:spPr>
        <p:txBody>
          <a:bodyPr/>
          <a:lstStyle/>
          <a:p>
            <a:r>
              <a:rPr lang="fr-FR" sz="3200" dirty="0" smtClean="0">
                <a:solidFill>
                  <a:srgbClr val="7030A0"/>
                </a:solidFill>
                <a:latin typeface="Arial" charset="0"/>
                <a:ea typeface="ヒラギノ角ゴ Pro W3"/>
                <a:cs typeface="ヒラギノ角ゴ Pro W3"/>
              </a:rPr>
              <a:t>Des équipements remarquables</a:t>
            </a:r>
            <a:endParaRPr lang="fr-FR" sz="3200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755576" y="6381328"/>
            <a:ext cx="15229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sz="1400" i="1" dirty="0" smtClean="0"/>
              <a:t>Versailles/Satory</a:t>
            </a:r>
          </a:p>
        </p:txBody>
      </p:sp>
    </p:spTree>
    <p:extLst>
      <p:ext uri="{BB962C8B-B14F-4D97-AF65-F5344CB8AC3E}">
        <p14:creationId xmlns:p14="http://schemas.microsoft.com/office/powerpoint/2010/main" val="19729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17" descr="IFSTTAR_logo_quad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18923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21"/>
          <p:cNvSpPr>
            <a:spLocks noGrp="1"/>
          </p:cNvSpPr>
          <p:nvPr>
            <p:ph type="title"/>
          </p:nvPr>
        </p:nvSpPr>
        <p:spPr>
          <a:xfrm>
            <a:off x="2598738" y="0"/>
            <a:ext cx="6564312" cy="1143000"/>
          </a:xfrm>
        </p:spPr>
        <p:txBody>
          <a:bodyPr/>
          <a:lstStyle/>
          <a:p>
            <a:r>
              <a:rPr lang="fr-FR" sz="3200" dirty="0" smtClean="0">
                <a:solidFill>
                  <a:srgbClr val="7030A0"/>
                </a:solidFill>
                <a:latin typeface="Arial" charset="0"/>
                <a:ea typeface="ヒラギノ角ゴ Pro W3"/>
                <a:cs typeface="ヒラギノ角ゴ Pro W3"/>
              </a:rPr>
              <a:t>Des équipements remarquables</a:t>
            </a:r>
            <a:endParaRPr lang="fr-FR" sz="3200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Image 8" descr="Satory-simulateur_15022016-BD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7166" y="3590868"/>
            <a:ext cx="2747248" cy="1981866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083390" y="5842852"/>
            <a:ext cx="3312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 smtClean="0"/>
              <a:t>Simulateurs </a:t>
            </a:r>
            <a:r>
              <a:rPr lang="fr-FR" sz="1400" dirty="0" smtClean="0"/>
              <a:t>voiture, piéton, vélo</a:t>
            </a:r>
            <a:endParaRPr lang="fr-FR" sz="14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483768" y="6178394"/>
            <a:ext cx="15229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sz="1400" i="1" dirty="0" smtClean="0"/>
              <a:t>Versailles/Satory</a:t>
            </a:r>
          </a:p>
        </p:txBody>
      </p:sp>
      <p:pic>
        <p:nvPicPr>
          <p:cNvPr id="12" name="Picture 2" descr="D:\ArticlesEtValorisations\VISION2014\Presentation\20141003_1108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91723"/>
            <a:ext cx="2772468" cy="20793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20" y="1252253"/>
            <a:ext cx="3730194" cy="206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080" y="1660093"/>
            <a:ext cx="2582752" cy="261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17" descr="IFSTTAR_logo_quad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18923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 rotWithShape="1">
          <a:blip r:embed="rId3"/>
          <a:srcRect l="8482" t="20239" r="10855" b="5009"/>
          <a:stretch/>
        </p:blipFill>
        <p:spPr bwMode="auto">
          <a:xfrm>
            <a:off x="648662" y="1556792"/>
            <a:ext cx="7811770" cy="4072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 rot="508243">
            <a:off x="5979219" y="4937282"/>
            <a:ext cx="1462098" cy="584775"/>
          </a:xfrm>
          <a:prstGeom prst="rect">
            <a:avLst/>
          </a:prstGeom>
          <a:noFill/>
          <a:ln w="539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Terrain des Marronniers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508243">
            <a:off x="2941843" y="4954355"/>
            <a:ext cx="1462098" cy="461665"/>
          </a:xfrm>
          <a:prstGeom prst="rect">
            <a:avLst/>
          </a:prstGeom>
          <a:noFill/>
          <a:ln w="539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Hall B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rot="508243">
            <a:off x="4455998" y="5008283"/>
            <a:ext cx="1462098" cy="461665"/>
          </a:xfrm>
          <a:prstGeom prst="rect">
            <a:avLst/>
          </a:prstGeom>
          <a:noFill/>
          <a:ln w="539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</a:rPr>
              <a:t>Mobilab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 rot="508243">
            <a:off x="4246372" y="3614561"/>
            <a:ext cx="1462098" cy="461665"/>
          </a:xfrm>
          <a:prstGeom prst="rect">
            <a:avLst/>
          </a:prstGeom>
          <a:noFill/>
          <a:ln w="539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Hall A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 rot="508243">
            <a:off x="1274676" y="2598064"/>
            <a:ext cx="1462098" cy="461665"/>
          </a:xfrm>
          <a:prstGeom prst="rect">
            <a:avLst/>
          </a:prstGeom>
          <a:noFill/>
          <a:ln w="539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Pistes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6" name="Titre 21"/>
          <p:cNvSpPr>
            <a:spLocks noGrp="1"/>
          </p:cNvSpPr>
          <p:nvPr>
            <p:ph type="title"/>
          </p:nvPr>
        </p:nvSpPr>
        <p:spPr>
          <a:xfrm>
            <a:off x="2598738" y="0"/>
            <a:ext cx="6564312" cy="1143000"/>
          </a:xfrm>
        </p:spPr>
        <p:txBody>
          <a:bodyPr/>
          <a:lstStyle/>
          <a:p>
            <a:r>
              <a:rPr lang="fr-FR" sz="3200" dirty="0" smtClean="0">
                <a:solidFill>
                  <a:srgbClr val="7030A0"/>
                </a:solidFill>
                <a:latin typeface="Arial" charset="0"/>
                <a:ea typeface="ヒラギノ角ゴ Pro W3"/>
                <a:cs typeface="ヒラギノ角ゴ Pro W3"/>
              </a:rPr>
              <a:t>Des équipements remarquables</a:t>
            </a:r>
            <a:endParaRPr lang="fr-FR" sz="3200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17" descr="IFSTTAR_logo_quad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18923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6180406"/>
            <a:ext cx="90364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A6A4"/>
                </a:solidFill>
              </a:rPr>
              <a:t>Séminaire de créativité, animé à </a:t>
            </a:r>
            <a:r>
              <a:rPr lang="fr-FR" sz="1600" b="1" dirty="0">
                <a:solidFill>
                  <a:srgbClr val="00A6A4"/>
                </a:solidFill>
              </a:rPr>
              <a:t>Satory le 4 avril </a:t>
            </a:r>
            <a:r>
              <a:rPr lang="fr-FR" sz="1600" b="1" dirty="0" smtClean="0">
                <a:solidFill>
                  <a:srgbClr val="00A6A4"/>
                </a:solidFill>
              </a:rPr>
              <a:t>2018 par Todd LUBART, LATI (Paris V)</a:t>
            </a:r>
            <a:endParaRPr lang="fr-FR" sz="1400" dirty="0">
              <a:solidFill>
                <a:srgbClr val="00A6A4"/>
              </a:solidFill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r>
              <a:rPr lang="fr-FR" sz="3200" dirty="0" smtClean="0"/>
              <a:t>Vers un projet de développement du site</a:t>
            </a:r>
            <a:endParaRPr lang="fr-FR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1" y="1690964"/>
            <a:ext cx="2430269" cy="361024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67054"/>
            <a:ext cx="3428515" cy="19285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09497"/>
            <a:ext cx="3331859" cy="187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56792"/>
            <a:ext cx="8133410" cy="4573691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60840" cy="865188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Arial" pitchFamily="34" charset="0"/>
                <a:ea typeface="ヒラギノ角ゴ Pro W3"/>
                <a:cs typeface="ヒラギノ角ゴ Pro W3"/>
              </a:rPr>
              <a:t>La Ferme du Manet</a:t>
            </a:r>
          </a:p>
        </p:txBody>
      </p:sp>
      <p:pic>
        <p:nvPicPr>
          <p:cNvPr id="5" name="WordPictureWatermark1511230" descr="UCIBLE-logo_01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534"/>
            <a:ext cx="2176741" cy="12063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0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17754" y="5624516"/>
            <a:ext cx="2057400" cy="273844"/>
          </a:xfrm>
        </p:spPr>
        <p:txBody>
          <a:bodyPr/>
          <a:lstStyle/>
          <a:p>
            <a:fld id="{7F5AAB30-F965-467C-A48C-C336BD05C348}" type="datetime1">
              <a:rPr lang="fr-FR" smtClean="0"/>
              <a:pPr/>
              <a:t>06/04/2018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18054" y="5624516"/>
            <a:ext cx="3086100" cy="273844"/>
          </a:xfrm>
        </p:spPr>
        <p:txBody>
          <a:bodyPr/>
          <a:lstStyle/>
          <a:p>
            <a:r>
              <a:rPr lang="fr-FR" smtClean="0"/>
              <a:t>Propriété de VEDECOM – Reproduction Interdite</a:t>
            </a:r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255" y="2287745"/>
            <a:ext cx="6725753" cy="36061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27132" y="5424056"/>
            <a:ext cx="6405995" cy="2571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63511" y="5516275"/>
            <a:ext cx="4360286" cy="701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527132" y="3443137"/>
            <a:ext cx="4645990" cy="188404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3511" y="4979912"/>
            <a:ext cx="319700" cy="201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613595" y="3475406"/>
            <a:ext cx="4251740" cy="116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1694495" y="2504257"/>
            <a:ext cx="3150788" cy="143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845283" y="2549698"/>
            <a:ext cx="17102" cy="9315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1704426" y="2535361"/>
            <a:ext cx="6677" cy="551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V="1">
            <a:off x="636181" y="3096292"/>
            <a:ext cx="1048774" cy="85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H="1">
            <a:off x="613595" y="3100564"/>
            <a:ext cx="3116" cy="3425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H="1">
            <a:off x="663511" y="2709220"/>
            <a:ext cx="104877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626958" y="2709220"/>
            <a:ext cx="1692" cy="39134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493216" y="3837165"/>
            <a:ext cx="3806237" cy="1448261"/>
          </a:xfrm>
          <a:prstGeom prst="rect">
            <a:avLst/>
          </a:prstGeom>
          <a:solidFill>
            <a:srgbClr val="FFFF00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54"/>
          <p:cNvCxnSpPr/>
          <p:nvPr/>
        </p:nvCxnSpPr>
        <p:spPr>
          <a:xfrm>
            <a:off x="4845283" y="2549698"/>
            <a:ext cx="17102" cy="9315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362710" y="2626779"/>
            <a:ext cx="1634541" cy="108838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Systèmes de recharge, stockage d’énergie, énergie partagée : bâtiment renforcé, équipements et essais à l’air libre</a:t>
            </a:r>
          </a:p>
        </p:txBody>
      </p:sp>
      <p:cxnSp>
        <p:nvCxnSpPr>
          <p:cNvPr id="71" name="Connecteur droit avec flèche 70"/>
          <p:cNvCxnSpPr>
            <a:stCxn id="69" idx="1"/>
          </p:cNvCxnSpPr>
          <p:nvPr/>
        </p:nvCxnSpPr>
        <p:spPr>
          <a:xfrm flipH="1">
            <a:off x="6263338" y="3170970"/>
            <a:ext cx="1099373" cy="616966"/>
          </a:xfrm>
          <a:prstGeom prst="straightConnector1">
            <a:avLst/>
          </a:prstGeom>
          <a:ln w="28575">
            <a:solidFill>
              <a:srgbClr val="57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298647" y="1621723"/>
            <a:ext cx="2894361" cy="57032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Ateliers de prototypage, laboratoires d’électronique de puissance, ateliers de recharge, ateliers véhicules</a:t>
            </a:r>
          </a:p>
        </p:txBody>
      </p:sp>
      <p:cxnSp>
        <p:nvCxnSpPr>
          <p:cNvPr id="73" name="Connecteur droit avec flèche 72"/>
          <p:cNvCxnSpPr>
            <a:stCxn id="72" idx="2"/>
          </p:cNvCxnSpPr>
          <p:nvPr/>
        </p:nvCxnSpPr>
        <p:spPr>
          <a:xfrm flipH="1">
            <a:off x="3892456" y="2192042"/>
            <a:ext cx="1853372" cy="1030953"/>
          </a:xfrm>
          <a:prstGeom prst="straightConnector1">
            <a:avLst/>
          </a:prstGeom>
          <a:ln w="28575">
            <a:solidFill>
              <a:srgbClr val="57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7396645" y="3790364"/>
            <a:ext cx="1612613" cy="11895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Expérimentation petite vitesse véhicules autonomes, communication, perception, sécurité : butte, piste en T, raquette</a:t>
            </a:r>
          </a:p>
        </p:txBody>
      </p:sp>
      <p:cxnSp>
        <p:nvCxnSpPr>
          <p:cNvPr id="80" name="Connecteur droit avec flèche 79"/>
          <p:cNvCxnSpPr>
            <a:stCxn id="78" idx="1"/>
          </p:cNvCxnSpPr>
          <p:nvPr/>
        </p:nvCxnSpPr>
        <p:spPr>
          <a:xfrm flipH="1">
            <a:off x="3641977" y="4385138"/>
            <a:ext cx="3754668" cy="321711"/>
          </a:xfrm>
          <a:prstGeom prst="straightConnector1">
            <a:avLst/>
          </a:prstGeom>
          <a:ln w="28575">
            <a:solidFill>
              <a:srgbClr val="57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rme libre 26"/>
          <p:cNvSpPr/>
          <p:nvPr/>
        </p:nvSpPr>
        <p:spPr>
          <a:xfrm>
            <a:off x="5387140" y="2689059"/>
            <a:ext cx="1534026" cy="902368"/>
          </a:xfrm>
          <a:custGeom>
            <a:avLst/>
            <a:gdLst>
              <a:gd name="connsiteX0" fmla="*/ 0 w 2045368"/>
              <a:gd name="connsiteY0" fmla="*/ 0 h 1203157"/>
              <a:gd name="connsiteX1" fmla="*/ 2045368 w 2045368"/>
              <a:gd name="connsiteY1" fmla="*/ 806115 h 1203157"/>
              <a:gd name="connsiteX2" fmla="*/ 2033336 w 2045368"/>
              <a:gd name="connsiteY2" fmla="*/ 1203157 h 1203157"/>
              <a:gd name="connsiteX3" fmla="*/ 264694 w 2045368"/>
              <a:gd name="connsiteY3" fmla="*/ 1118936 h 1203157"/>
              <a:gd name="connsiteX4" fmla="*/ 216568 w 2045368"/>
              <a:gd name="connsiteY4" fmla="*/ 48126 h 1203157"/>
              <a:gd name="connsiteX5" fmla="*/ 228600 w 2045368"/>
              <a:gd name="connsiteY5" fmla="*/ 84221 h 120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5368" h="1203157">
                <a:moveTo>
                  <a:pt x="0" y="0"/>
                </a:moveTo>
                <a:lnTo>
                  <a:pt x="2045368" y="806115"/>
                </a:lnTo>
                <a:lnTo>
                  <a:pt x="2033336" y="1203157"/>
                </a:lnTo>
                <a:lnTo>
                  <a:pt x="264694" y="1118936"/>
                </a:lnTo>
                <a:lnTo>
                  <a:pt x="216568" y="48126"/>
                </a:lnTo>
                <a:lnTo>
                  <a:pt x="228600" y="8422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orme libre 1"/>
          <p:cNvSpPr/>
          <p:nvPr/>
        </p:nvSpPr>
        <p:spPr>
          <a:xfrm>
            <a:off x="1561514" y="3864219"/>
            <a:ext cx="3578415" cy="854978"/>
          </a:xfrm>
          <a:custGeom>
            <a:avLst/>
            <a:gdLst>
              <a:gd name="connsiteX0" fmla="*/ 0 w 4771220"/>
              <a:gd name="connsiteY0" fmla="*/ 0 h 1139970"/>
              <a:gd name="connsiteX1" fmla="*/ 0 w 4771220"/>
              <a:gd name="connsiteY1" fmla="*/ 0 h 1139970"/>
              <a:gd name="connsiteX2" fmla="*/ 14068 w 4771220"/>
              <a:gd name="connsiteY2" fmla="*/ 534573 h 1139970"/>
              <a:gd name="connsiteX3" fmla="*/ 56271 w 4771220"/>
              <a:gd name="connsiteY3" fmla="*/ 548640 h 1139970"/>
              <a:gd name="connsiteX4" fmla="*/ 928468 w 4771220"/>
              <a:gd name="connsiteY4" fmla="*/ 534573 h 1139970"/>
              <a:gd name="connsiteX5" fmla="*/ 984739 w 4771220"/>
              <a:gd name="connsiteY5" fmla="*/ 323557 h 1139970"/>
              <a:gd name="connsiteX6" fmla="*/ 1083213 w 4771220"/>
              <a:gd name="connsiteY6" fmla="*/ 337625 h 1139970"/>
              <a:gd name="connsiteX7" fmla="*/ 1913207 w 4771220"/>
              <a:gd name="connsiteY7" fmla="*/ 351693 h 1139970"/>
              <a:gd name="connsiteX8" fmla="*/ 1997613 w 4771220"/>
              <a:gd name="connsiteY8" fmla="*/ 365760 h 1139970"/>
              <a:gd name="connsiteX9" fmla="*/ 2039816 w 4771220"/>
              <a:gd name="connsiteY9" fmla="*/ 379828 h 1139970"/>
              <a:gd name="connsiteX10" fmla="*/ 2138290 w 4771220"/>
              <a:gd name="connsiteY10" fmla="*/ 393896 h 1139970"/>
              <a:gd name="connsiteX11" fmla="*/ 2250831 w 4771220"/>
              <a:gd name="connsiteY11" fmla="*/ 422031 h 1139970"/>
              <a:gd name="connsiteX12" fmla="*/ 2658794 w 4771220"/>
              <a:gd name="connsiteY12" fmla="*/ 393896 h 1139970"/>
              <a:gd name="connsiteX13" fmla="*/ 2771336 w 4771220"/>
              <a:gd name="connsiteY13" fmla="*/ 365760 h 1139970"/>
              <a:gd name="connsiteX14" fmla="*/ 2827607 w 4771220"/>
              <a:gd name="connsiteY14" fmla="*/ 351693 h 1139970"/>
              <a:gd name="connsiteX15" fmla="*/ 2883877 w 4771220"/>
              <a:gd name="connsiteY15" fmla="*/ 323557 h 1139970"/>
              <a:gd name="connsiteX16" fmla="*/ 2996419 w 4771220"/>
              <a:gd name="connsiteY16" fmla="*/ 309490 h 1139970"/>
              <a:gd name="connsiteX17" fmla="*/ 3080825 w 4771220"/>
              <a:gd name="connsiteY17" fmla="*/ 295422 h 1139970"/>
              <a:gd name="connsiteX18" fmla="*/ 3291840 w 4771220"/>
              <a:gd name="connsiteY18" fmla="*/ 253219 h 1139970"/>
              <a:gd name="connsiteX19" fmla="*/ 4149970 w 4771220"/>
              <a:gd name="connsiteY19" fmla="*/ 267286 h 1139970"/>
              <a:gd name="connsiteX20" fmla="*/ 4220308 w 4771220"/>
              <a:gd name="connsiteY20" fmla="*/ 337625 h 1139970"/>
              <a:gd name="connsiteX21" fmla="*/ 4262511 w 4771220"/>
              <a:gd name="connsiteY21" fmla="*/ 351693 h 1139970"/>
              <a:gd name="connsiteX22" fmla="*/ 4290647 w 4771220"/>
              <a:gd name="connsiteY22" fmla="*/ 379828 h 1139970"/>
              <a:gd name="connsiteX23" fmla="*/ 4332850 w 4771220"/>
              <a:gd name="connsiteY23" fmla="*/ 393896 h 1139970"/>
              <a:gd name="connsiteX24" fmla="*/ 4600136 w 4771220"/>
              <a:gd name="connsiteY24" fmla="*/ 379828 h 1139970"/>
              <a:gd name="connsiteX25" fmla="*/ 3742007 w 4771220"/>
              <a:gd name="connsiteY25" fmla="*/ 337625 h 1139970"/>
              <a:gd name="connsiteX26" fmla="*/ 2658794 w 4771220"/>
              <a:gd name="connsiteY26" fmla="*/ 337625 h 1139970"/>
              <a:gd name="connsiteX27" fmla="*/ 2560320 w 4771220"/>
              <a:gd name="connsiteY27" fmla="*/ 351693 h 1139970"/>
              <a:gd name="connsiteX28" fmla="*/ 2447779 w 4771220"/>
              <a:gd name="connsiteY28" fmla="*/ 365760 h 1139970"/>
              <a:gd name="connsiteX29" fmla="*/ 2166425 w 4771220"/>
              <a:gd name="connsiteY29" fmla="*/ 379828 h 1139970"/>
              <a:gd name="connsiteX30" fmla="*/ 2278967 w 4771220"/>
              <a:gd name="connsiteY30" fmla="*/ 393896 h 1139970"/>
              <a:gd name="connsiteX31" fmla="*/ 2363373 w 4771220"/>
              <a:gd name="connsiteY31" fmla="*/ 407963 h 1139970"/>
              <a:gd name="connsiteX32" fmla="*/ 2644727 w 4771220"/>
              <a:gd name="connsiteY32" fmla="*/ 422031 h 1139970"/>
              <a:gd name="connsiteX33" fmla="*/ 2743200 w 4771220"/>
              <a:gd name="connsiteY33" fmla="*/ 436099 h 1139970"/>
              <a:gd name="connsiteX34" fmla="*/ 2855742 w 4771220"/>
              <a:gd name="connsiteY34" fmla="*/ 450166 h 1139970"/>
              <a:gd name="connsiteX35" fmla="*/ 2940148 w 4771220"/>
              <a:gd name="connsiteY35" fmla="*/ 464234 h 1139970"/>
              <a:gd name="connsiteX36" fmla="*/ 3038622 w 4771220"/>
              <a:gd name="connsiteY36" fmla="*/ 478302 h 1139970"/>
              <a:gd name="connsiteX37" fmla="*/ 3094893 w 4771220"/>
              <a:gd name="connsiteY37" fmla="*/ 492370 h 1139970"/>
              <a:gd name="connsiteX38" fmla="*/ 3207434 w 4771220"/>
              <a:gd name="connsiteY38" fmla="*/ 506437 h 1139970"/>
              <a:gd name="connsiteX39" fmla="*/ 3305908 w 4771220"/>
              <a:gd name="connsiteY39" fmla="*/ 520505 h 1139970"/>
              <a:gd name="connsiteX40" fmla="*/ 3390314 w 4771220"/>
              <a:gd name="connsiteY40" fmla="*/ 534573 h 1139970"/>
              <a:gd name="connsiteX41" fmla="*/ 3446585 w 4771220"/>
              <a:gd name="connsiteY41" fmla="*/ 548640 h 1139970"/>
              <a:gd name="connsiteX42" fmla="*/ 3559127 w 4771220"/>
              <a:gd name="connsiteY42" fmla="*/ 562708 h 1139970"/>
              <a:gd name="connsiteX43" fmla="*/ 3896751 w 4771220"/>
              <a:gd name="connsiteY43" fmla="*/ 590843 h 1139970"/>
              <a:gd name="connsiteX44" fmla="*/ 4529797 w 4771220"/>
              <a:gd name="connsiteY44" fmla="*/ 576776 h 1139970"/>
              <a:gd name="connsiteX45" fmla="*/ 4586068 w 4771220"/>
              <a:gd name="connsiteY45" fmla="*/ 562708 h 1139970"/>
              <a:gd name="connsiteX46" fmla="*/ 4768948 w 4771220"/>
              <a:gd name="connsiteY46" fmla="*/ 534573 h 1139970"/>
              <a:gd name="connsiteX47" fmla="*/ 4642339 w 4771220"/>
              <a:gd name="connsiteY47" fmla="*/ 436099 h 1139970"/>
              <a:gd name="connsiteX48" fmla="*/ 4600136 w 4771220"/>
              <a:gd name="connsiteY48" fmla="*/ 422031 h 1139970"/>
              <a:gd name="connsiteX49" fmla="*/ 4543865 w 4771220"/>
              <a:gd name="connsiteY49" fmla="*/ 393896 h 1139970"/>
              <a:gd name="connsiteX50" fmla="*/ 4445391 w 4771220"/>
              <a:gd name="connsiteY50" fmla="*/ 337625 h 1139970"/>
              <a:gd name="connsiteX51" fmla="*/ 4304714 w 4771220"/>
              <a:gd name="connsiteY51" fmla="*/ 295422 h 1139970"/>
              <a:gd name="connsiteX52" fmla="*/ 4234376 w 4771220"/>
              <a:gd name="connsiteY52" fmla="*/ 309490 h 1139970"/>
              <a:gd name="connsiteX53" fmla="*/ 4318782 w 4771220"/>
              <a:gd name="connsiteY53" fmla="*/ 393896 h 1139970"/>
              <a:gd name="connsiteX54" fmla="*/ 4065564 w 4771220"/>
              <a:gd name="connsiteY54" fmla="*/ 407963 h 1139970"/>
              <a:gd name="connsiteX55" fmla="*/ 3995225 w 4771220"/>
              <a:gd name="connsiteY55" fmla="*/ 393896 h 1139970"/>
              <a:gd name="connsiteX56" fmla="*/ 3910819 w 4771220"/>
              <a:gd name="connsiteY56" fmla="*/ 379828 h 1139970"/>
              <a:gd name="connsiteX57" fmla="*/ 3713871 w 4771220"/>
              <a:gd name="connsiteY57" fmla="*/ 351693 h 1139970"/>
              <a:gd name="connsiteX58" fmla="*/ 3348111 w 4771220"/>
              <a:gd name="connsiteY58" fmla="*/ 365760 h 1139970"/>
              <a:gd name="connsiteX59" fmla="*/ 3319976 w 4771220"/>
              <a:gd name="connsiteY59" fmla="*/ 393896 h 1139970"/>
              <a:gd name="connsiteX60" fmla="*/ 3404382 w 4771220"/>
              <a:gd name="connsiteY60" fmla="*/ 618979 h 1139970"/>
              <a:gd name="connsiteX61" fmla="*/ 3516924 w 4771220"/>
              <a:gd name="connsiteY61" fmla="*/ 745588 h 1139970"/>
              <a:gd name="connsiteX62" fmla="*/ 3545059 w 4771220"/>
              <a:gd name="connsiteY62" fmla="*/ 787791 h 1139970"/>
              <a:gd name="connsiteX63" fmla="*/ 3601330 w 4771220"/>
              <a:gd name="connsiteY63" fmla="*/ 815926 h 1139970"/>
              <a:gd name="connsiteX64" fmla="*/ 3727939 w 4771220"/>
              <a:gd name="connsiteY64" fmla="*/ 900333 h 1139970"/>
              <a:gd name="connsiteX65" fmla="*/ 3826413 w 4771220"/>
              <a:gd name="connsiteY65" fmla="*/ 914400 h 1139970"/>
              <a:gd name="connsiteX66" fmla="*/ 3938954 w 4771220"/>
              <a:gd name="connsiteY66" fmla="*/ 900333 h 1139970"/>
              <a:gd name="connsiteX67" fmla="*/ 3924887 w 4771220"/>
              <a:gd name="connsiteY67" fmla="*/ 815926 h 1139970"/>
              <a:gd name="connsiteX68" fmla="*/ 3868616 w 4771220"/>
              <a:gd name="connsiteY68" fmla="*/ 829994 h 1139970"/>
              <a:gd name="connsiteX69" fmla="*/ 3840480 w 4771220"/>
              <a:gd name="connsiteY69" fmla="*/ 872197 h 1139970"/>
              <a:gd name="connsiteX70" fmla="*/ 3826413 w 4771220"/>
              <a:gd name="connsiteY70" fmla="*/ 914400 h 1139970"/>
              <a:gd name="connsiteX71" fmla="*/ 3798277 w 4771220"/>
              <a:gd name="connsiteY71" fmla="*/ 984739 h 1139970"/>
              <a:gd name="connsiteX72" fmla="*/ 3770142 w 4771220"/>
              <a:gd name="connsiteY72" fmla="*/ 1026942 h 1139970"/>
              <a:gd name="connsiteX73" fmla="*/ 3756074 w 4771220"/>
              <a:gd name="connsiteY73" fmla="*/ 1097280 h 1139970"/>
              <a:gd name="connsiteX74" fmla="*/ 3770142 w 4771220"/>
              <a:gd name="connsiteY74" fmla="*/ 1139483 h 1139970"/>
              <a:gd name="connsiteX75" fmla="*/ 3812345 w 4771220"/>
              <a:gd name="connsiteY75" fmla="*/ 1111348 h 1139970"/>
              <a:gd name="connsiteX76" fmla="*/ 3826413 w 4771220"/>
              <a:gd name="connsiteY76" fmla="*/ 1041010 h 1139970"/>
              <a:gd name="connsiteX77" fmla="*/ 3826413 w 4771220"/>
              <a:gd name="connsiteY77" fmla="*/ 717453 h 1139970"/>
              <a:gd name="connsiteX78" fmla="*/ 3868616 w 4771220"/>
              <a:gd name="connsiteY78" fmla="*/ 745588 h 1139970"/>
              <a:gd name="connsiteX79" fmla="*/ 4009293 w 4771220"/>
              <a:gd name="connsiteY79" fmla="*/ 745588 h 1139970"/>
              <a:gd name="connsiteX80" fmla="*/ 4079631 w 4771220"/>
              <a:gd name="connsiteY80" fmla="*/ 703385 h 1139970"/>
              <a:gd name="connsiteX81" fmla="*/ 4178105 w 4771220"/>
              <a:gd name="connsiteY81" fmla="*/ 647114 h 1139970"/>
              <a:gd name="connsiteX82" fmla="*/ 4262511 w 4771220"/>
              <a:gd name="connsiteY82" fmla="*/ 618979 h 1139970"/>
              <a:gd name="connsiteX83" fmla="*/ 4304714 w 4771220"/>
              <a:gd name="connsiteY83" fmla="*/ 604911 h 1139970"/>
              <a:gd name="connsiteX84" fmla="*/ 4375053 w 4771220"/>
              <a:gd name="connsiteY84" fmla="*/ 576776 h 1139970"/>
              <a:gd name="connsiteX85" fmla="*/ 4417256 w 4771220"/>
              <a:gd name="connsiteY85" fmla="*/ 562708 h 1139970"/>
              <a:gd name="connsiteX86" fmla="*/ 4473527 w 4771220"/>
              <a:gd name="connsiteY86" fmla="*/ 534573 h 1139970"/>
              <a:gd name="connsiteX87" fmla="*/ 4628271 w 4771220"/>
              <a:gd name="connsiteY87" fmla="*/ 492370 h 1139970"/>
              <a:gd name="connsiteX88" fmla="*/ 4684542 w 4771220"/>
              <a:gd name="connsiteY88" fmla="*/ 464234 h 1139970"/>
              <a:gd name="connsiteX89" fmla="*/ 4768948 w 4771220"/>
              <a:gd name="connsiteY89" fmla="*/ 450166 h 1139970"/>
              <a:gd name="connsiteX90" fmla="*/ 4712677 w 4771220"/>
              <a:gd name="connsiteY90" fmla="*/ 436099 h 1139970"/>
              <a:gd name="connsiteX91" fmla="*/ 4431324 w 4771220"/>
              <a:gd name="connsiteY91" fmla="*/ 351693 h 1139970"/>
              <a:gd name="connsiteX92" fmla="*/ 4276579 w 4771220"/>
              <a:gd name="connsiteY92" fmla="*/ 309490 h 1139970"/>
              <a:gd name="connsiteX93" fmla="*/ 4178105 w 4771220"/>
              <a:gd name="connsiteY93" fmla="*/ 281354 h 1139970"/>
              <a:gd name="connsiteX94" fmla="*/ 4093699 w 4771220"/>
              <a:gd name="connsiteY94" fmla="*/ 267286 h 1139970"/>
              <a:gd name="connsiteX95" fmla="*/ 3910819 w 4771220"/>
              <a:gd name="connsiteY95" fmla="*/ 225083 h 1139970"/>
              <a:gd name="connsiteX96" fmla="*/ 3798277 w 4771220"/>
              <a:gd name="connsiteY96" fmla="*/ 211016 h 1139970"/>
              <a:gd name="connsiteX97" fmla="*/ 3713871 w 4771220"/>
              <a:gd name="connsiteY97" fmla="*/ 196948 h 1139970"/>
              <a:gd name="connsiteX98" fmla="*/ 3488788 w 4771220"/>
              <a:gd name="connsiteY98" fmla="*/ 182880 h 1139970"/>
              <a:gd name="connsiteX99" fmla="*/ 3024554 w 4771220"/>
              <a:gd name="connsiteY99" fmla="*/ 196948 h 1139970"/>
              <a:gd name="connsiteX100" fmla="*/ 2940148 w 4771220"/>
              <a:gd name="connsiteY100" fmla="*/ 225083 h 1139970"/>
              <a:gd name="connsiteX101" fmla="*/ 2813539 w 4771220"/>
              <a:gd name="connsiteY101" fmla="*/ 253219 h 1139970"/>
              <a:gd name="connsiteX102" fmla="*/ 2883877 w 4771220"/>
              <a:gd name="connsiteY102" fmla="*/ 281354 h 1139970"/>
              <a:gd name="connsiteX103" fmla="*/ 1153551 w 4771220"/>
              <a:gd name="connsiteY103" fmla="*/ 365760 h 113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771220" h="1139970">
                <a:moveTo>
                  <a:pt x="0" y="0"/>
                </a:moveTo>
                <a:lnTo>
                  <a:pt x="0" y="0"/>
                </a:lnTo>
                <a:cubicBezTo>
                  <a:pt x="4689" y="178191"/>
                  <a:pt x="-4119" y="357251"/>
                  <a:pt x="14068" y="534573"/>
                </a:cubicBezTo>
                <a:cubicBezTo>
                  <a:pt x="15581" y="549324"/>
                  <a:pt x="41442" y="548640"/>
                  <a:pt x="56271" y="548640"/>
                </a:cubicBezTo>
                <a:cubicBezTo>
                  <a:pt x="347041" y="548640"/>
                  <a:pt x="637736" y="539262"/>
                  <a:pt x="928468" y="534573"/>
                </a:cubicBezTo>
                <a:cubicBezTo>
                  <a:pt x="934291" y="493816"/>
                  <a:pt x="947703" y="349482"/>
                  <a:pt x="984739" y="323557"/>
                </a:cubicBezTo>
                <a:cubicBezTo>
                  <a:pt x="1011903" y="304542"/>
                  <a:pt x="1050070" y="336621"/>
                  <a:pt x="1083213" y="337625"/>
                </a:cubicBezTo>
                <a:cubicBezTo>
                  <a:pt x="1359790" y="346006"/>
                  <a:pt x="1636542" y="347004"/>
                  <a:pt x="1913207" y="351693"/>
                </a:cubicBezTo>
                <a:cubicBezTo>
                  <a:pt x="1941342" y="356382"/>
                  <a:pt x="1969769" y="359572"/>
                  <a:pt x="1997613" y="365760"/>
                </a:cubicBezTo>
                <a:cubicBezTo>
                  <a:pt x="2012089" y="368977"/>
                  <a:pt x="2025275" y="376920"/>
                  <a:pt x="2039816" y="379828"/>
                </a:cubicBezTo>
                <a:cubicBezTo>
                  <a:pt x="2072330" y="386331"/>
                  <a:pt x="2105776" y="387393"/>
                  <a:pt x="2138290" y="393896"/>
                </a:cubicBezTo>
                <a:cubicBezTo>
                  <a:pt x="2176207" y="401479"/>
                  <a:pt x="2250831" y="422031"/>
                  <a:pt x="2250831" y="422031"/>
                </a:cubicBezTo>
                <a:cubicBezTo>
                  <a:pt x="2341414" y="416702"/>
                  <a:pt x="2555314" y="406070"/>
                  <a:pt x="2658794" y="393896"/>
                </a:cubicBezTo>
                <a:cubicBezTo>
                  <a:pt x="2731732" y="385315"/>
                  <a:pt x="2713855" y="382183"/>
                  <a:pt x="2771336" y="365760"/>
                </a:cubicBezTo>
                <a:cubicBezTo>
                  <a:pt x="2789926" y="360449"/>
                  <a:pt x="2808850" y="356382"/>
                  <a:pt x="2827607" y="351693"/>
                </a:cubicBezTo>
                <a:cubicBezTo>
                  <a:pt x="2846364" y="342314"/>
                  <a:pt x="2863532" y="328643"/>
                  <a:pt x="2883877" y="323557"/>
                </a:cubicBezTo>
                <a:cubicBezTo>
                  <a:pt x="2920554" y="314388"/>
                  <a:pt x="2958993" y="314836"/>
                  <a:pt x="2996419" y="309490"/>
                </a:cubicBezTo>
                <a:cubicBezTo>
                  <a:pt x="3024656" y="305456"/>
                  <a:pt x="3053153" y="302340"/>
                  <a:pt x="3080825" y="295422"/>
                </a:cubicBezTo>
                <a:cubicBezTo>
                  <a:pt x="3280324" y="245546"/>
                  <a:pt x="3028645" y="282462"/>
                  <a:pt x="3291840" y="253219"/>
                </a:cubicBezTo>
                <a:lnTo>
                  <a:pt x="4149970" y="267286"/>
                </a:lnTo>
                <a:cubicBezTo>
                  <a:pt x="4182992" y="270288"/>
                  <a:pt x="4188852" y="327139"/>
                  <a:pt x="4220308" y="337625"/>
                </a:cubicBezTo>
                <a:lnTo>
                  <a:pt x="4262511" y="351693"/>
                </a:lnTo>
                <a:cubicBezTo>
                  <a:pt x="4271890" y="361071"/>
                  <a:pt x="4279274" y="373004"/>
                  <a:pt x="4290647" y="379828"/>
                </a:cubicBezTo>
                <a:cubicBezTo>
                  <a:pt x="4303363" y="387457"/>
                  <a:pt x="4318021" y="393896"/>
                  <a:pt x="4332850" y="393896"/>
                </a:cubicBezTo>
                <a:cubicBezTo>
                  <a:pt x="4422069" y="393896"/>
                  <a:pt x="4511041" y="384517"/>
                  <a:pt x="4600136" y="379828"/>
                </a:cubicBezTo>
                <a:cubicBezTo>
                  <a:pt x="4982631" y="252331"/>
                  <a:pt x="4714196" y="352136"/>
                  <a:pt x="3742007" y="337625"/>
                </a:cubicBezTo>
                <a:cubicBezTo>
                  <a:pt x="3260931" y="309326"/>
                  <a:pt x="3445334" y="314146"/>
                  <a:pt x="2658794" y="337625"/>
                </a:cubicBezTo>
                <a:cubicBezTo>
                  <a:pt x="2625651" y="338614"/>
                  <a:pt x="2593187" y="347311"/>
                  <a:pt x="2560320" y="351693"/>
                </a:cubicBezTo>
                <a:cubicBezTo>
                  <a:pt x="2522846" y="356689"/>
                  <a:pt x="2485489" y="363066"/>
                  <a:pt x="2447779" y="365760"/>
                </a:cubicBezTo>
                <a:cubicBezTo>
                  <a:pt x="2354116" y="372450"/>
                  <a:pt x="2260210" y="375139"/>
                  <a:pt x="2166425" y="379828"/>
                </a:cubicBezTo>
                <a:lnTo>
                  <a:pt x="2278967" y="393896"/>
                </a:lnTo>
                <a:cubicBezTo>
                  <a:pt x="2307204" y="397930"/>
                  <a:pt x="2334934" y="405775"/>
                  <a:pt x="2363373" y="407963"/>
                </a:cubicBezTo>
                <a:cubicBezTo>
                  <a:pt x="2456998" y="415165"/>
                  <a:pt x="2550942" y="417342"/>
                  <a:pt x="2644727" y="422031"/>
                </a:cubicBezTo>
                <a:lnTo>
                  <a:pt x="2743200" y="436099"/>
                </a:lnTo>
                <a:lnTo>
                  <a:pt x="2855742" y="450166"/>
                </a:lnTo>
                <a:cubicBezTo>
                  <a:pt x="2883979" y="454200"/>
                  <a:pt x="2911956" y="459897"/>
                  <a:pt x="2940148" y="464234"/>
                </a:cubicBezTo>
                <a:cubicBezTo>
                  <a:pt x="2972920" y="469276"/>
                  <a:pt x="3005999" y="472370"/>
                  <a:pt x="3038622" y="478302"/>
                </a:cubicBezTo>
                <a:cubicBezTo>
                  <a:pt x="3057644" y="481761"/>
                  <a:pt x="3075822" y="489191"/>
                  <a:pt x="3094893" y="492370"/>
                </a:cubicBezTo>
                <a:cubicBezTo>
                  <a:pt x="3132184" y="498585"/>
                  <a:pt x="3169960" y="501441"/>
                  <a:pt x="3207434" y="506437"/>
                </a:cubicBezTo>
                <a:lnTo>
                  <a:pt x="3305908" y="520505"/>
                </a:lnTo>
                <a:cubicBezTo>
                  <a:pt x="3334100" y="524842"/>
                  <a:pt x="3362344" y="528979"/>
                  <a:pt x="3390314" y="534573"/>
                </a:cubicBezTo>
                <a:cubicBezTo>
                  <a:pt x="3409273" y="538365"/>
                  <a:pt x="3427514" y="545462"/>
                  <a:pt x="3446585" y="548640"/>
                </a:cubicBezTo>
                <a:cubicBezTo>
                  <a:pt x="3483877" y="554855"/>
                  <a:pt x="3521486" y="559179"/>
                  <a:pt x="3559127" y="562708"/>
                </a:cubicBezTo>
                <a:cubicBezTo>
                  <a:pt x="3671565" y="573249"/>
                  <a:pt x="3896751" y="590843"/>
                  <a:pt x="3896751" y="590843"/>
                </a:cubicBezTo>
                <a:lnTo>
                  <a:pt x="4529797" y="576776"/>
                </a:lnTo>
                <a:cubicBezTo>
                  <a:pt x="4549115" y="575988"/>
                  <a:pt x="4567109" y="566500"/>
                  <a:pt x="4586068" y="562708"/>
                </a:cubicBezTo>
                <a:cubicBezTo>
                  <a:pt x="4634878" y="552946"/>
                  <a:pt x="4721638" y="541331"/>
                  <a:pt x="4768948" y="534573"/>
                </a:cubicBezTo>
                <a:cubicBezTo>
                  <a:pt x="4711404" y="477029"/>
                  <a:pt x="4716806" y="473333"/>
                  <a:pt x="4642339" y="436099"/>
                </a:cubicBezTo>
                <a:cubicBezTo>
                  <a:pt x="4629076" y="429467"/>
                  <a:pt x="4613766" y="427872"/>
                  <a:pt x="4600136" y="422031"/>
                </a:cubicBezTo>
                <a:cubicBezTo>
                  <a:pt x="4580861" y="413770"/>
                  <a:pt x="4562073" y="404300"/>
                  <a:pt x="4543865" y="393896"/>
                </a:cubicBezTo>
                <a:cubicBezTo>
                  <a:pt x="4484644" y="360055"/>
                  <a:pt x="4516251" y="365968"/>
                  <a:pt x="4445391" y="337625"/>
                </a:cubicBezTo>
                <a:cubicBezTo>
                  <a:pt x="4388311" y="314793"/>
                  <a:pt x="4359985" y="309240"/>
                  <a:pt x="4304714" y="295422"/>
                </a:cubicBezTo>
                <a:cubicBezTo>
                  <a:pt x="4281268" y="300111"/>
                  <a:pt x="4230994" y="285820"/>
                  <a:pt x="4234376" y="309490"/>
                </a:cubicBezTo>
                <a:cubicBezTo>
                  <a:pt x="4240003" y="348879"/>
                  <a:pt x="4318782" y="393896"/>
                  <a:pt x="4318782" y="393896"/>
                </a:cubicBezTo>
                <a:cubicBezTo>
                  <a:pt x="4207523" y="449524"/>
                  <a:pt x="4271251" y="429614"/>
                  <a:pt x="4065564" y="407963"/>
                </a:cubicBezTo>
                <a:cubicBezTo>
                  <a:pt x="4041785" y="405460"/>
                  <a:pt x="4018750" y="398173"/>
                  <a:pt x="3995225" y="393896"/>
                </a:cubicBezTo>
                <a:cubicBezTo>
                  <a:pt x="3967162" y="388794"/>
                  <a:pt x="3939056" y="383862"/>
                  <a:pt x="3910819" y="379828"/>
                </a:cubicBezTo>
                <a:cubicBezTo>
                  <a:pt x="3664288" y="344609"/>
                  <a:pt x="3915305" y="385264"/>
                  <a:pt x="3713871" y="351693"/>
                </a:cubicBezTo>
                <a:cubicBezTo>
                  <a:pt x="3591951" y="356382"/>
                  <a:pt x="3469427" y="352762"/>
                  <a:pt x="3348111" y="365760"/>
                </a:cubicBezTo>
                <a:cubicBezTo>
                  <a:pt x="3334923" y="367173"/>
                  <a:pt x="3318959" y="380672"/>
                  <a:pt x="3319976" y="393896"/>
                </a:cubicBezTo>
                <a:cubicBezTo>
                  <a:pt x="3326725" y="481637"/>
                  <a:pt x="3356482" y="550551"/>
                  <a:pt x="3404382" y="618979"/>
                </a:cubicBezTo>
                <a:cubicBezTo>
                  <a:pt x="3483383" y="731837"/>
                  <a:pt x="3433981" y="648820"/>
                  <a:pt x="3516924" y="745588"/>
                </a:cubicBezTo>
                <a:cubicBezTo>
                  <a:pt x="3527927" y="758425"/>
                  <a:pt x="3532071" y="776967"/>
                  <a:pt x="3545059" y="787791"/>
                </a:cubicBezTo>
                <a:cubicBezTo>
                  <a:pt x="3561169" y="801216"/>
                  <a:pt x="3583547" y="804811"/>
                  <a:pt x="3601330" y="815926"/>
                </a:cubicBezTo>
                <a:cubicBezTo>
                  <a:pt x="3642064" y="841385"/>
                  <a:pt x="3681123" y="884728"/>
                  <a:pt x="3727939" y="900333"/>
                </a:cubicBezTo>
                <a:cubicBezTo>
                  <a:pt x="3759395" y="910818"/>
                  <a:pt x="3793588" y="909711"/>
                  <a:pt x="3826413" y="914400"/>
                </a:cubicBezTo>
                <a:cubicBezTo>
                  <a:pt x="3863927" y="909711"/>
                  <a:pt x="3912221" y="927066"/>
                  <a:pt x="3938954" y="900333"/>
                </a:cubicBezTo>
                <a:cubicBezTo>
                  <a:pt x="3959123" y="880164"/>
                  <a:pt x="3945056" y="836095"/>
                  <a:pt x="3924887" y="815926"/>
                </a:cubicBezTo>
                <a:cubicBezTo>
                  <a:pt x="3911216" y="802254"/>
                  <a:pt x="3887373" y="825305"/>
                  <a:pt x="3868616" y="829994"/>
                </a:cubicBezTo>
                <a:cubicBezTo>
                  <a:pt x="3859237" y="844062"/>
                  <a:pt x="3848041" y="857075"/>
                  <a:pt x="3840480" y="872197"/>
                </a:cubicBezTo>
                <a:cubicBezTo>
                  <a:pt x="3833848" y="885460"/>
                  <a:pt x="3831620" y="900516"/>
                  <a:pt x="3826413" y="914400"/>
                </a:cubicBezTo>
                <a:cubicBezTo>
                  <a:pt x="3817546" y="938045"/>
                  <a:pt x="3809570" y="962152"/>
                  <a:pt x="3798277" y="984739"/>
                </a:cubicBezTo>
                <a:cubicBezTo>
                  <a:pt x="3790716" y="999861"/>
                  <a:pt x="3779520" y="1012874"/>
                  <a:pt x="3770142" y="1026942"/>
                </a:cubicBezTo>
                <a:cubicBezTo>
                  <a:pt x="3765453" y="1050388"/>
                  <a:pt x="3756074" y="1073370"/>
                  <a:pt x="3756074" y="1097280"/>
                </a:cubicBezTo>
                <a:cubicBezTo>
                  <a:pt x="3756074" y="1112109"/>
                  <a:pt x="3755756" y="1135886"/>
                  <a:pt x="3770142" y="1139483"/>
                </a:cubicBezTo>
                <a:cubicBezTo>
                  <a:pt x="3786544" y="1143584"/>
                  <a:pt x="3798277" y="1120726"/>
                  <a:pt x="3812345" y="1111348"/>
                </a:cubicBezTo>
                <a:cubicBezTo>
                  <a:pt x="3817034" y="1087902"/>
                  <a:pt x="3826413" y="1064920"/>
                  <a:pt x="3826413" y="1041010"/>
                </a:cubicBezTo>
                <a:cubicBezTo>
                  <a:pt x="3826413" y="700421"/>
                  <a:pt x="3780311" y="855754"/>
                  <a:pt x="3826413" y="717453"/>
                </a:cubicBezTo>
                <a:cubicBezTo>
                  <a:pt x="3840481" y="726831"/>
                  <a:pt x="3853494" y="738027"/>
                  <a:pt x="3868616" y="745588"/>
                </a:cubicBezTo>
                <a:cubicBezTo>
                  <a:pt x="3923179" y="772870"/>
                  <a:pt x="3938839" y="755653"/>
                  <a:pt x="4009293" y="745588"/>
                </a:cubicBezTo>
                <a:cubicBezTo>
                  <a:pt x="4032739" y="731520"/>
                  <a:pt x="4056445" y="717876"/>
                  <a:pt x="4079631" y="703385"/>
                </a:cubicBezTo>
                <a:cubicBezTo>
                  <a:pt x="4124744" y="675189"/>
                  <a:pt x="4124745" y="668458"/>
                  <a:pt x="4178105" y="647114"/>
                </a:cubicBezTo>
                <a:cubicBezTo>
                  <a:pt x="4205641" y="636100"/>
                  <a:pt x="4234376" y="628357"/>
                  <a:pt x="4262511" y="618979"/>
                </a:cubicBezTo>
                <a:cubicBezTo>
                  <a:pt x="4276579" y="614290"/>
                  <a:pt x="4290946" y="610418"/>
                  <a:pt x="4304714" y="604911"/>
                </a:cubicBezTo>
                <a:cubicBezTo>
                  <a:pt x="4328160" y="595533"/>
                  <a:pt x="4351408" y="585643"/>
                  <a:pt x="4375053" y="576776"/>
                </a:cubicBezTo>
                <a:cubicBezTo>
                  <a:pt x="4388938" y="571569"/>
                  <a:pt x="4403626" y="568549"/>
                  <a:pt x="4417256" y="562708"/>
                </a:cubicBezTo>
                <a:cubicBezTo>
                  <a:pt x="4436531" y="554447"/>
                  <a:pt x="4454056" y="542361"/>
                  <a:pt x="4473527" y="534573"/>
                </a:cubicBezTo>
                <a:cubicBezTo>
                  <a:pt x="4544925" y="506014"/>
                  <a:pt x="4557626" y="506498"/>
                  <a:pt x="4628271" y="492370"/>
                </a:cubicBezTo>
                <a:cubicBezTo>
                  <a:pt x="4647028" y="482991"/>
                  <a:pt x="4664455" y="470260"/>
                  <a:pt x="4684542" y="464234"/>
                </a:cubicBezTo>
                <a:cubicBezTo>
                  <a:pt x="4711862" y="456038"/>
                  <a:pt x="4748779" y="470335"/>
                  <a:pt x="4768948" y="450166"/>
                </a:cubicBezTo>
                <a:cubicBezTo>
                  <a:pt x="4782619" y="436495"/>
                  <a:pt x="4730885" y="442602"/>
                  <a:pt x="4712677" y="436099"/>
                </a:cubicBezTo>
                <a:cubicBezTo>
                  <a:pt x="4477118" y="351972"/>
                  <a:pt x="4669322" y="399292"/>
                  <a:pt x="4431324" y="351693"/>
                </a:cubicBezTo>
                <a:cubicBezTo>
                  <a:pt x="4297840" y="298299"/>
                  <a:pt x="4427304" y="344273"/>
                  <a:pt x="4276579" y="309490"/>
                </a:cubicBezTo>
                <a:cubicBezTo>
                  <a:pt x="4243315" y="301814"/>
                  <a:pt x="4211369" y="289030"/>
                  <a:pt x="4178105" y="281354"/>
                </a:cubicBezTo>
                <a:cubicBezTo>
                  <a:pt x="4150312" y="274940"/>
                  <a:pt x="4121589" y="273262"/>
                  <a:pt x="4093699" y="267286"/>
                </a:cubicBezTo>
                <a:cubicBezTo>
                  <a:pt x="4011474" y="249666"/>
                  <a:pt x="3985985" y="236647"/>
                  <a:pt x="3910819" y="225083"/>
                </a:cubicBezTo>
                <a:cubicBezTo>
                  <a:pt x="3873453" y="219334"/>
                  <a:pt x="3835703" y="216362"/>
                  <a:pt x="3798277" y="211016"/>
                </a:cubicBezTo>
                <a:cubicBezTo>
                  <a:pt x="3770040" y="206982"/>
                  <a:pt x="3742277" y="199530"/>
                  <a:pt x="3713871" y="196948"/>
                </a:cubicBezTo>
                <a:cubicBezTo>
                  <a:pt x="3639006" y="190142"/>
                  <a:pt x="3563816" y="187569"/>
                  <a:pt x="3488788" y="182880"/>
                </a:cubicBezTo>
                <a:cubicBezTo>
                  <a:pt x="3334043" y="187569"/>
                  <a:pt x="3178914" y="185074"/>
                  <a:pt x="3024554" y="196948"/>
                </a:cubicBezTo>
                <a:cubicBezTo>
                  <a:pt x="2994984" y="199223"/>
                  <a:pt x="2968554" y="216561"/>
                  <a:pt x="2940148" y="225083"/>
                </a:cubicBezTo>
                <a:cubicBezTo>
                  <a:pt x="2900413" y="237004"/>
                  <a:pt x="2853700" y="245187"/>
                  <a:pt x="2813539" y="253219"/>
                </a:cubicBezTo>
                <a:cubicBezTo>
                  <a:pt x="2863545" y="286556"/>
                  <a:pt x="2838835" y="281354"/>
                  <a:pt x="2883877" y="281354"/>
                </a:cubicBezTo>
                <a:lnTo>
                  <a:pt x="1153551" y="36576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561514" y="4043583"/>
            <a:ext cx="3578415" cy="837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139930" y="3591426"/>
            <a:ext cx="60815" cy="16017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2042140" y="2577025"/>
            <a:ext cx="2800664" cy="924779"/>
          </a:xfrm>
          <a:custGeom>
            <a:avLst/>
            <a:gdLst>
              <a:gd name="connsiteX0" fmla="*/ 2377440 w 3671668"/>
              <a:gd name="connsiteY0" fmla="*/ 0 h 1617784"/>
              <a:gd name="connsiteX1" fmla="*/ 2419643 w 3671668"/>
              <a:gd name="connsiteY1" fmla="*/ 576775 h 1617784"/>
              <a:gd name="connsiteX2" fmla="*/ 0 w 3671668"/>
              <a:gd name="connsiteY2" fmla="*/ 590843 h 1617784"/>
              <a:gd name="connsiteX3" fmla="*/ 14068 w 3671668"/>
              <a:gd name="connsiteY3" fmla="*/ 1617784 h 1617784"/>
              <a:gd name="connsiteX4" fmla="*/ 3671668 w 3671668"/>
              <a:gd name="connsiteY4" fmla="*/ 1589649 h 1617784"/>
              <a:gd name="connsiteX5" fmla="*/ 3643532 w 3671668"/>
              <a:gd name="connsiteY5" fmla="*/ 28135 h 1617784"/>
              <a:gd name="connsiteX6" fmla="*/ 2377440 w 3671668"/>
              <a:gd name="connsiteY6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1668" h="1617784">
                <a:moveTo>
                  <a:pt x="2377440" y="0"/>
                </a:moveTo>
                <a:lnTo>
                  <a:pt x="2419643" y="576775"/>
                </a:lnTo>
                <a:lnTo>
                  <a:pt x="0" y="590843"/>
                </a:lnTo>
                <a:lnTo>
                  <a:pt x="14068" y="1617784"/>
                </a:lnTo>
                <a:lnTo>
                  <a:pt x="3671668" y="1589649"/>
                </a:lnTo>
                <a:lnTo>
                  <a:pt x="3643532" y="28135"/>
                </a:lnTo>
                <a:lnTo>
                  <a:pt x="2377440" y="0"/>
                </a:lnTo>
                <a:close/>
              </a:path>
            </a:pathLst>
          </a:custGeom>
          <a:solidFill>
            <a:srgbClr val="FFCC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717453" y="2555924"/>
            <a:ext cx="3028324" cy="822960"/>
          </a:xfrm>
          <a:custGeom>
            <a:avLst/>
            <a:gdLst>
              <a:gd name="connsiteX0" fmla="*/ 4149969 w 4164037"/>
              <a:gd name="connsiteY0" fmla="*/ 28136 h 1097280"/>
              <a:gd name="connsiteX1" fmla="*/ 4164037 w 4164037"/>
              <a:gd name="connsiteY1" fmla="*/ 506437 h 1097280"/>
              <a:gd name="connsiteX2" fmla="*/ 1856935 w 4164037"/>
              <a:gd name="connsiteY2" fmla="*/ 520505 h 1097280"/>
              <a:gd name="connsiteX3" fmla="*/ 1730326 w 4164037"/>
              <a:gd name="connsiteY3" fmla="*/ 520505 h 1097280"/>
              <a:gd name="connsiteX4" fmla="*/ 1758462 w 4164037"/>
              <a:gd name="connsiteY4" fmla="*/ 1083213 h 1097280"/>
              <a:gd name="connsiteX5" fmla="*/ 0 w 4164037"/>
              <a:gd name="connsiteY5" fmla="*/ 1097280 h 1097280"/>
              <a:gd name="connsiteX6" fmla="*/ 0 w 4164037"/>
              <a:gd name="connsiteY6" fmla="*/ 295422 h 1097280"/>
              <a:gd name="connsiteX7" fmla="*/ 1392702 w 4164037"/>
              <a:gd name="connsiteY7" fmla="*/ 295422 h 1097280"/>
              <a:gd name="connsiteX8" fmla="*/ 1392702 w 4164037"/>
              <a:gd name="connsiteY8" fmla="*/ 0 h 1097280"/>
              <a:gd name="connsiteX9" fmla="*/ 4149969 w 4164037"/>
              <a:gd name="connsiteY9" fmla="*/ 28136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4037" h="1097280">
                <a:moveTo>
                  <a:pt x="4149969" y="28136"/>
                </a:moveTo>
                <a:lnTo>
                  <a:pt x="4164037" y="506437"/>
                </a:lnTo>
                <a:lnTo>
                  <a:pt x="1856935" y="520505"/>
                </a:lnTo>
                <a:lnTo>
                  <a:pt x="1730326" y="520505"/>
                </a:lnTo>
                <a:lnTo>
                  <a:pt x="1758462" y="1083213"/>
                </a:lnTo>
                <a:lnTo>
                  <a:pt x="0" y="1097280"/>
                </a:lnTo>
                <a:lnTo>
                  <a:pt x="0" y="295422"/>
                </a:lnTo>
                <a:lnTo>
                  <a:pt x="1392702" y="295422"/>
                </a:lnTo>
                <a:lnTo>
                  <a:pt x="1392702" y="0"/>
                </a:lnTo>
                <a:lnTo>
                  <a:pt x="4149969" y="28136"/>
                </a:lnTo>
                <a:close/>
              </a:path>
            </a:pathLst>
          </a:custGeom>
          <a:solidFill>
            <a:srgbClr val="CC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467255" y="1650450"/>
            <a:ext cx="3668647" cy="57032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Expérimentations sous espace couvert : standardisation, tests technologiques, expérimentations sujets volontaires, réseaux: V to Home et V to </a:t>
            </a:r>
            <a:r>
              <a:rPr lang="fr-FR" sz="900" dirty="0" err="1">
                <a:solidFill>
                  <a:schemeClr val="tx1"/>
                </a:solidFill>
              </a:rPr>
              <a:t>Grid</a:t>
            </a:r>
            <a:endParaRPr lang="fr-FR" sz="900" dirty="0">
              <a:solidFill>
                <a:schemeClr val="tx1"/>
              </a:solidFill>
            </a:endParaRPr>
          </a:p>
        </p:txBody>
      </p:sp>
      <p:cxnSp>
        <p:nvCxnSpPr>
          <p:cNvPr id="54" name="Connecteur droit avec flèche 53"/>
          <p:cNvCxnSpPr>
            <a:stCxn id="53" idx="2"/>
          </p:cNvCxnSpPr>
          <p:nvPr/>
        </p:nvCxnSpPr>
        <p:spPr>
          <a:xfrm flipH="1">
            <a:off x="2251828" y="2220769"/>
            <a:ext cx="49751" cy="558134"/>
          </a:xfrm>
          <a:prstGeom prst="straightConnector1">
            <a:avLst/>
          </a:prstGeom>
          <a:ln w="28575">
            <a:solidFill>
              <a:srgbClr val="57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5219570" y="2167443"/>
            <a:ext cx="2177075" cy="1125106"/>
          </a:xfrm>
          <a:prstGeom prst="straightConnector1">
            <a:avLst/>
          </a:prstGeom>
          <a:ln w="28575">
            <a:solidFill>
              <a:srgbClr val="57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396645" y="1710837"/>
            <a:ext cx="1558476" cy="520242"/>
          </a:xfrm>
          <a:prstGeom prst="rect">
            <a:avLst/>
          </a:prstGeom>
          <a:solidFill>
            <a:srgbClr val="A2C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Connectivité, V to X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023797" y="3292548"/>
            <a:ext cx="195773" cy="19453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1544441" y="3864219"/>
            <a:ext cx="622496" cy="52809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/>
          <p:cNvSpPr/>
          <p:nvPr/>
        </p:nvSpPr>
        <p:spPr>
          <a:xfrm>
            <a:off x="7390805" y="5162799"/>
            <a:ext cx="1612613" cy="461717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Recharge par induction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519311" y="5301430"/>
            <a:ext cx="788796" cy="122627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2531537" y="5323528"/>
            <a:ext cx="2767916" cy="87869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1" name="Connecteur droit avec flèche 80"/>
          <p:cNvCxnSpPr>
            <a:stCxn id="74" idx="1"/>
            <a:endCxn id="76" idx="3"/>
          </p:cNvCxnSpPr>
          <p:nvPr/>
        </p:nvCxnSpPr>
        <p:spPr>
          <a:xfrm flipH="1" flipV="1">
            <a:off x="5299453" y="5367463"/>
            <a:ext cx="2091353" cy="26195"/>
          </a:xfrm>
          <a:prstGeom prst="straightConnector1">
            <a:avLst/>
          </a:prstGeom>
          <a:ln w="28575">
            <a:solidFill>
              <a:srgbClr val="57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rme libre 45"/>
          <p:cNvSpPr/>
          <p:nvPr/>
        </p:nvSpPr>
        <p:spPr>
          <a:xfrm rot="5400000">
            <a:off x="3864935" y="2670303"/>
            <a:ext cx="353758" cy="1963965"/>
          </a:xfrm>
          <a:custGeom>
            <a:avLst/>
            <a:gdLst>
              <a:gd name="connsiteX0" fmla="*/ 0 w 1828800"/>
              <a:gd name="connsiteY0" fmla="*/ 0 h 3164306"/>
              <a:gd name="connsiteX1" fmla="*/ 1828800 w 1828800"/>
              <a:gd name="connsiteY1" fmla="*/ 709863 h 3164306"/>
              <a:gd name="connsiteX2" fmla="*/ 1828800 w 1828800"/>
              <a:gd name="connsiteY2" fmla="*/ 3164306 h 3164306"/>
              <a:gd name="connsiteX3" fmla="*/ 12031 w 1828800"/>
              <a:gd name="connsiteY3" fmla="*/ 3164306 h 3164306"/>
              <a:gd name="connsiteX4" fmla="*/ 0 w 1828800"/>
              <a:gd name="connsiteY4" fmla="*/ 0 h 316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3164306">
                <a:moveTo>
                  <a:pt x="0" y="0"/>
                </a:moveTo>
                <a:lnTo>
                  <a:pt x="1828800" y="709863"/>
                </a:lnTo>
                <a:lnTo>
                  <a:pt x="1828800" y="3164306"/>
                </a:lnTo>
                <a:lnTo>
                  <a:pt x="12031" y="3164306"/>
                </a:lnTo>
                <a:cubicBezTo>
                  <a:pt x="8021" y="2109537"/>
                  <a:pt x="4010" y="1054769"/>
                  <a:pt x="0" y="0"/>
                </a:cubicBezTo>
                <a:close/>
              </a:path>
            </a:pathLst>
          </a:custGeom>
          <a:solidFill>
            <a:srgbClr val="FFC000">
              <a:alpha val="35294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orme libre 47"/>
          <p:cNvSpPr/>
          <p:nvPr/>
        </p:nvSpPr>
        <p:spPr>
          <a:xfrm>
            <a:off x="5536276" y="2768952"/>
            <a:ext cx="1492454" cy="2514739"/>
          </a:xfrm>
          <a:custGeom>
            <a:avLst/>
            <a:gdLst>
              <a:gd name="connsiteX0" fmla="*/ 0 w 1828800"/>
              <a:gd name="connsiteY0" fmla="*/ 0 h 3164306"/>
              <a:gd name="connsiteX1" fmla="*/ 1828800 w 1828800"/>
              <a:gd name="connsiteY1" fmla="*/ 709863 h 3164306"/>
              <a:gd name="connsiteX2" fmla="*/ 1828800 w 1828800"/>
              <a:gd name="connsiteY2" fmla="*/ 3164306 h 3164306"/>
              <a:gd name="connsiteX3" fmla="*/ 12031 w 1828800"/>
              <a:gd name="connsiteY3" fmla="*/ 3164306 h 3164306"/>
              <a:gd name="connsiteX4" fmla="*/ 0 w 1828800"/>
              <a:gd name="connsiteY4" fmla="*/ 0 h 316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3164306">
                <a:moveTo>
                  <a:pt x="0" y="0"/>
                </a:moveTo>
                <a:lnTo>
                  <a:pt x="1828800" y="709863"/>
                </a:lnTo>
                <a:lnTo>
                  <a:pt x="1828800" y="3164306"/>
                </a:lnTo>
                <a:lnTo>
                  <a:pt x="12031" y="3164306"/>
                </a:lnTo>
                <a:cubicBezTo>
                  <a:pt x="8021" y="2109537"/>
                  <a:pt x="4010" y="1054769"/>
                  <a:pt x="0" y="0"/>
                </a:cubicBezTo>
                <a:close/>
              </a:path>
            </a:pathLst>
          </a:custGeom>
          <a:solidFill>
            <a:srgbClr val="FFC000">
              <a:alpha val="35294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avec flèche 48"/>
          <p:cNvCxnSpPr>
            <a:stCxn id="69" idx="1"/>
          </p:cNvCxnSpPr>
          <p:nvPr/>
        </p:nvCxnSpPr>
        <p:spPr>
          <a:xfrm flipH="1">
            <a:off x="4171340" y="3170970"/>
            <a:ext cx="3191370" cy="549405"/>
          </a:xfrm>
          <a:prstGeom prst="straightConnector1">
            <a:avLst/>
          </a:prstGeom>
          <a:ln w="28575">
            <a:solidFill>
              <a:srgbClr val="57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17" descr="IFSTTAR_logo_quad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3375"/>
            <a:ext cx="18923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itre 1"/>
          <p:cNvSpPr txBox="1">
            <a:spLocks/>
          </p:cNvSpPr>
          <p:nvPr/>
        </p:nvSpPr>
        <p:spPr bwMode="auto">
          <a:xfrm>
            <a:off x="2166937" y="417823"/>
            <a:ext cx="7056784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A6A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A6A4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A6A4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A6A4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A6A4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A6A4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A6A4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A6A4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A6A4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 smtClean="0">
                <a:ea typeface="ヒラギノ角ゴ Pro W3"/>
                <a:cs typeface="ヒラギノ角ゴ Pro W3"/>
              </a:rPr>
              <a:t>Le Hall A : un centre d’essais partagé « au pied des pistes »</a:t>
            </a:r>
          </a:p>
        </p:txBody>
      </p:sp>
    </p:spTree>
    <p:extLst>
      <p:ext uri="{BB962C8B-B14F-4D97-AF65-F5344CB8AC3E}">
        <p14:creationId xmlns:p14="http://schemas.microsoft.com/office/powerpoint/2010/main" val="20865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plateau de Satory en 2035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4B6F0-A35F-41B5-99D8-098723A8ECCD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043608" y="1556792"/>
            <a:ext cx="7344816" cy="3904293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 rot="2758465">
            <a:off x="1640486" y="2814755"/>
            <a:ext cx="2341855" cy="1019931"/>
          </a:xfrm>
          <a:prstGeom prst="ellipse">
            <a:avLst/>
          </a:prstGeom>
          <a:solidFill>
            <a:schemeClr val="bg1">
              <a:alpha val="36000"/>
            </a:schemeClr>
          </a:soli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120528" y="5550462"/>
            <a:ext cx="7344816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00B050"/>
                </a:solidFill>
              </a:rPr>
              <a:t>Le Cluster des mobilités innovantes</a:t>
            </a:r>
            <a:endParaRPr lang="fr-FR" sz="3200" b="1" i="1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59632" y="1893369"/>
            <a:ext cx="1728192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Les pistes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55776" y="4510427"/>
            <a:ext cx="1728192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Les bâtiments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94188" y="3198307"/>
            <a:ext cx="2295956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Le centre d’essais</a:t>
            </a:r>
            <a:endParaRPr lang="fr-FR" b="1" dirty="0">
              <a:solidFill>
                <a:srgbClr val="00B050"/>
              </a:solidFill>
            </a:endParaRPr>
          </a:p>
        </p:txBody>
      </p:sp>
      <p:cxnSp>
        <p:nvCxnSpPr>
          <p:cNvPr id="10" name="Connecteur droit avec flèche 9"/>
          <p:cNvCxnSpPr>
            <a:stCxn id="8" idx="0"/>
          </p:cNvCxnSpPr>
          <p:nvPr/>
        </p:nvCxnSpPr>
        <p:spPr>
          <a:xfrm flipV="1">
            <a:off x="3419872" y="4005064"/>
            <a:ext cx="0" cy="505363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3347864" y="3366859"/>
            <a:ext cx="546324" cy="350173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7" idx="2"/>
          </p:cNvCxnSpPr>
          <p:nvPr/>
        </p:nvCxnSpPr>
        <p:spPr>
          <a:xfrm>
            <a:off x="2123728" y="2262701"/>
            <a:ext cx="687685" cy="1062019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re 3"/>
          <p:cNvSpPr>
            <a:spLocks noGrp="1"/>
          </p:cNvSpPr>
          <p:nvPr>
            <p:ph type="title"/>
          </p:nvPr>
        </p:nvSpPr>
        <p:spPr>
          <a:xfrm>
            <a:off x="491604" y="1747463"/>
            <a:ext cx="8229600" cy="1143000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Arial" charset="0"/>
                <a:cs typeface="Arial" charset="0"/>
              </a:rPr>
              <a:t>Merci de votre attention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F28C3-8BA3-4D57-ABB4-F355E5DA648E}" type="slidenum">
              <a:rPr lang="fr-FR"/>
              <a:pPr>
                <a:defRPr/>
              </a:pPr>
              <a:t>22</a:t>
            </a:fld>
            <a:endParaRPr lang="fr-FR"/>
          </a:p>
        </p:txBody>
      </p:sp>
      <p:grpSp>
        <p:nvGrpSpPr>
          <p:cNvPr id="5" name="Grouper 14"/>
          <p:cNvGrpSpPr/>
          <p:nvPr/>
        </p:nvGrpSpPr>
        <p:grpSpPr>
          <a:xfrm>
            <a:off x="0" y="0"/>
            <a:ext cx="8928992" cy="1592323"/>
            <a:chOff x="210240" y="301072"/>
            <a:chExt cx="8754248" cy="1479550"/>
          </a:xfrm>
        </p:grpSpPr>
        <p:pic>
          <p:nvPicPr>
            <p:cNvPr id="7" name="Image 6" descr="csm_IFSTTAR_d09c082ccd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240" y="326472"/>
              <a:ext cx="1454150" cy="1454150"/>
            </a:xfrm>
            <a:prstGeom prst="rect">
              <a:avLst/>
            </a:prstGeom>
          </p:spPr>
        </p:pic>
        <p:pic>
          <p:nvPicPr>
            <p:cNvPr id="8" name="Image 7" descr="csm_UPEM_8c8ca9c845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8830" y="301072"/>
              <a:ext cx="1479550" cy="1479550"/>
            </a:xfrm>
            <a:prstGeom prst="rect">
              <a:avLst/>
            </a:prstGeom>
          </p:spPr>
        </p:pic>
        <p:pic>
          <p:nvPicPr>
            <p:cNvPr id="9" name="Image 8" descr="csm_ESIEE_7480378007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2820" y="301072"/>
              <a:ext cx="1479550" cy="1479550"/>
            </a:xfrm>
            <a:prstGeom prst="rect">
              <a:avLst/>
            </a:prstGeom>
          </p:spPr>
        </p:pic>
        <p:pic>
          <p:nvPicPr>
            <p:cNvPr id="10" name="Image 9" descr="csm_EIVP_aaf3670de2.jp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6810" y="326472"/>
              <a:ext cx="1454150" cy="1454150"/>
            </a:xfrm>
            <a:prstGeom prst="rect">
              <a:avLst/>
            </a:prstGeom>
          </p:spPr>
        </p:pic>
        <p:pic>
          <p:nvPicPr>
            <p:cNvPr id="11" name="Image 10" descr="csm_EAVT_f1064d5baf.jp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5400" y="320122"/>
              <a:ext cx="1460500" cy="1460500"/>
            </a:xfrm>
            <a:prstGeom prst="rect">
              <a:avLst/>
            </a:prstGeom>
          </p:spPr>
        </p:pic>
        <p:pic>
          <p:nvPicPr>
            <p:cNvPr id="12" name="Image 11" descr="csm_ENSG_68e3902dce.jpg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10338" y="326472"/>
              <a:ext cx="1454150" cy="1454150"/>
            </a:xfrm>
            <a:prstGeom prst="rect">
              <a:avLst/>
            </a:prstGeom>
          </p:spPr>
        </p:pic>
      </p:grpSp>
      <p:pic>
        <p:nvPicPr>
          <p:cNvPr id="13" name="WordPictureWatermark1511230" descr="UCIBLE-logo_01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4662864" cy="258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56792"/>
            <a:ext cx="8133410" cy="4573691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60840" cy="865188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Arial" pitchFamily="34" charset="0"/>
                <a:ea typeface="ヒラギノ角ゴ Pro W3"/>
                <a:cs typeface="ヒラギノ角ゴ Pro W3"/>
              </a:rPr>
              <a:t>La Ferme du Manet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375190" y="1576421"/>
            <a:ext cx="294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Plénières (</a:t>
            </a:r>
            <a:r>
              <a:rPr lang="fr-FR" b="1" i="1" dirty="0" smtClean="0">
                <a:solidFill>
                  <a:schemeClr val="bg1"/>
                </a:solidFill>
              </a:rPr>
              <a:t>Picasso</a:t>
            </a:r>
            <a:r>
              <a:rPr lang="fr-FR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Déjeuners (</a:t>
            </a:r>
            <a:r>
              <a:rPr lang="fr-FR" b="1" i="1" dirty="0" smtClean="0">
                <a:solidFill>
                  <a:schemeClr val="bg1"/>
                </a:solidFill>
              </a:rPr>
              <a:t>Le Hall</a:t>
            </a:r>
            <a:r>
              <a:rPr lang="fr-FR" b="1" dirty="0" smtClean="0">
                <a:solidFill>
                  <a:schemeClr val="bg1"/>
                </a:solidFill>
              </a:rPr>
              <a:t>)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790514" y="2638653"/>
            <a:ext cx="1868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Ateliers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Dîner (</a:t>
            </a:r>
            <a:r>
              <a:rPr lang="fr-FR" b="1" i="1" dirty="0" smtClean="0">
                <a:solidFill>
                  <a:schemeClr val="bg1"/>
                </a:solidFill>
              </a:rPr>
              <a:t>Claudel</a:t>
            </a:r>
            <a:r>
              <a:rPr lang="fr-FR" b="1" dirty="0" smtClean="0">
                <a:solidFill>
                  <a:schemeClr val="bg1"/>
                </a:solidFill>
              </a:rPr>
              <a:t>)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3131840" y="1902468"/>
            <a:ext cx="2176895" cy="1094484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6876256" y="3284984"/>
            <a:ext cx="360040" cy="2016224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WordPictureWatermark1511230" descr="UCIBLE-logo_01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534"/>
            <a:ext cx="2176741" cy="12063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95132" y="1803395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chemeClr val="bg1"/>
                </a:solidFill>
              </a:rPr>
              <a:t>(Raimu,</a:t>
            </a:r>
          </a:p>
          <a:p>
            <a:r>
              <a:rPr lang="fr-FR" sz="1200" b="1" i="1" dirty="0" smtClean="0">
                <a:solidFill>
                  <a:schemeClr val="bg1"/>
                </a:solidFill>
              </a:rPr>
              <a:t>Rodin,</a:t>
            </a:r>
          </a:p>
          <a:p>
            <a:r>
              <a:rPr lang="fr-FR" sz="1200" b="1" i="1" dirty="0" smtClean="0">
                <a:solidFill>
                  <a:schemeClr val="bg1"/>
                </a:solidFill>
              </a:rPr>
              <a:t>Pagnol,</a:t>
            </a:r>
          </a:p>
          <a:p>
            <a:r>
              <a:rPr lang="fr-FR" sz="1200" b="1" i="1" dirty="0" smtClean="0">
                <a:solidFill>
                  <a:schemeClr val="bg1"/>
                </a:solidFill>
              </a:rPr>
              <a:t>Marius,</a:t>
            </a:r>
          </a:p>
          <a:p>
            <a:r>
              <a:rPr lang="fr-FR" sz="1200" b="1" i="1" dirty="0" smtClean="0">
                <a:solidFill>
                  <a:schemeClr val="bg1"/>
                </a:solidFill>
              </a:rPr>
              <a:t>Fresnay,</a:t>
            </a:r>
          </a:p>
          <a:p>
            <a:r>
              <a:rPr lang="fr-FR" sz="1200" b="1" i="1" dirty="0" err="1" smtClean="0">
                <a:solidFill>
                  <a:schemeClr val="bg1"/>
                </a:solidFill>
              </a:rPr>
              <a:t>Demazis</a:t>
            </a:r>
            <a:r>
              <a:rPr lang="fr-FR" sz="1200" b="1" i="1" dirty="0" smtClean="0">
                <a:solidFill>
                  <a:schemeClr val="bg1"/>
                </a:solidFill>
              </a:rPr>
              <a:t>)</a:t>
            </a:r>
            <a:endParaRPr lang="fr-FR" sz="1200" b="1" i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85917" y="567519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Autocars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832355" y="5589240"/>
            <a:ext cx="22198" cy="541243"/>
          </a:xfrm>
          <a:prstGeom prst="straightConnector1">
            <a:avLst/>
          </a:prstGeom>
          <a:ln w="444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50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WordPictureWatermark1511230" descr="UCIBLE-logo_0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01"/>
            <a:ext cx="2843777" cy="15759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419872" y="404664"/>
            <a:ext cx="5040560" cy="865188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Arial" pitchFamily="34" charset="0"/>
                <a:ea typeface="ヒラギノ角ゴ Pro W3"/>
                <a:cs typeface="ヒラギノ角ゴ Pro W3"/>
              </a:rPr>
              <a:t>Mardi 10 avril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99592" y="1412776"/>
            <a:ext cx="694826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Ferme du Manet</a:t>
            </a:r>
          </a:p>
          <a:p>
            <a:endParaRPr lang="fr-FR" dirty="0"/>
          </a:p>
          <a:p>
            <a:r>
              <a:rPr lang="fr-FR" dirty="0" smtClean="0"/>
              <a:t>Plénière : Présentation des activités scientifiques du site</a:t>
            </a:r>
          </a:p>
          <a:p>
            <a:endParaRPr lang="fr-FR" dirty="0"/>
          </a:p>
          <a:p>
            <a:r>
              <a:rPr lang="fr-FR" dirty="0" smtClean="0"/>
              <a:t>Déjeuner</a:t>
            </a:r>
          </a:p>
          <a:p>
            <a:endParaRPr lang="fr-FR" dirty="0"/>
          </a:p>
          <a:p>
            <a:r>
              <a:rPr lang="fr-FR" dirty="0" smtClean="0"/>
              <a:t>Ateliers parallèles (1</a:t>
            </a:r>
            <a:r>
              <a:rPr lang="fr-FR" baseline="30000" dirty="0" smtClean="0"/>
              <a:t>ère</a:t>
            </a:r>
            <a:r>
              <a:rPr lang="fr-FR" dirty="0" smtClean="0"/>
              <a:t> séance)</a:t>
            </a:r>
          </a:p>
          <a:p>
            <a:endParaRPr lang="fr-FR" dirty="0"/>
          </a:p>
          <a:p>
            <a:r>
              <a:rPr lang="fr-FR" sz="2800" b="1" dirty="0" smtClean="0"/>
              <a:t>IFSTTAR Versailles/Satory</a:t>
            </a:r>
          </a:p>
          <a:p>
            <a:endParaRPr lang="fr-FR" dirty="0"/>
          </a:p>
          <a:p>
            <a:r>
              <a:rPr lang="fr-FR" dirty="0" smtClean="0"/>
              <a:t>Visites techniques – </a:t>
            </a:r>
            <a:r>
              <a:rPr lang="fr-FR" b="1" i="1" dirty="0" smtClean="0">
                <a:solidFill>
                  <a:srgbClr val="FF0000"/>
                </a:solidFill>
              </a:rPr>
              <a:t>Déplacement en autocar seulement</a:t>
            </a:r>
          </a:p>
          <a:p>
            <a:endParaRPr lang="fr-FR" dirty="0" smtClean="0"/>
          </a:p>
          <a:p>
            <a:r>
              <a:rPr lang="fr-FR" sz="2800" b="1" dirty="0"/>
              <a:t>Ferme du </a:t>
            </a:r>
            <a:r>
              <a:rPr lang="fr-FR" sz="2800" b="1" dirty="0" smtClean="0"/>
              <a:t>Manet</a:t>
            </a:r>
            <a:r>
              <a:rPr lang="fr-FR" b="1" dirty="0" smtClean="0"/>
              <a:t> </a:t>
            </a:r>
            <a:r>
              <a:rPr lang="fr-FR" dirty="0" smtClean="0"/>
              <a:t>(autocar vers la gare de St Quentin)</a:t>
            </a:r>
            <a:endParaRPr lang="fr-FR" sz="2800" dirty="0"/>
          </a:p>
          <a:p>
            <a:endParaRPr lang="fr-FR" dirty="0" smtClean="0"/>
          </a:p>
          <a:p>
            <a:r>
              <a:rPr lang="fr-FR" dirty="0" smtClean="0"/>
              <a:t>Dîner</a:t>
            </a:r>
          </a:p>
          <a:p>
            <a:endParaRPr lang="fr-FR" dirty="0"/>
          </a:p>
          <a:p>
            <a:r>
              <a:rPr lang="fr-FR" dirty="0" smtClean="0"/>
              <a:t>Autocar vers l’Hôtel et la gare de St Quentin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25" y="4403983"/>
            <a:ext cx="1215289" cy="91146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25" y="3005808"/>
            <a:ext cx="1215289" cy="91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WordPictureWatermark1511230" descr="UCIBLE-logo_0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01"/>
            <a:ext cx="2843777" cy="15759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419872" y="404664"/>
            <a:ext cx="5040560" cy="865188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Arial" pitchFamily="34" charset="0"/>
                <a:ea typeface="ヒラギノ角ゴ Pro W3"/>
                <a:cs typeface="ヒラギノ角ゴ Pro W3"/>
              </a:rPr>
              <a:t>Mercredi 11 avril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95128" y="1591513"/>
            <a:ext cx="78488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Ferme du Manet</a:t>
            </a:r>
          </a:p>
          <a:p>
            <a:endParaRPr lang="fr-FR" dirty="0"/>
          </a:p>
          <a:p>
            <a:r>
              <a:rPr lang="fr-FR" dirty="0" smtClean="0"/>
              <a:t>Ateliers parallèles (2</a:t>
            </a:r>
            <a:r>
              <a:rPr lang="fr-FR" baseline="30000" dirty="0" smtClean="0"/>
              <a:t>ème</a:t>
            </a:r>
            <a:r>
              <a:rPr lang="fr-FR" dirty="0" smtClean="0"/>
              <a:t> séance)</a:t>
            </a:r>
          </a:p>
          <a:p>
            <a:r>
              <a:rPr lang="fr-FR" dirty="0" smtClean="0"/>
              <a:t>Ateliers parallèles (3</a:t>
            </a:r>
            <a:r>
              <a:rPr lang="fr-FR" baseline="30000" dirty="0" smtClean="0"/>
              <a:t>ème</a:t>
            </a:r>
            <a:r>
              <a:rPr lang="fr-FR" dirty="0" smtClean="0"/>
              <a:t> séance)</a:t>
            </a:r>
          </a:p>
          <a:p>
            <a:endParaRPr lang="fr-FR" dirty="0" smtClean="0"/>
          </a:p>
          <a:p>
            <a:r>
              <a:rPr lang="fr-FR" dirty="0" smtClean="0"/>
              <a:t>Déjeuner</a:t>
            </a:r>
          </a:p>
          <a:p>
            <a:endParaRPr lang="fr-FR" dirty="0" smtClean="0"/>
          </a:p>
          <a:p>
            <a:r>
              <a:rPr lang="fr-FR" dirty="0" smtClean="0"/>
              <a:t>Plénière : Restitution des ateliers</a:t>
            </a:r>
          </a:p>
          <a:p>
            <a:endParaRPr lang="fr-FR" dirty="0"/>
          </a:p>
          <a:p>
            <a:r>
              <a:rPr lang="fr-FR" sz="2000" dirty="0"/>
              <a:t>C</a:t>
            </a:r>
            <a:r>
              <a:rPr lang="fr-FR" sz="2000" dirty="0" smtClean="0"/>
              <a:t>lôture du cycle des Séminaires de connaissance réciproque</a:t>
            </a:r>
          </a:p>
          <a:p>
            <a:endParaRPr lang="fr-FR" sz="2000" dirty="0"/>
          </a:p>
          <a:p>
            <a:r>
              <a:rPr lang="fr-FR" dirty="0" smtClean="0"/>
              <a:t>Autocar vers la gare de St Quentin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75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3868601"/>
            <a:ext cx="6984776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39552" y="1484784"/>
            <a:ext cx="842493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RdV</a:t>
            </a:r>
            <a:r>
              <a:rPr lang="fr-FR" sz="2800" b="1" dirty="0" smtClean="0"/>
              <a:t> devant les Ecuries</a:t>
            </a:r>
            <a:r>
              <a:rPr lang="fr-FR" sz="2800" dirty="0" smtClean="0"/>
              <a:t> </a:t>
            </a:r>
            <a:r>
              <a:rPr lang="fr-FR" sz="2800" dirty="0"/>
              <a:t>à </a:t>
            </a:r>
            <a:r>
              <a:rPr lang="fr-FR" sz="2800" b="1" dirty="0"/>
              <a:t>15h30</a:t>
            </a:r>
            <a:r>
              <a:rPr lang="fr-FR" sz="2800" dirty="0"/>
              <a:t> </a:t>
            </a:r>
            <a:r>
              <a:rPr lang="fr-FR" sz="2400" dirty="0" smtClean="0"/>
              <a:t>pour départ immédiat en autocar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 smtClean="0"/>
              <a:t>Quatre</a:t>
            </a:r>
            <a:r>
              <a:rPr lang="fr-FR" dirty="0" smtClean="0"/>
              <a:t> groupes, </a:t>
            </a:r>
            <a:r>
              <a:rPr lang="fr-FR" sz="2400" dirty="0" smtClean="0"/>
              <a:t>quatre</a:t>
            </a:r>
            <a:r>
              <a:rPr lang="fr-FR" dirty="0" smtClean="0"/>
              <a:t> circuits</a:t>
            </a:r>
          </a:p>
          <a:p>
            <a:endParaRPr lang="fr-FR" dirty="0" smtClean="0"/>
          </a:p>
          <a:p>
            <a:r>
              <a:rPr lang="fr-FR" dirty="0" smtClean="0"/>
              <a:t>Les </a:t>
            </a:r>
            <a:r>
              <a:rPr lang="fr-FR" sz="2400" i="1" dirty="0" smtClean="0"/>
              <a:t>mêmes</a:t>
            </a:r>
            <a:r>
              <a:rPr lang="fr-FR" dirty="0" smtClean="0"/>
              <a:t> démos pour tout le monde, seul l’ordre de passage change !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2000" dirty="0" smtClean="0"/>
              <a:t>Rouge</a:t>
            </a:r>
            <a:r>
              <a:rPr lang="fr-FR" dirty="0" smtClean="0"/>
              <a:t>		</a:t>
            </a:r>
            <a:r>
              <a:rPr lang="fr-FR" sz="2000" dirty="0" smtClean="0"/>
              <a:t>Vert</a:t>
            </a:r>
            <a:r>
              <a:rPr lang="fr-FR" dirty="0" smtClean="0"/>
              <a:t>		</a:t>
            </a:r>
            <a:r>
              <a:rPr lang="fr-FR" sz="2000" dirty="0" smtClean="0"/>
              <a:t>Bleu</a:t>
            </a:r>
            <a:r>
              <a:rPr lang="fr-FR" dirty="0" smtClean="0"/>
              <a:t>		</a:t>
            </a:r>
            <a:r>
              <a:rPr lang="fr-FR" sz="2000" dirty="0" smtClean="0"/>
              <a:t>Blanc</a:t>
            </a:r>
            <a:endParaRPr lang="fr-FR" dirty="0" smtClean="0"/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Nausicaa</a:t>
            </a:r>
            <a:r>
              <a:rPr lang="fr-FR" dirty="0" smtClean="0"/>
              <a:t>	</a:t>
            </a:r>
            <a:r>
              <a:rPr lang="fr-FR" b="1" dirty="0" smtClean="0">
                <a:solidFill>
                  <a:srgbClr val="00B050"/>
                </a:solidFill>
              </a:rPr>
              <a:t>Julien</a:t>
            </a:r>
            <a:r>
              <a:rPr lang="fr-FR" dirty="0" smtClean="0"/>
              <a:t>		</a:t>
            </a:r>
            <a:r>
              <a:rPr lang="fr-FR" b="1" dirty="0" err="1" smtClean="0">
                <a:solidFill>
                  <a:schemeClr val="accent1"/>
                </a:solidFill>
              </a:rPr>
              <a:t>Zeineb</a:t>
            </a:r>
            <a:r>
              <a:rPr lang="fr-FR" dirty="0" smtClean="0"/>
              <a:t>		</a:t>
            </a:r>
            <a:r>
              <a:rPr lang="fr-FR" b="1" dirty="0" smtClean="0">
                <a:solidFill>
                  <a:schemeClr val="bg1">
                    <a:lumMod val="75000"/>
                  </a:schemeClr>
                </a:solidFill>
              </a:rPr>
              <a:t>Damien</a:t>
            </a:r>
          </a:p>
          <a:p>
            <a:endParaRPr lang="fr-FR" b="1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 algn="ctr">
              <a:buFont typeface="Symbol" panose="05050102010706020507" pitchFamily="18" charset="2"/>
              <a:buChar char="Þ"/>
            </a:pPr>
            <a:r>
              <a:rPr lang="fr-FR" b="1" dirty="0" smtClean="0"/>
              <a:t>Repérez la couleur sur votre </a:t>
            </a:r>
            <a:r>
              <a:rPr lang="fr-FR" sz="2800" b="1" dirty="0" smtClean="0"/>
              <a:t>badge</a:t>
            </a:r>
          </a:p>
          <a:p>
            <a:pPr algn="ctr"/>
            <a:endParaRPr lang="fr-FR" sz="2000" b="1" dirty="0" smtClean="0"/>
          </a:p>
          <a:p>
            <a:pPr algn="ctr"/>
            <a:r>
              <a:rPr lang="fr-FR" sz="2000" b="1" dirty="0" smtClean="0"/>
              <a:t>Les quatre « guides » vous attendent </a:t>
            </a:r>
            <a:r>
              <a:rPr lang="fr-FR" sz="2800" b="1" dirty="0" smtClean="0"/>
              <a:t>à la sortie des autocars</a:t>
            </a:r>
            <a:endParaRPr lang="fr-FR" sz="2000" b="1" dirty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3074" name="WordPictureWatermark1511230" descr="UCIBLE-logo_0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01"/>
            <a:ext cx="2843777" cy="15759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419872" y="404664"/>
            <a:ext cx="5040560" cy="865188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Arial" pitchFamily="34" charset="0"/>
                <a:ea typeface="ヒラギノ角ゴ Pro W3"/>
                <a:cs typeface="ヒラギノ角ゴ Pro W3"/>
              </a:rPr>
              <a:t>Les Visites</a:t>
            </a:r>
          </a:p>
        </p:txBody>
      </p:sp>
    </p:spTree>
    <p:extLst>
      <p:ext uri="{BB962C8B-B14F-4D97-AF65-F5344CB8AC3E}">
        <p14:creationId xmlns:p14="http://schemas.microsoft.com/office/powerpoint/2010/main" val="37592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60840" cy="865188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Arial" pitchFamily="34" charset="0"/>
                <a:ea typeface="ヒラギノ角ゴ Pro W3"/>
                <a:cs typeface="ヒラギノ角ゴ Pro W3"/>
              </a:rPr>
              <a:t>L’</a:t>
            </a:r>
            <a:r>
              <a:rPr lang="fr-FR" dirty="0" err="1" smtClean="0">
                <a:latin typeface="Arial" pitchFamily="34" charset="0"/>
                <a:ea typeface="ヒラギノ角ゴ Pro W3"/>
                <a:cs typeface="ヒラギノ角ゴ Pro W3"/>
              </a:rPr>
              <a:t>Ifsttar</a:t>
            </a:r>
            <a:r>
              <a:rPr lang="fr-FR" dirty="0" smtClean="0">
                <a:latin typeface="Arial" pitchFamily="34" charset="0"/>
                <a:ea typeface="ヒラギノ角ゴ Pro W3"/>
                <a:cs typeface="ヒラギノ角ゴ Pro W3"/>
              </a:rPr>
              <a:t> à Versailles/Satory</a:t>
            </a:r>
          </a:p>
        </p:txBody>
      </p:sp>
      <p:pic>
        <p:nvPicPr>
          <p:cNvPr id="4" name="Image 3"/>
          <p:cNvPicPr/>
          <p:nvPr/>
        </p:nvPicPr>
        <p:blipFill rotWithShape="1">
          <a:blip r:embed="rId3"/>
          <a:srcRect l="8482" t="20239" r="10855" b="5009"/>
          <a:stretch/>
        </p:blipFill>
        <p:spPr bwMode="auto">
          <a:xfrm>
            <a:off x="648662" y="1556792"/>
            <a:ext cx="7811770" cy="4072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Forme libre 8"/>
          <p:cNvSpPr/>
          <p:nvPr/>
        </p:nvSpPr>
        <p:spPr>
          <a:xfrm>
            <a:off x="3249637" y="2672862"/>
            <a:ext cx="1237957" cy="2412322"/>
          </a:xfrm>
          <a:custGeom>
            <a:avLst/>
            <a:gdLst>
              <a:gd name="connsiteX0" fmla="*/ 1237957 w 1237957"/>
              <a:gd name="connsiteY0" fmla="*/ 211015 h 2124221"/>
              <a:gd name="connsiteX1" fmla="*/ 225083 w 1237957"/>
              <a:gd name="connsiteY1" fmla="*/ 0 h 2124221"/>
              <a:gd name="connsiteX2" fmla="*/ 0 w 1237957"/>
              <a:gd name="connsiteY2" fmla="*/ 1350498 h 2124221"/>
              <a:gd name="connsiteX3" fmla="*/ 1026941 w 1237957"/>
              <a:gd name="connsiteY3" fmla="*/ 1603716 h 2124221"/>
              <a:gd name="connsiteX4" fmla="*/ 928468 w 1237957"/>
              <a:gd name="connsiteY4" fmla="*/ 2124221 h 212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957" h="2124221">
                <a:moveTo>
                  <a:pt x="1237957" y="211015"/>
                </a:moveTo>
                <a:lnTo>
                  <a:pt x="225083" y="0"/>
                </a:lnTo>
                <a:lnTo>
                  <a:pt x="0" y="1350498"/>
                </a:lnTo>
                <a:lnTo>
                  <a:pt x="1026941" y="1603716"/>
                </a:lnTo>
                <a:lnTo>
                  <a:pt x="928468" y="2124221"/>
                </a:lnTo>
              </a:path>
            </a:pathLst>
          </a:custGeom>
          <a:noFill/>
          <a:ln w="666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 rot="508243">
            <a:off x="4485971" y="2874852"/>
            <a:ext cx="1462098" cy="461665"/>
          </a:xfrm>
          <a:prstGeom prst="rect">
            <a:avLst/>
          </a:prstGeom>
          <a:noFill/>
          <a:ln w="539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2 Visites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rot="470622">
            <a:off x="3127900" y="5076548"/>
            <a:ext cx="1446342" cy="461665"/>
          </a:xfrm>
          <a:prstGeom prst="rect">
            <a:avLst/>
          </a:prstGeom>
          <a:noFill/>
          <a:ln w="539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2 Visites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072345" y="600976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Autocars</a:t>
            </a:r>
            <a:endParaRPr lang="fr-FR" dirty="0"/>
          </a:p>
        </p:txBody>
      </p:sp>
      <p:cxnSp>
        <p:nvCxnSpPr>
          <p:cNvPr id="15" name="Connecteur droit avec flèche 14"/>
          <p:cNvCxnSpPr>
            <a:stCxn id="13" idx="0"/>
          </p:cNvCxnSpPr>
          <p:nvPr/>
        </p:nvCxnSpPr>
        <p:spPr>
          <a:xfrm flipH="1" flipV="1">
            <a:off x="4784313" y="4929646"/>
            <a:ext cx="1296144" cy="108012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/>
          <p:cNvCxnSpPr/>
          <p:nvPr/>
        </p:nvCxnSpPr>
        <p:spPr>
          <a:xfrm>
            <a:off x="4283968" y="4797152"/>
            <a:ext cx="432048" cy="144016"/>
          </a:xfrm>
          <a:prstGeom prst="line">
            <a:avLst/>
          </a:prstGeom>
          <a:ln w="444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9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 3" descr="IFSTTAR_masqueppt_tit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re 5"/>
          <p:cNvSpPr>
            <a:spLocks noGrp="1"/>
          </p:cNvSpPr>
          <p:nvPr>
            <p:ph type="ctrTitle"/>
          </p:nvPr>
        </p:nvSpPr>
        <p:spPr>
          <a:xfrm>
            <a:off x="468313" y="188913"/>
            <a:ext cx="7772400" cy="2087562"/>
          </a:xfrm>
        </p:spPr>
        <p:txBody>
          <a:bodyPr/>
          <a:lstStyle/>
          <a:p>
            <a:pPr algn="l" eaLnBrk="1" hangingPunct="1"/>
            <a:r>
              <a:rPr lang="fr-FR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Institut français</a:t>
            </a:r>
            <a:br>
              <a:rPr lang="fr-FR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des sciences et technologies</a:t>
            </a:r>
            <a:br>
              <a:rPr lang="fr-FR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des transports, de l’aménagement</a:t>
            </a:r>
            <a:br>
              <a:rPr lang="fr-FR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et des réseaux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468313" y="2636838"/>
            <a:ext cx="8207375" cy="1656258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fr-FR" sz="2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Séminaire de connaissance réciproque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fr-FR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L’</a:t>
            </a:r>
            <a:r>
              <a:rPr lang="fr-FR" sz="40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Ifsttar</a:t>
            </a:r>
            <a:r>
              <a:rPr lang="fr-FR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à Versailles/Satory</a:t>
            </a:r>
          </a:p>
          <a:p>
            <a:pPr eaLnBrk="1" hangingPunct="1">
              <a:lnSpc>
                <a:spcPct val="120000"/>
              </a:lnSpc>
              <a:defRPr/>
            </a:pPr>
            <a:endParaRPr lang="fr-FR" sz="2800" b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8313" y="5373216"/>
            <a:ext cx="2447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Mardi 10 avril 2018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1588" y="6656388"/>
            <a:ext cx="5461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84613" y="6684963"/>
            <a:ext cx="45243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84613" y="6692900"/>
            <a:ext cx="4762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200" b="1" i="1">
                <a:solidFill>
                  <a:srgbClr val="FFFFFF"/>
                </a:solidFill>
              </a:rPr>
              <a:t>LIVIC</a:t>
            </a:r>
            <a:endParaRPr lang="fr-FR" sz="280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16163" y="5740400"/>
            <a:ext cx="82550" cy="5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27025" y="3606800"/>
            <a:ext cx="37052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84225" y="3736975"/>
            <a:ext cx="32480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" name="Rectangle 20"/>
          <p:cNvSpPr>
            <a:spLocks noGrp="1" noChangeArrowheads="1"/>
          </p:cNvSpPr>
          <p:nvPr>
            <p:ph type="title"/>
          </p:nvPr>
        </p:nvSpPr>
        <p:spPr>
          <a:xfrm>
            <a:off x="1979712" y="134181"/>
            <a:ext cx="7308304" cy="1143000"/>
          </a:xfrm>
        </p:spPr>
        <p:txBody>
          <a:bodyPr/>
          <a:lstStyle/>
          <a:p>
            <a:r>
              <a:rPr lang="fr-FR" sz="2800" dirty="0" smtClean="0"/>
              <a:t>Nous exigeons beaucoup pour la </a:t>
            </a:r>
            <a:br>
              <a:rPr lang="fr-FR" sz="2800" dirty="0" smtClean="0"/>
            </a:br>
            <a:r>
              <a:rPr lang="fr-FR" sz="2800" dirty="0" smtClean="0"/>
              <a:t>voiture (</a:t>
            </a:r>
            <a:r>
              <a:rPr lang="fr-FR" sz="2800" i="1" dirty="0" smtClean="0"/>
              <a:t>et les mobilités</a:t>
            </a:r>
            <a:r>
              <a:rPr lang="fr-FR" sz="2800" dirty="0" smtClean="0"/>
              <a:t>) de demain</a:t>
            </a:r>
            <a:endParaRPr lang="fr-FR" sz="2800" dirty="0"/>
          </a:p>
        </p:txBody>
      </p:sp>
      <p:sp>
        <p:nvSpPr>
          <p:cNvPr id="23" name="Rectangle 21"/>
          <p:cNvSpPr txBox="1">
            <a:spLocks noChangeArrowheads="1"/>
          </p:cNvSpPr>
          <p:nvPr/>
        </p:nvSpPr>
        <p:spPr>
          <a:xfrm>
            <a:off x="174759" y="1436749"/>
            <a:ext cx="2806856" cy="3751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Science</a:t>
            </a: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technologie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Prototypage de fonctions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Confrontation des résultats théoriques à la pratique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Analyse de performances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Fonctions 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Partage de la conduite ou délégation à des automates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fr-FR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Applications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Freinage d’urgence sur obstacle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Aide au contrôle latéral et longitudinal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Automatisation basse vitesse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Aide à la contrôlabilité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virage</a:t>
            </a:r>
          </a:p>
        </p:txBody>
      </p:sp>
      <p:pic>
        <p:nvPicPr>
          <p:cNvPr id="25" name="Picture 23" descr="C:\users\images\Vehicule_1_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2" y="5526088"/>
            <a:ext cx="2057400" cy="1349375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6299334" y="1262875"/>
            <a:ext cx="2854072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400" b="1" dirty="0" smtClean="0">
                <a:latin typeface="+mn-lt"/>
              </a:rPr>
              <a:t>Equipements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400" dirty="0" smtClean="0">
                <a:latin typeface="+mn-lt"/>
              </a:rPr>
              <a:t>Confidentialité </a:t>
            </a:r>
            <a:r>
              <a:rPr lang="fr-FR" sz="1400" dirty="0">
                <a:latin typeface="+mn-lt"/>
              </a:rPr>
              <a:t>(clôture végétale ou complètement opaque de chaque zone)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400" dirty="0" smtClean="0">
                <a:latin typeface="+mn-lt"/>
              </a:rPr>
              <a:t>Evénements </a:t>
            </a:r>
            <a:r>
              <a:rPr lang="fr-FR" sz="1400" dirty="0">
                <a:latin typeface="+mn-lt"/>
              </a:rPr>
              <a:t>sur pistes (obstacles dynamiques, autres </a:t>
            </a:r>
            <a:r>
              <a:rPr lang="fr-FR" sz="1400" dirty="0" smtClean="0">
                <a:latin typeface="+mn-lt"/>
              </a:rPr>
              <a:t>véhicules)</a:t>
            </a:r>
            <a:endParaRPr lang="fr-FR" sz="1400" dirty="0">
              <a:latin typeface="+mn-lt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400" dirty="0" smtClean="0">
                <a:latin typeface="+mn-lt"/>
              </a:rPr>
              <a:t>Télécommunication </a:t>
            </a:r>
            <a:r>
              <a:rPr lang="fr-FR" sz="1400" dirty="0">
                <a:latin typeface="+mn-lt"/>
              </a:rPr>
              <a:t>sur infrastructure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400" dirty="0">
                <a:latin typeface="+mn-lt"/>
              </a:rPr>
              <a:t>Marquage magnétique des centres ou des limites de </a:t>
            </a:r>
            <a:r>
              <a:rPr lang="fr-FR" sz="1400" dirty="0" smtClean="0">
                <a:latin typeface="+mn-lt"/>
              </a:rPr>
              <a:t>voies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400" dirty="0">
                <a:latin typeface="+mn-lt"/>
              </a:rPr>
              <a:t>Préparation en simulation sur plate forme numérique, </a:t>
            </a:r>
            <a:r>
              <a:rPr lang="fr-FR" sz="1400" dirty="0" err="1">
                <a:latin typeface="+mn-lt"/>
              </a:rPr>
              <a:t>rejeu</a:t>
            </a:r>
            <a:r>
              <a:rPr lang="fr-FR" sz="1400" dirty="0">
                <a:latin typeface="+mn-lt"/>
              </a:rPr>
              <a:t> </a:t>
            </a:r>
            <a:r>
              <a:rPr lang="fr-FR" sz="1400" dirty="0" smtClean="0">
                <a:latin typeface="+mn-lt"/>
              </a:rPr>
              <a:t>numérique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400" dirty="0" smtClean="0">
                <a:latin typeface="+mn-lt"/>
              </a:rPr>
              <a:t>Recueil </a:t>
            </a:r>
            <a:r>
              <a:rPr lang="fr-FR" sz="1400" dirty="0">
                <a:latin typeface="+mn-lt"/>
              </a:rPr>
              <a:t>trajectoires fines (pistes numérisées(précision au cm), système portable de localisation (précision au cm /GPS-RTK et plate forme </a:t>
            </a:r>
            <a:r>
              <a:rPr lang="fr-FR" sz="1400" dirty="0" smtClean="0">
                <a:latin typeface="+mn-lt"/>
              </a:rPr>
              <a:t>inertielle)</a:t>
            </a:r>
            <a:endParaRPr lang="fr-FR" sz="1400" dirty="0"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400" dirty="0" err="1" smtClean="0">
                <a:latin typeface="+mn-lt"/>
              </a:rPr>
              <a:t>Plate-formes</a:t>
            </a:r>
            <a:r>
              <a:rPr lang="fr-FR" sz="1400" dirty="0" smtClean="0">
                <a:latin typeface="+mn-lt"/>
              </a:rPr>
              <a:t> </a:t>
            </a:r>
            <a:r>
              <a:rPr lang="fr-FR" sz="1400" dirty="0">
                <a:latin typeface="+mn-lt"/>
              </a:rPr>
              <a:t>mobiles de test (recueil de données RTMAPS, capteurs adaptable, actionneurs programmables</a:t>
            </a:r>
            <a:r>
              <a:rPr lang="fr-FR" sz="1400" dirty="0" smtClean="0">
                <a:latin typeface="+mn-lt"/>
              </a:rPr>
              <a:t>)</a:t>
            </a:r>
            <a:endParaRPr lang="fr-FR" sz="1400" dirty="0">
              <a:latin typeface="+mn-lt"/>
            </a:endParaRPr>
          </a:p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fr-FR" sz="1400" dirty="0">
              <a:latin typeface="+mn-lt"/>
            </a:endParaRPr>
          </a:p>
          <a:p>
            <a:endParaRPr lang="fr-FR" sz="1400" dirty="0"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81615" y="1313693"/>
            <a:ext cx="3185823" cy="560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400" b="1" dirty="0" smtClean="0">
                <a:latin typeface="+mn-lt"/>
              </a:rPr>
              <a:t>Comprendre </a:t>
            </a:r>
            <a:r>
              <a:rPr lang="fr-FR" sz="1400" b="1" dirty="0">
                <a:latin typeface="+mn-lt"/>
              </a:rPr>
              <a:t>et décrire les comportements et attitudes de conducteurs, former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400" dirty="0">
                <a:latin typeface="+mn-lt"/>
              </a:rPr>
              <a:t>Évaluation des capacités de conducteurs particuliers : handicaps physiques ou âge élevé, </a:t>
            </a:r>
            <a:r>
              <a:rPr lang="fr-FR" sz="1400" dirty="0" smtClean="0">
                <a:latin typeface="+mn-lt"/>
              </a:rPr>
              <a:t>jeunes</a:t>
            </a:r>
            <a:endParaRPr lang="fr-FR" sz="1400" dirty="0"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400" dirty="0">
                <a:latin typeface="+mn-lt"/>
              </a:rPr>
              <a:t>Apprentissage de nouvelles technologies, avantages et limite des systèmes </a:t>
            </a:r>
            <a:r>
              <a:rPr lang="fr-FR" sz="1400" dirty="0" smtClean="0">
                <a:latin typeface="+mn-lt"/>
              </a:rPr>
              <a:t>d’aide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1400" b="1" dirty="0"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400" b="1" dirty="0" smtClean="0">
                <a:latin typeface="+mn-lt"/>
              </a:rPr>
              <a:t>Expérimenter</a:t>
            </a:r>
            <a:r>
              <a:rPr lang="fr-FR" sz="1400" b="1" dirty="0">
                <a:latin typeface="+mn-lt"/>
              </a:rPr>
              <a:t>, développer, évaluer  les systèmes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400" dirty="0">
                <a:latin typeface="+mn-lt"/>
              </a:rPr>
              <a:t>Fondés sur les capteurs embarqués : pré-crash frontal,  pré-crash latéral, collision mitigation, sortie de voie et changement de voie, </a:t>
            </a:r>
            <a:r>
              <a:rPr lang="fr-FR" sz="1400" dirty="0" smtClean="0">
                <a:latin typeface="+mn-lt"/>
              </a:rPr>
              <a:t>inter-distances</a:t>
            </a:r>
            <a:endParaRPr lang="fr-FR" sz="1400" dirty="0"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400" dirty="0">
                <a:latin typeface="+mn-lt"/>
              </a:rPr>
              <a:t>Fondés sur des systèmes coopératifs : télépéage, signalisation active, carrefours et réseaux coopératifs, systèmes de communication </a:t>
            </a:r>
            <a:r>
              <a:rPr lang="fr-FR" sz="1400" dirty="0" smtClean="0">
                <a:latin typeface="+mn-lt"/>
              </a:rPr>
              <a:t>innovants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1400" dirty="0">
              <a:latin typeface="+mn-lt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400" b="1" dirty="0" smtClean="0">
                <a:latin typeface="+mn-lt"/>
              </a:rPr>
              <a:t>Accueillir</a:t>
            </a:r>
            <a:r>
              <a:rPr lang="fr-FR" sz="1400" b="1" dirty="0">
                <a:latin typeface="+mn-lt"/>
              </a:rPr>
              <a:t>, organiser des </a:t>
            </a:r>
            <a:r>
              <a:rPr lang="fr-FR" sz="1400" b="1" dirty="0" smtClean="0">
                <a:latin typeface="+mn-lt"/>
              </a:rPr>
              <a:t>événements</a:t>
            </a:r>
            <a:r>
              <a:rPr lang="fr-FR" sz="1400" b="1" dirty="0">
                <a:latin typeface="+mn-lt"/>
              </a:rPr>
              <a:t>, congrès avec démonstrations sur prototypes</a:t>
            </a:r>
          </a:p>
          <a:p>
            <a:endParaRPr lang="fr-FR" sz="1400" dirty="0">
              <a:latin typeface="+mn-lt"/>
            </a:endParaRPr>
          </a:p>
        </p:txBody>
      </p:sp>
      <p:pic>
        <p:nvPicPr>
          <p:cNvPr id="26" name="Picture 17" descr="IFSTTAR_logo_quad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3375"/>
            <a:ext cx="18923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01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4059</TotalTime>
  <Words>922</Words>
  <Application>Microsoft Office PowerPoint</Application>
  <PresentationFormat>Affichage à l'écran (4:3)</PresentationFormat>
  <Paragraphs>229</Paragraphs>
  <Slides>22</Slides>
  <Notes>14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4" baseType="lpstr">
      <vt:lpstr>宋体</vt:lpstr>
      <vt:lpstr>宋体</vt:lpstr>
      <vt:lpstr>Arial</vt:lpstr>
      <vt:lpstr>Arial Narrow</vt:lpstr>
      <vt:lpstr>Calibri</vt:lpstr>
      <vt:lpstr>Optimum</vt:lpstr>
      <vt:lpstr>Symbol</vt:lpstr>
      <vt:lpstr>Times New Roman</vt:lpstr>
      <vt:lpstr>Wingdings</vt:lpstr>
      <vt:lpstr>ヒラギノ角ゴ Pro W3</vt:lpstr>
      <vt:lpstr>Thème Office</vt:lpstr>
      <vt:lpstr>Photo Editor Photo</vt:lpstr>
      <vt:lpstr>Bienvenue au Séminaire de connaissance réciproque de Versailles/Satory</vt:lpstr>
      <vt:lpstr>La Ferme du Manet</vt:lpstr>
      <vt:lpstr>La Ferme du Manet</vt:lpstr>
      <vt:lpstr>Mardi 10 avril</vt:lpstr>
      <vt:lpstr>Mercredi 11 avril</vt:lpstr>
      <vt:lpstr>Les Visites</vt:lpstr>
      <vt:lpstr>L’Ifsttar à Versailles/Satory</vt:lpstr>
      <vt:lpstr>Institut français des sciences et technologies des transports, de l’aménagement et des réseaux</vt:lpstr>
      <vt:lpstr>Nous exigeons beaucoup pour la  voiture (et les mobilités) de demain</vt:lpstr>
      <vt:lpstr>L’Ifsttar à Versailles/Satory</vt:lpstr>
      <vt:lpstr>La vie d’un site…</vt:lpstr>
      <vt:lpstr>Présentation PowerPoint</vt:lpstr>
      <vt:lpstr>Les partenariats locaux</vt:lpstr>
      <vt:lpstr>Présentation PowerPoint</vt:lpstr>
      <vt:lpstr>Présentation PowerPoint</vt:lpstr>
      <vt:lpstr>Des équipements remarquables</vt:lpstr>
      <vt:lpstr>Des équipements remarquables</vt:lpstr>
      <vt:lpstr>Des équipements remarquables</vt:lpstr>
      <vt:lpstr>Vers un projet de développement du site</vt:lpstr>
      <vt:lpstr>Présentation PowerPoint</vt:lpstr>
      <vt:lpstr>Le plateau de Satory en 2035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gantier</dc:creator>
  <cp:lastModifiedBy>RUSANI Isnie</cp:lastModifiedBy>
  <cp:revision>340</cp:revision>
  <dcterms:created xsi:type="dcterms:W3CDTF">2012-09-10T08:46:14Z</dcterms:created>
  <dcterms:modified xsi:type="dcterms:W3CDTF">2018-04-06T18:04:51Z</dcterms:modified>
</cp:coreProperties>
</file>