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984" autoAdjust="0"/>
  </p:normalViewPr>
  <p:slideViewPr>
    <p:cSldViewPr>
      <p:cViewPr varScale="1">
        <p:scale>
          <a:sx n="35" d="100"/>
          <a:sy n="35" d="100"/>
        </p:scale>
        <p:origin x="-16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B1E5-ADA8-4F26-AB66-AC1A9D2790D1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3424-47A1-4554-9C6E-14C43A49C7A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36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27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930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067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630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159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77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861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474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7579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4736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09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85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076" y="3140968"/>
            <a:ext cx="7772400" cy="1470025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Atelier : </a:t>
            </a:r>
            <a:r>
              <a:rPr lang="fr-FR" sz="3200" b="1" dirty="0" smtClean="0"/>
              <a:t>Articulation formation recherche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6400800" cy="694928"/>
          </a:xfrm>
        </p:spPr>
        <p:txBody>
          <a:bodyPr>
            <a:normAutofit/>
          </a:bodyPr>
          <a:lstStyle/>
          <a:p>
            <a:pPr algn="l"/>
            <a:r>
              <a:rPr lang="fr-FR" sz="2800" i="1" dirty="0" smtClean="0"/>
              <a:t>19-20 mars 2018</a:t>
            </a:r>
            <a:endParaRPr lang="fr-FR" sz="2800" i="1" dirty="0"/>
          </a:p>
        </p:txBody>
      </p:sp>
      <p:pic>
        <p:nvPicPr>
          <p:cNvPr id="1028" name="Picture 4" descr="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049033" cy="25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5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 smtClean="0"/>
              <a:t>Articulation Formation – Recherche</a:t>
            </a:r>
          </a:p>
          <a:p>
            <a:pPr marL="0" indent="0">
              <a:buNone/>
            </a:pPr>
            <a:endParaRPr lang="fr-FR" dirty="0" smtClean="0"/>
          </a:p>
          <a:p>
            <a:pPr marL="263525" indent="-263525"/>
            <a:r>
              <a:rPr lang="fr-FR" dirty="0" smtClean="0"/>
              <a:t> </a:t>
            </a:r>
            <a:r>
              <a:rPr lang="fr-FR" dirty="0" smtClean="0"/>
              <a:t>4 </a:t>
            </a:r>
            <a:r>
              <a:rPr lang="fr-FR" dirty="0" err="1" smtClean="0"/>
              <a:t>Upem</a:t>
            </a:r>
            <a:r>
              <a:rPr lang="fr-FR" dirty="0" smtClean="0"/>
              <a:t>, 4 ESIEE, 5 Ifsttar (sans EC)</a:t>
            </a:r>
          </a:p>
          <a:p>
            <a:pPr marL="263525" indent="-263525"/>
            <a:r>
              <a:rPr lang="fr-FR" dirty="0" smtClean="0"/>
              <a:t> </a:t>
            </a:r>
            <a:r>
              <a:rPr lang="fr-FR" dirty="0" smtClean="0"/>
              <a:t>approfondissement sur les restitutions des ateliers précédents du « fil rouge »</a:t>
            </a:r>
            <a:endParaRPr lang="fr-FR" dirty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u="sng" dirty="0" smtClean="0"/>
              <a:t>Statuts des différents personnels</a:t>
            </a:r>
          </a:p>
          <a:p>
            <a:pPr marL="0" indent="0">
              <a:buNone/>
            </a:pPr>
            <a:endParaRPr lang="fr-FR" i="1" dirty="0" smtClean="0"/>
          </a:p>
          <a:p>
            <a:pPr marL="263525" indent="-263525"/>
            <a:r>
              <a:rPr lang="fr-FR" i="1" dirty="0" smtClean="0"/>
              <a:t>Statuts différents  : charges d’enseignements pour les enseignants (E) et les enseignants-chercheurs (EC), incitations à l’enseignement pour les chercheurs</a:t>
            </a:r>
          </a:p>
          <a:p>
            <a:pPr marL="263525" indent="-263525"/>
            <a:r>
              <a:rPr lang="fr-FR" i="1" dirty="0" smtClean="0"/>
              <a:t>Discussions sur les « autres corps » : IR/IGR, ITPE? </a:t>
            </a:r>
            <a:r>
              <a:rPr lang="fr-FR" i="1" dirty="0" err="1" smtClean="0"/>
              <a:t>e</a:t>
            </a:r>
            <a:r>
              <a:rPr lang="fr-FR" i="1" dirty="0" err="1" smtClean="0"/>
              <a:t>tc</a:t>
            </a:r>
            <a:r>
              <a:rPr lang="fr-FR" i="1" dirty="0" smtClean="0"/>
              <a:t>…</a:t>
            </a:r>
          </a:p>
          <a:p>
            <a:pPr marL="263525" indent="-263525"/>
            <a:r>
              <a:rPr lang="fr-FR" i="1" dirty="0" smtClean="0"/>
              <a:t>Q : </a:t>
            </a:r>
          </a:p>
          <a:p>
            <a:pPr marL="663575" lvl="1" indent="-263525"/>
            <a:r>
              <a:rPr lang="fr-FR" i="1" dirty="0" smtClean="0"/>
              <a:t>Y aura-t-il un souhait de réunir les personnels dans les mêmes corps ? La fonction publique ne va-t-elle pas dans cette direction ?</a:t>
            </a:r>
          </a:p>
          <a:p>
            <a:pPr marL="663575" lvl="1" indent="-263525"/>
            <a:r>
              <a:rPr lang="fr-FR" i="1" dirty="0" smtClean="0"/>
              <a:t>N’est-ce pas le modèle à l’international ?</a:t>
            </a:r>
          </a:p>
          <a:p>
            <a:pPr marL="663575" lvl="1" indent="-263525"/>
            <a:r>
              <a:rPr lang="fr-FR" i="1" dirty="0" smtClean="0"/>
              <a:t>Si on conserve des corps différents, comment va-t-on recruter : choix entre C/EC/E ?</a:t>
            </a:r>
          </a:p>
          <a:p>
            <a:pPr marL="663575" lvl="1" indent="-263525"/>
            <a:endParaRPr lang="fr-FR" i="1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u="sng" dirty="0" smtClean="0"/>
              <a:t>Modulation des charges d’enseignement :</a:t>
            </a:r>
            <a:endParaRPr lang="fr-FR" u="sng" dirty="0" smtClean="0"/>
          </a:p>
          <a:p>
            <a:pPr marL="0" indent="0">
              <a:buNone/>
            </a:pPr>
            <a:endParaRPr lang="fr-FR" dirty="0" smtClean="0"/>
          </a:p>
          <a:p>
            <a:pPr marL="263525" indent="-263525"/>
            <a:r>
              <a:rPr lang="fr-FR" dirty="0" smtClean="0"/>
              <a:t>Dispositifs existants : décharges partielles (</a:t>
            </a:r>
            <a:r>
              <a:rPr lang="fr-FR" dirty="0" err="1" smtClean="0"/>
              <a:t>Upem</a:t>
            </a:r>
            <a:r>
              <a:rPr lang="fr-FR" dirty="0" smtClean="0"/>
              <a:t>, </a:t>
            </a:r>
            <a:r>
              <a:rPr lang="fr-FR" dirty="0" err="1" smtClean="0"/>
              <a:t>Esiee</a:t>
            </a:r>
            <a:r>
              <a:rPr lang="fr-FR" dirty="0" smtClean="0"/>
              <a:t>), notamment pour les jeunes ; prises en compte de responsabilités administratives ; systèmes de délégation Ifsttar  ;</a:t>
            </a:r>
          </a:p>
          <a:p>
            <a:pPr marL="263525" indent="-263525"/>
            <a:r>
              <a:rPr lang="fr-FR" dirty="0" smtClean="0"/>
              <a:t>Réalité actuelle </a:t>
            </a:r>
            <a:r>
              <a:rPr lang="fr-FR" dirty="0" err="1" smtClean="0"/>
              <a:t>Upem</a:t>
            </a:r>
            <a:r>
              <a:rPr lang="fr-FR" dirty="0" smtClean="0"/>
              <a:t> : charge d’enseignement mais « </a:t>
            </a:r>
            <a:r>
              <a:rPr lang="fr-FR" dirty="0" err="1" smtClean="0"/>
              <a:t>mercato</a:t>
            </a:r>
            <a:r>
              <a:rPr lang="fr-FR" dirty="0" smtClean="0"/>
              <a:t> » + « système d’heures complémentaires + les EC sont plutôt concentrés sur les niveaux M (idem Chercheurs à l’Ifsttar)</a:t>
            </a:r>
          </a:p>
          <a:p>
            <a:pPr marL="263525" indent="-263525"/>
            <a:r>
              <a:rPr lang="fr-FR" dirty="0" smtClean="0"/>
              <a:t>Nouveaux dispositifs à créer : </a:t>
            </a:r>
          </a:p>
          <a:p>
            <a:pPr marL="663575" lvl="1" indent="-263525"/>
            <a:r>
              <a:rPr lang="fr-FR" dirty="0" smtClean="0"/>
              <a:t>Institutionnaliser la possibilité de changer temporairement de « corps » : EC-&gt;C ou EC-&gt;C ? </a:t>
            </a:r>
          </a:p>
          <a:p>
            <a:pPr marL="663575" lvl="1" indent="-263525"/>
            <a:r>
              <a:rPr lang="fr-FR" dirty="0" smtClean="0"/>
              <a:t>Intégration des C et EC non </a:t>
            </a:r>
            <a:r>
              <a:rPr lang="fr-FR" dirty="0" err="1" smtClean="0"/>
              <a:t>U</a:t>
            </a:r>
            <a:r>
              <a:rPr lang="fr-FR" dirty="0" err="1" smtClean="0"/>
              <a:t>pem</a:t>
            </a:r>
            <a:r>
              <a:rPr lang="fr-FR" dirty="0" smtClean="0"/>
              <a:t> dans le « </a:t>
            </a:r>
            <a:r>
              <a:rPr lang="fr-FR" dirty="0" err="1" smtClean="0"/>
              <a:t>mercato</a:t>
            </a:r>
            <a:r>
              <a:rPr lang="fr-FR" dirty="0" smtClean="0"/>
              <a:t> </a:t>
            </a:r>
            <a:r>
              <a:rPr lang="fr-FR" dirty="0" err="1" smtClean="0"/>
              <a:t>Upem</a:t>
            </a:r>
            <a:r>
              <a:rPr lang="fr-FR" dirty="0" smtClean="0"/>
              <a:t> » (et symétriquement écoles)</a:t>
            </a:r>
            <a:endParaRPr lang="fr-FR" dirty="0" smtClean="0"/>
          </a:p>
          <a:p>
            <a:pPr marL="663575" lvl="1" indent="-263525"/>
            <a:r>
              <a:rPr lang="fr-FR" dirty="0" smtClean="0"/>
              <a:t>Le système est-il soutenable s’il n’est pas sélectif ?</a:t>
            </a:r>
            <a:endParaRPr lang="fr-FR" dirty="0" smtClean="0"/>
          </a:p>
          <a:p>
            <a:pPr marL="663575" lvl="1" indent="-263525"/>
            <a:endParaRPr lang="fr-FR" i="1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u="sng" dirty="0" smtClean="0"/>
              <a:t>Contenus des formations :</a:t>
            </a:r>
            <a:endParaRPr lang="fr-FR" dirty="0" smtClean="0"/>
          </a:p>
          <a:p>
            <a:pPr marL="263525" indent="-263525"/>
            <a:r>
              <a:rPr lang="fr-FR" dirty="0" smtClean="0"/>
              <a:t>Cartographie des formations existantes et projets (besoins en enseignants) ?</a:t>
            </a:r>
          </a:p>
          <a:p>
            <a:pPr marL="263525" indent="-263525"/>
            <a:r>
              <a:rPr lang="fr-FR" dirty="0" smtClean="0"/>
              <a:t>Procédure pour proposer des formations (DN, diplôme universitaire, CQP) ? </a:t>
            </a:r>
            <a:r>
              <a:rPr lang="fr-FR" dirty="0" smtClean="0"/>
              <a:t>DU = forme un peu plus souple, agilité de </a:t>
            </a:r>
            <a:r>
              <a:rPr lang="fr-FR" dirty="0" smtClean="0"/>
              <a:t>l’</a:t>
            </a:r>
            <a:r>
              <a:rPr lang="fr-FR" dirty="0" err="1" smtClean="0"/>
              <a:t>Ucible</a:t>
            </a:r>
            <a:endParaRPr lang="fr-FR" dirty="0" smtClean="0"/>
          </a:p>
          <a:p>
            <a:pPr marL="263525" indent="-263525"/>
            <a:endParaRPr lang="fr-FR" dirty="0" smtClean="0"/>
          </a:p>
          <a:p>
            <a:pPr marL="263525" indent="-263525"/>
            <a:r>
              <a:rPr lang="fr-FR" dirty="0" smtClean="0"/>
              <a:t>Formation continue : un domaine de développement fort pour </a:t>
            </a:r>
            <a:r>
              <a:rPr lang="fr-FR" dirty="0" err="1" smtClean="0"/>
              <a:t>Ucible</a:t>
            </a:r>
            <a:r>
              <a:rPr lang="fr-FR" dirty="0" smtClean="0"/>
              <a:t> ! </a:t>
            </a:r>
          </a:p>
          <a:p>
            <a:pPr marL="263525" indent="-263525"/>
            <a:endParaRPr lang="fr-FR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 smtClean="0"/>
              <a:t>Questions relatives aux « sites » de l’Ifsttar:</a:t>
            </a:r>
            <a:endParaRPr lang="fr-FR" dirty="0" smtClean="0"/>
          </a:p>
          <a:p>
            <a:pPr marL="263525" indent="-263525"/>
            <a:r>
              <a:rPr lang="fr-FR" dirty="0" smtClean="0"/>
              <a:t>Négociations à entamer avec les universités (passer de « gentil EPST » à concurrent local) – </a:t>
            </a:r>
            <a:r>
              <a:rPr lang="fr-FR" dirty="0" err="1" smtClean="0"/>
              <a:t>cohabilitations</a:t>
            </a:r>
            <a:r>
              <a:rPr lang="fr-FR" dirty="0" smtClean="0"/>
              <a:t>, co-</a:t>
            </a:r>
            <a:r>
              <a:rPr lang="fr-FR" dirty="0" err="1" smtClean="0"/>
              <a:t>acréditations</a:t>
            </a:r>
            <a:endParaRPr lang="fr-FR" dirty="0" smtClean="0"/>
          </a:p>
          <a:p>
            <a:pPr marL="263525" indent="-263525"/>
            <a:r>
              <a:rPr lang="fr-FR" dirty="0" smtClean="0"/>
              <a:t>Se fonder sur l’existant, sur des projets montés en communs pour afficher in fine des choses communes (DN, DU, …) ; question de l’inscription des doctorants</a:t>
            </a:r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u="sng" dirty="0" err="1" smtClean="0"/>
              <a:t>Nx</a:t>
            </a:r>
            <a:r>
              <a:rPr lang="fr-FR" u="sng" dirty="0" smtClean="0"/>
              <a:t> vecteurs de formation en lien avec la recherche :</a:t>
            </a:r>
            <a:endParaRPr lang="fr-FR" dirty="0" smtClean="0"/>
          </a:p>
          <a:p>
            <a:pPr marL="263525" indent="-263525"/>
            <a:r>
              <a:rPr lang="fr-FR" dirty="0" smtClean="0"/>
              <a:t>Interdisciplinarité issue des projets Tremplin / Impulsion : pas évident à court terme</a:t>
            </a:r>
          </a:p>
          <a:p>
            <a:pPr marL="263525" indent="-263525"/>
            <a:r>
              <a:rPr lang="fr-FR" dirty="0" smtClean="0"/>
              <a:t>Ouvrir de nouveaux parcours dans des « maquettes » existantes, en lien avec de nouvelles équipes ; </a:t>
            </a:r>
          </a:p>
          <a:p>
            <a:pPr marL="263525" indent="-263525"/>
            <a:r>
              <a:rPr lang="fr-FR" dirty="0" smtClean="0"/>
              <a:t>Articuler séminaires de labos avec M1 M2 D</a:t>
            </a:r>
          </a:p>
          <a:p>
            <a:pPr marL="263525" indent="-263525"/>
            <a:r>
              <a:rPr lang="fr-FR" dirty="0" smtClean="0"/>
              <a:t>Développer la formation par projets, notamment en lien avec les équipements scientifiques, + stages de recherche M1/M2</a:t>
            </a:r>
          </a:p>
          <a:p>
            <a:pPr marL="263525" indent="-263525"/>
            <a:r>
              <a:rPr lang="fr-FR" dirty="0" smtClean="0"/>
              <a:t>Besoin de rapprocher les porteurs de projets pédagogiques et d’équipements</a:t>
            </a:r>
          </a:p>
          <a:p>
            <a:pPr marL="263525" indent="-263525"/>
            <a:r>
              <a:rPr lang="fr-FR" dirty="0" smtClean="0"/>
              <a:t>Intégrer les évolutions de la recherche dans les parcours de formations (comité de perfectionnement, conseils d’UFR, rôle d’un sénat académique) </a:t>
            </a:r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 smtClean="0"/>
              <a:t>Divers :</a:t>
            </a:r>
            <a:endParaRPr lang="fr-FR" dirty="0" smtClean="0"/>
          </a:p>
          <a:p>
            <a:pPr marL="263525" indent="-263525"/>
            <a:r>
              <a:rPr lang="fr-FR" dirty="0" smtClean="0"/>
              <a:t>Formation continue et norme</a:t>
            </a:r>
          </a:p>
          <a:p>
            <a:pPr marL="263525" indent="-263525"/>
            <a:r>
              <a:rPr lang="fr-FR" dirty="0" smtClean="0"/>
              <a:t>Séminaires « L/M1/M2 </a:t>
            </a:r>
            <a:r>
              <a:rPr lang="fr-FR" smtClean="0"/>
              <a:t>et écoles » </a:t>
            </a:r>
            <a:r>
              <a:rPr lang="fr-FR" dirty="0" smtClean="0"/>
              <a:t>de sensibilisation à l’intérêt de poursuivre en thèse et/ou en recherche</a:t>
            </a:r>
          </a:p>
          <a:p>
            <a:pPr marL="263525" indent="-263525"/>
            <a:r>
              <a:rPr lang="fr-FR" dirty="0" smtClean="0"/>
              <a:t>Vulgarisations scientifiques niveaux L</a:t>
            </a:r>
          </a:p>
          <a:p>
            <a:pPr marL="263525" indent="-263525"/>
            <a:endParaRPr lang="fr-FR" dirty="0" smtClean="0"/>
          </a:p>
          <a:p>
            <a:pPr marL="263525" indent="-263525"/>
            <a:endParaRPr lang="fr-FR" dirty="0" smtClean="0"/>
          </a:p>
          <a:p>
            <a:pPr marL="263525" indent="-263525"/>
            <a:endParaRPr lang="fr-FR" dirty="0" smtClean="0"/>
          </a:p>
        </p:txBody>
      </p:sp>
      <p:pic>
        <p:nvPicPr>
          <p:cNvPr id="4" name="Picture 4" descr="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218</Words>
  <Application>Microsoft Office PowerPoint</Application>
  <PresentationFormat>Affichage à l'écran (4:3)</PresentationFormat>
  <Paragraphs>50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Atelier : Articulation formation recherche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>U-PEM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: partenariats locaux</dc:title>
  <dc:creator>hannachi</dc:creator>
  <cp:lastModifiedBy>piperno</cp:lastModifiedBy>
  <cp:revision>39</cp:revision>
  <dcterms:created xsi:type="dcterms:W3CDTF">2017-11-30T09:15:01Z</dcterms:created>
  <dcterms:modified xsi:type="dcterms:W3CDTF">2018-03-20T11:52:29Z</dcterms:modified>
</cp:coreProperties>
</file>