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86" y="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0DB1E5-ADA8-4F26-AB66-AC1A9D2790D1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63424-47A1-4554-9C6E-14C43A49C7AF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36349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7981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3034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6741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6305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5932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7781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615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7459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5797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361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0943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07760-64A2-445F-B943-18AA841FC095}" type="datetimeFigureOut">
              <a:rPr lang="fr-FR" smtClean="0"/>
              <a:pPr/>
              <a:t>20/03/2018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00473-462F-4106-8947-B068A6E3728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8569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50076" y="3140968"/>
            <a:ext cx="7772400" cy="1470025"/>
          </a:xfrm>
        </p:spPr>
        <p:txBody>
          <a:bodyPr>
            <a:normAutofit/>
          </a:bodyPr>
          <a:lstStyle/>
          <a:p>
            <a:r>
              <a:rPr lang="fr-FR" sz="3200" b="1" dirty="0" smtClean="0"/>
              <a:t/>
            </a:r>
            <a:br>
              <a:rPr lang="fr-FR" sz="3200" b="1" dirty="0" smtClean="0"/>
            </a:br>
            <a:r>
              <a:rPr lang="fr-FR" sz="3200" b="1" dirty="0" smtClean="0"/>
              <a:t>Atelier : Ressources Humaines (2/2)</a:t>
            </a:r>
            <a:endParaRPr lang="fr-FR" sz="32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5805264"/>
            <a:ext cx="6400800" cy="694928"/>
          </a:xfrm>
        </p:spPr>
        <p:txBody>
          <a:bodyPr>
            <a:normAutofit/>
          </a:bodyPr>
          <a:lstStyle/>
          <a:p>
            <a:pPr algn="l"/>
            <a:r>
              <a:rPr lang="fr-FR" sz="2800" i="1" dirty="0" smtClean="0"/>
              <a:t>19 et 20 mars</a:t>
            </a:r>
            <a:r>
              <a:rPr lang="fr-FR" sz="2800" i="1" dirty="0" smtClean="0"/>
              <a:t> </a:t>
            </a:r>
            <a:r>
              <a:rPr lang="fr-FR" sz="2800" i="1" dirty="0" smtClean="0"/>
              <a:t>2018</a:t>
            </a:r>
            <a:endParaRPr lang="fr-FR" sz="2800" i="1" dirty="0"/>
          </a:p>
        </p:txBody>
      </p:sp>
      <p:pic>
        <p:nvPicPr>
          <p:cNvPr id="1028" name="Picture 4" descr=" log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32656"/>
            <a:ext cx="4049033" cy="25576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187624" y="5085184"/>
            <a:ext cx="6696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Présent(e)s: 32 personnes (IFSTTAR, UPEM, ESIEE, ENSG, ENSAVT)</a:t>
            </a:r>
          </a:p>
          <a:p>
            <a:r>
              <a:rPr lang="fr-FR" dirty="0" smtClean="0"/>
              <a:t>Rapporteurs: Incarnation MONTUSCLAT (IFSTTAR), Sylviane JACQUET (IFSTTAR), Patrick BOURON (ENSG)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584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Quelles sont les attentes vis-à-vis du nouvel établissement?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/>
              <a:t>A court terme: souhait d’informations</a:t>
            </a:r>
          </a:p>
          <a:p>
            <a:r>
              <a:rPr lang="fr-FR" dirty="0" smtClean="0"/>
              <a:t>Etat </a:t>
            </a:r>
            <a:r>
              <a:rPr lang="fr-FR" dirty="0" smtClean="0"/>
              <a:t>des lieux des statuts, des modes de gestion des personnels</a:t>
            </a:r>
          </a:p>
          <a:p>
            <a:r>
              <a:rPr lang="fr-FR" dirty="0" smtClean="0"/>
              <a:t>La mobilité:</a:t>
            </a:r>
          </a:p>
          <a:p>
            <a:pPr lvl="1"/>
            <a:r>
              <a:rPr lang="fr-FR" dirty="0" smtClean="0"/>
              <a:t>Expliquer les possibilités de mobilité entre les différents établissements, établir des règles claires</a:t>
            </a:r>
          </a:p>
          <a:p>
            <a:pPr lvl="1"/>
            <a:r>
              <a:rPr lang="fr-FR" dirty="0" smtClean="0"/>
              <a:t>Ouvrir les postes au fil de l’eau à l’ensemble d’U-CIBLE</a:t>
            </a:r>
          </a:p>
          <a:p>
            <a:r>
              <a:rPr lang="fr-FR" dirty="0" smtClean="0"/>
              <a:t>La carrière</a:t>
            </a:r>
          </a:p>
          <a:p>
            <a:pPr lvl="1"/>
            <a:r>
              <a:rPr lang="fr-FR" dirty="0" smtClean="0"/>
              <a:t>Expliquer les règles d’organisation des concours internes en fonction des corps présents dans chaque établissement </a:t>
            </a:r>
          </a:p>
          <a:p>
            <a:pPr lvl="1"/>
            <a:r>
              <a:rPr lang="fr-FR" dirty="0" smtClean="0"/>
              <a:t>Faire un état des lieux et communiquer sur les modalités d’accompagnement des carrières au sein de chaque établissement</a:t>
            </a:r>
          </a:p>
        </p:txBody>
      </p:sp>
    </p:spTree>
    <p:extLst>
      <p:ext uri="{BB962C8B-B14F-4D97-AF65-F5344CB8AC3E}">
        <p14:creationId xmlns:p14="http://schemas.microsoft.com/office/powerpoint/2010/main" val="17188178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r>
              <a:rPr lang="fr-FR" dirty="0" smtClean="0"/>
              <a:t>Information sur les modes de gestion </a:t>
            </a:r>
            <a:r>
              <a:rPr lang="fr-FR" dirty="0"/>
              <a:t>des CDD</a:t>
            </a:r>
          </a:p>
          <a:p>
            <a:r>
              <a:rPr lang="fr-FR" dirty="0" smtClean="0"/>
              <a:t>Cartographie </a:t>
            </a:r>
            <a:r>
              <a:rPr lang="fr-FR" dirty="0"/>
              <a:t>des compétences par postes-types</a:t>
            </a:r>
          </a:p>
          <a:p>
            <a:r>
              <a:rPr lang="fr-FR" dirty="0" smtClean="0"/>
              <a:t>Elargir les possibilités de formations et de formateurs potentiels </a:t>
            </a:r>
          </a:p>
          <a:p>
            <a:r>
              <a:rPr lang="fr-FR" dirty="0" smtClean="0"/>
              <a:t>Annuaire commun avec informations exhaustives permettant de repérer facilement ses homologues ou ses partenaires </a:t>
            </a:r>
            <a:r>
              <a:rPr lang="fr-FR" dirty="0" smtClean="0"/>
              <a:t>potentiels</a:t>
            </a:r>
          </a:p>
          <a:p>
            <a:r>
              <a:rPr lang="fr-FR" dirty="0" smtClean="0"/>
              <a:t>Intranet commun</a:t>
            </a:r>
            <a:endParaRPr lang="fr-FR" dirty="0" smtClean="0"/>
          </a:p>
          <a:p>
            <a:r>
              <a:rPr lang="fr-FR" dirty="0" smtClean="0"/>
              <a:t>Connaitre ses homologues</a:t>
            </a:r>
          </a:p>
          <a:p>
            <a:r>
              <a:rPr lang="fr-FR" dirty="0" smtClean="0"/>
              <a:t>A moyen/long terme: mutualisation de services?</a:t>
            </a:r>
          </a:p>
          <a:p>
            <a:r>
              <a:rPr lang="fr-FR" dirty="0" smtClean="0"/>
              <a:t>A moyen/long terme: harmonisation des rémunérations prioritairement sur les postes équivalents entre établissements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9571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r>
              <a:rPr lang="fr-FR" sz="2000" dirty="0" smtClean="0"/>
              <a:t>Quelles sont les collaborations possibles en matière RH?</a:t>
            </a: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525963"/>
          </a:xfrm>
        </p:spPr>
        <p:txBody>
          <a:bodyPr>
            <a:noAutofit/>
          </a:bodyPr>
          <a:lstStyle/>
          <a:p>
            <a:r>
              <a:rPr lang="fr-FR" sz="1600" dirty="0" smtClean="0"/>
              <a:t>Formation continue: Partage </a:t>
            </a:r>
            <a:r>
              <a:rPr lang="fr-FR" sz="1600" dirty="0"/>
              <a:t>des offres de formation </a:t>
            </a:r>
            <a:br>
              <a:rPr lang="fr-FR" sz="1600" dirty="0"/>
            </a:br>
            <a:r>
              <a:rPr lang="fr-FR" sz="1600" dirty="0"/>
              <a:t>- Formations pour concours (agents)</a:t>
            </a:r>
            <a:br>
              <a:rPr lang="fr-FR" sz="1600" dirty="0"/>
            </a:br>
            <a:r>
              <a:rPr lang="fr-FR" sz="1600" dirty="0"/>
              <a:t>- Management, lecture rapide, note de synthèse...</a:t>
            </a:r>
            <a:br>
              <a:rPr lang="fr-FR" sz="1600" dirty="0"/>
            </a:br>
            <a:r>
              <a:rPr lang="fr-FR" sz="1600" dirty="0"/>
              <a:t>- Connaissance de la fonction publique </a:t>
            </a:r>
            <a:br>
              <a:rPr lang="fr-FR" sz="1600" dirty="0"/>
            </a:br>
            <a:r>
              <a:rPr lang="fr-FR" sz="1600" dirty="0"/>
              <a:t>- Secourisme, habilitations </a:t>
            </a:r>
            <a:r>
              <a:rPr lang="fr-FR" sz="1600" dirty="0" smtClean="0"/>
              <a:t>diverses </a:t>
            </a:r>
            <a:r>
              <a:rPr lang="fr-FR" sz="1600" dirty="0"/>
              <a:t>(électrique,...)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 smtClean="0"/>
              <a:t>Modalités: </a:t>
            </a: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- Mise en place d'un réseau </a:t>
            </a:r>
            <a:r>
              <a:rPr lang="fr-FR" sz="1600" dirty="0" smtClean="0"/>
              <a:t>inter-établissements </a:t>
            </a:r>
            <a:r>
              <a:rPr lang="fr-FR" sz="1600" dirty="0"/>
              <a:t>des personnes en charge de la mise en </a:t>
            </a:r>
            <a:r>
              <a:rPr lang="fr-FR" sz="1600" dirty="0" err="1"/>
              <a:t>oeuvre</a:t>
            </a:r>
            <a:r>
              <a:rPr lang="fr-FR" sz="1600" dirty="0"/>
              <a:t> des plans de formation (mail)</a:t>
            </a:r>
            <a:br>
              <a:rPr lang="fr-FR" sz="1600" dirty="0"/>
            </a:br>
            <a:r>
              <a:rPr lang="fr-FR" sz="1600" dirty="0"/>
              <a:t>- Identification des formations génériques (secourisme, ...)</a:t>
            </a:r>
            <a:br>
              <a:rPr lang="fr-FR" sz="1600" dirty="0"/>
            </a:br>
            <a:r>
              <a:rPr lang="fr-FR" sz="1600" dirty="0"/>
              <a:t>- Diffuser plus largement les formations organisées (courriel - site internet)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Etudier les possibilités de groupement de commandes pour les achats de </a:t>
            </a:r>
            <a:r>
              <a:rPr lang="fr-FR" sz="1600" dirty="0" smtClean="0"/>
              <a:t>formation:  Achats </a:t>
            </a:r>
            <a:r>
              <a:rPr lang="fr-FR" sz="1600" dirty="0"/>
              <a:t>via </a:t>
            </a:r>
            <a:r>
              <a:rPr lang="fr-FR" sz="1600" dirty="0" smtClean="0"/>
              <a:t>l'</a:t>
            </a:r>
            <a:r>
              <a:rPr lang="fr-FR" sz="1600" dirty="0" err="1" smtClean="0"/>
              <a:t>ugap</a:t>
            </a:r>
            <a:r>
              <a:rPr lang="fr-FR" sz="1600" dirty="0" smtClean="0"/>
              <a:t>, </a:t>
            </a: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Formations à distance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Mobilité</a:t>
            </a:r>
            <a:r>
              <a:rPr lang="fr-FR" sz="1600" dirty="0" smtClean="0"/>
              <a:t>: Diffuser </a:t>
            </a:r>
            <a:r>
              <a:rPr lang="fr-FR" sz="1600" dirty="0"/>
              <a:t>les offres de poste (site internet/Courriel</a:t>
            </a:r>
            <a:r>
              <a:rPr lang="fr-FR" sz="1600" dirty="0" smtClean="0"/>
              <a:t>): identification </a:t>
            </a:r>
            <a:r>
              <a:rPr lang="fr-FR" sz="1600" dirty="0"/>
              <a:t>des référents par établissement 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Service médical </a:t>
            </a:r>
            <a:r>
              <a:rPr lang="fr-FR" sz="1600" dirty="0" smtClean="0"/>
              <a:t>: Deux </a:t>
            </a:r>
            <a:r>
              <a:rPr lang="fr-FR" sz="1600" dirty="0"/>
              <a:t>problématiques étudiants et agents</a:t>
            </a:r>
            <a:br>
              <a:rPr lang="fr-FR" sz="1600" dirty="0"/>
            </a:br>
            <a:r>
              <a:rPr lang="fr-FR" sz="1600" dirty="0"/>
              <a:t>Dans l'immédiat partager les formations </a:t>
            </a:r>
            <a:r>
              <a:rPr lang="fr-FR" sz="1600" dirty="0" err="1"/>
              <a:t>liees</a:t>
            </a:r>
            <a:r>
              <a:rPr lang="fr-FR" sz="1600" dirty="0"/>
              <a:t> à la prévention (alcool et risques routiers)</a:t>
            </a:r>
            <a:br>
              <a:rPr lang="fr-FR" sz="1600" dirty="0"/>
            </a:br>
            <a:r>
              <a:rPr lang="fr-FR" sz="1600" dirty="0"/>
              <a:t>Etudier la mutualisation du service médical pour les agents à l'échelle d'un site.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302029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Autofit/>
          </a:bodyPr>
          <a:lstStyle/>
          <a:p>
            <a:r>
              <a:rPr lang="fr-FR" sz="1600" dirty="0"/>
              <a:t>Assistante sociale </a:t>
            </a:r>
            <a:br>
              <a:rPr lang="fr-FR" sz="1600" dirty="0"/>
            </a:br>
            <a:r>
              <a:rPr lang="fr-FR" sz="1600" dirty="0"/>
              <a:t>Gestion des logements pour les étudiants les doctorants et chercheurs </a:t>
            </a:r>
            <a:br>
              <a:rPr lang="fr-FR" sz="1600" dirty="0"/>
            </a:br>
            <a:r>
              <a:rPr lang="fr-FR" sz="1600" dirty="0"/>
              <a:t>Conventions communes avec divers acteurs </a:t>
            </a:r>
            <a:r>
              <a:rPr lang="fr-FR" sz="1600" dirty="0" smtClean="0"/>
              <a:t>(story </a:t>
            </a:r>
            <a:r>
              <a:rPr lang="fr-FR" sz="1600" dirty="0"/>
              <a:t>appart, CROUS)</a:t>
            </a:r>
            <a:br>
              <a:rPr lang="fr-FR" sz="1600" dirty="0"/>
            </a:br>
            <a:r>
              <a:rPr lang="fr-FR" sz="1600" dirty="0"/>
              <a:t>Etudier la mutualisation du service de l'assistante sociale à l'échelle d'un site 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Doctorants </a:t>
            </a:r>
            <a:r>
              <a:rPr lang="fr-FR" sz="1600" dirty="0" smtClean="0"/>
              <a:t>:</a:t>
            </a: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Collaboration sur le suivi des doctorants</a:t>
            </a:r>
            <a:br>
              <a:rPr lang="fr-FR" sz="1600" dirty="0"/>
            </a:br>
            <a:r>
              <a:rPr lang="fr-FR" sz="1600" dirty="0"/>
              <a:t>Partager les formations (exemple : formations pour les langues)</a:t>
            </a:r>
            <a:br>
              <a:rPr lang="fr-FR" sz="1600" dirty="0"/>
            </a:br>
            <a:r>
              <a:rPr lang="fr-FR" sz="1600" dirty="0"/>
              <a:t>Accueil des doctorants </a:t>
            </a:r>
            <a:br>
              <a:rPr lang="fr-FR" sz="1600" dirty="0"/>
            </a:br>
            <a:r>
              <a:rPr lang="fr-FR" sz="1600" dirty="0"/>
              <a:t>Outils de suivi des doctorants</a:t>
            </a:r>
            <a:br>
              <a:rPr lang="fr-FR" sz="1600" dirty="0"/>
            </a:br>
            <a:r>
              <a:rPr lang="fr-FR" sz="1600" dirty="0"/>
              <a:t>Centralisation de cette problématique à l'UPE</a:t>
            </a:r>
            <a:br>
              <a:rPr lang="fr-FR" sz="1600" dirty="0"/>
            </a:br>
            <a:r>
              <a:rPr lang="fr-FR" sz="1600" dirty="0"/>
              <a:t>Créer un point unique de contact pour les doctorants pour les </a:t>
            </a:r>
            <a:r>
              <a:rPr lang="fr-FR" sz="1600" dirty="0" smtClean="0"/>
              <a:t>problématiques </a:t>
            </a:r>
            <a:r>
              <a:rPr lang="fr-FR" sz="1600" dirty="0"/>
              <a:t>administratives</a:t>
            </a:r>
            <a:br>
              <a:rPr lang="fr-FR" sz="1600" dirty="0"/>
            </a:b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 smtClean="0"/>
              <a:t>Associations: </a:t>
            </a: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Associations </a:t>
            </a:r>
            <a:r>
              <a:rPr lang="fr-FR" sz="1600" dirty="0" smtClean="0"/>
              <a:t>culturelles, sportives</a:t>
            </a: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 smtClean="0"/>
              <a:t>Aider les associations des </a:t>
            </a:r>
            <a:r>
              <a:rPr lang="fr-FR" sz="1600" dirty="0"/>
              <a:t>personnels des établissements </a:t>
            </a:r>
            <a:r>
              <a:rPr lang="fr-FR" sz="1600" dirty="0" smtClean="0"/>
              <a:t>à </a:t>
            </a:r>
            <a:r>
              <a:rPr lang="fr-FR" sz="1600" smtClean="0"/>
              <a:t>se rapprocher</a:t>
            </a:r>
            <a:r>
              <a:rPr lang="fr-FR" sz="1600" dirty="0"/>
              <a:t/>
            </a:r>
            <a:br>
              <a:rPr lang="fr-FR" sz="1600" dirty="0"/>
            </a:br>
            <a:r>
              <a:rPr lang="fr-FR" sz="1600" dirty="0"/>
              <a:t>État des lieux à faire dans l'immédiat </a:t>
            </a:r>
            <a:br>
              <a:rPr lang="fr-FR" sz="1600" dirty="0"/>
            </a:b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8930521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Accueil des nouveaux arrivants dans les structures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 smtClean="0"/>
              <a:t>En commun:</a:t>
            </a:r>
          </a:p>
          <a:p>
            <a:r>
              <a:rPr lang="fr-FR" dirty="0" smtClean="0"/>
              <a:t>Livret d’accueil</a:t>
            </a:r>
          </a:p>
          <a:p>
            <a:r>
              <a:rPr lang="fr-FR" dirty="0" smtClean="0"/>
              <a:t>Charte informatique</a:t>
            </a:r>
          </a:p>
          <a:p>
            <a:r>
              <a:rPr lang="fr-FR" dirty="0" smtClean="0"/>
              <a:t>Journée d’accueil au niveau de l’établissement ou de la tutelle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Distinct:</a:t>
            </a:r>
          </a:p>
          <a:p>
            <a:pPr>
              <a:buFontTx/>
              <a:buChar char="-"/>
            </a:pPr>
            <a:r>
              <a:rPr lang="fr-FR" dirty="0" smtClean="0"/>
              <a:t>Charte des CDD</a:t>
            </a:r>
          </a:p>
          <a:p>
            <a:pPr>
              <a:buFontTx/>
              <a:buChar char="-"/>
            </a:pPr>
            <a:r>
              <a:rPr lang="fr-FR" dirty="0" smtClean="0"/>
              <a:t>2 rythmes différents: Accueil au fil de l’eau (IFSTTAR, ESIEE, ENSG) ou à la rentrée universitaire (UPEM, EAVT)</a:t>
            </a:r>
          </a:p>
          <a:p>
            <a:pPr>
              <a:buFontTx/>
              <a:buChar char="-"/>
            </a:pPr>
            <a:r>
              <a:rPr lang="fr-FR" dirty="0" smtClean="0"/>
              <a:t>Informations/formations dédiées</a:t>
            </a:r>
          </a:p>
        </p:txBody>
      </p:sp>
    </p:spTree>
    <p:extLst>
      <p:ext uri="{BB962C8B-B14F-4D97-AF65-F5344CB8AC3E}">
        <p14:creationId xmlns:p14="http://schemas.microsoft.com/office/powerpoint/2010/main" val="2989484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Souhaits:</a:t>
            </a:r>
          </a:p>
          <a:p>
            <a:pPr lvl="1"/>
            <a:r>
              <a:rPr lang="fr-FR" dirty="0" smtClean="0"/>
              <a:t>Espace dédié au nouvel arrivant</a:t>
            </a:r>
          </a:p>
          <a:p>
            <a:pPr lvl="1"/>
            <a:r>
              <a:rPr lang="fr-FR" dirty="0" smtClean="0"/>
              <a:t>Développer l’accueil physique dans les bâtiments</a:t>
            </a:r>
          </a:p>
          <a:p>
            <a:pPr lvl="1"/>
            <a:r>
              <a:rPr lang="fr-FR" dirty="0" smtClean="0"/>
              <a:t>Le compagnonnage </a:t>
            </a:r>
          </a:p>
          <a:p>
            <a:pPr lvl="1"/>
            <a:r>
              <a:rPr lang="fr-FR" dirty="0" smtClean="0"/>
              <a:t>Améliorer l’accueil des personnels étrangers: logements, cours de FLE, démarches diverses, conventions d’accueil pour les invités hors cadre déjà prévu</a:t>
            </a:r>
          </a:p>
        </p:txBody>
      </p:sp>
    </p:spTree>
    <p:extLst>
      <p:ext uri="{BB962C8B-B14F-4D97-AF65-F5344CB8AC3E}">
        <p14:creationId xmlns:p14="http://schemas.microsoft.com/office/powerpoint/2010/main" val="33545831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305</Words>
  <Application>Microsoft Office PowerPoint</Application>
  <PresentationFormat>Affichage à l'écran (4:3)</PresentationFormat>
  <Paragraphs>39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 Atelier : Ressources Humaines (2/2)</vt:lpstr>
      <vt:lpstr>Quelles sont les attentes vis-à-vis du nouvel établissement?</vt:lpstr>
      <vt:lpstr>Présentation PowerPoint</vt:lpstr>
      <vt:lpstr>Quelles sont les collaborations possibles en matière RH?</vt:lpstr>
      <vt:lpstr>Présentation PowerPoint</vt:lpstr>
      <vt:lpstr>Accueil des nouveaux arrivants dans les structures</vt:lpstr>
      <vt:lpstr>Présentation PowerPoint</vt:lpstr>
    </vt:vector>
  </TitlesOfParts>
  <Company>U-PEM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Atelier : partenariats locaux</dc:title>
  <dc:creator>hannachi</dc:creator>
  <cp:lastModifiedBy>corman</cp:lastModifiedBy>
  <cp:revision>52</cp:revision>
  <dcterms:created xsi:type="dcterms:W3CDTF">2017-11-30T09:15:01Z</dcterms:created>
  <dcterms:modified xsi:type="dcterms:W3CDTF">2018-03-20T11:11:56Z</dcterms:modified>
</cp:coreProperties>
</file>