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453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B1E5-ADA8-4F26-AB66-AC1A9D2790D1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63424-47A1-4554-9C6E-14C43A49C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63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2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98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03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74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05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93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78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15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4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79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36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94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7760-64A2-445F-B943-18AA841FC095}" type="datetimeFigureOut">
              <a:rPr lang="fr-FR" smtClean="0"/>
              <a:t>21/03/2018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56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0076" y="3140968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b="1" dirty="0"/>
              <a:t>Atelier : Pédagogie par projet, quelles attentes, quels avantages ? 2/2</a:t>
            </a:r>
            <a:br>
              <a:rPr lang="fr-FR" sz="3200" b="1" dirty="0"/>
            </a:br>
            <a:r>
              <a:rPr lang="fr-FR" sz="3200" b="1" dirty="0"/>
              <a:t>EAVT, EIVP, ESIEE, IFSTTAR, UPEM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5805264"/>
            <a:ext cx="6400800" cy="694928"/>
          </a:xfrm>
        </p:spPr>
        <p:txBody>
          <a:bodyPr>
            <a:normAutofit/>
          </a:bodyPr>
          <a:lstStyle/>
          <a:p>
            <a:pPr algn="l"/>
            <a:r>
              <a:rPr lang="fr-FR" sz="2800" i="1" dirty="0" smtClean="0"/>
              <a:t>19 </a:t>
            </a:r>
            <a:r>
              <a:rPr lang="fr-FR" sz="2800" i="1" dirty="0"/>
              <a:t>&amp; 20 mars 2018</a:t>
            </a:r>
          </a:p>
        </p:txBody>
      </p:sp>
      <p:pic>
        <p:nvPicPr>
          <p:cNvPr id="1028" name="Picture 4" descr="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4049033" cy="255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84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51BED6-ABE2-40C3-9552-3A05EF59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i="1" dirty="0"/>
              <a:t>Pédagogie par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i="1" dirty="0"/>
              <a:t>".. approche pédagogique qui donne une finalité, un but aux apprentissages rencontrés.." [P. Meirieu]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/>
              <a:t>Volonté de former à des pratiques professionnelles, y compris à l'université.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/>
              <a:t>Limites dépassées de la pédagogie classique (cours magistraux etc.) </a:t>
            </a:r>
            <a:r>
              <a:rPr lang="fr-FR" i="1" dirty="0">
                <a:sym typeface="Wingdings" panose="05000000000000000000" pitchFamily="2" charset="2"/>
              </a:rPr>
              <a:t> pédagogie active incontournable.</a:t>
            </a:r>
            <a:endParaRPr lang="fr-FR" i="1" dirty="0"/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660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0172E6-65B9-4F47-9211-B9D7D9F62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1-Construction des projets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66901C-225E-4B8C-8BED-570564003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Proposer un </a:t>
            </a:r>
            <a:r>
              <a:rPr lang="fr-FR" dirty="0">
                <a:solidFill>
                  <a:srgbClr val="FF0000"/>
                </a:solidFill>
              </a:rPr>
              <a:t>canal unique de captation </a:t>
            </a:r>
            <a:r>
              <a:rPr lang="fr-FR" dirty="0"/>
              <a:t>(vs. annuaire de compétences) </a:t>
            </a:r>
            <a:r>
              <a:rPr lang="fr-FR" dirty="0">
                <a:solidFill>
                  <a:srgbClr val="FF0000"/>
                </a:solidFill>
              </a:rPr>
              <a:t>au niveau U-Cible :</a:t>
            </a:r>
          </a:p>
          <a:p>
            <a:pPr lvl="1"/>
            <a:r>
              <a:rPr lang="fr-FR" dirty="0"/>
              <a:t>Dépôt centralisé / unique pour collecter les sollicitations des partenaires sociaux économiques,</a:t>
            </a:r>
          </a:p>
          <a:p>
            <a:pPr lvl="1"/>
            <a:r>
              <a:rPr lang="fr-FR" dirty="0"/>
              <a:t>S'appuyer sur le réseau des </a:t>
            </a:r>
            <a:r>
              <a:rPr lang="fr-FR" dirty="0" err="1"/>
              <a:t>alumni</a:t>
            </a:r>
            <a:r>
              <a:rPr lang="fr-FR" dirty="0"/>
              <a:t> et sur des chaires.</a:t>
            </a:r>
          </a:p>
          <a:p>
            <a:r>
              <a:rPr lang="fr-FR" dirty="0"/>
              <a:t>Systématiser / inciter à la constitution d'équipes projet de différentes formations (malgré les nombreuses difficultés : calendriers, évaluations ...).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684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99B6FA-3D01-48DA-8293-CA9CA3F60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2–Cadre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AC278C-F2F6-4B16-B7D5-33596DC09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Agir de façon éthique, dev. de la citoyenneté / humanisme (environnement, climat, ressources, résilience..).</a:t>
            </a:r>
          </a:p>
          <a:p>
            <a:r>
              <a:rPr lang="fr-FR" dirty="0"/>
              <a:t>Parfois devoir de désobéissance vis à vis de la commande, conflit entre commande et impertinence 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 pb. pression financière et liberté pédagogique.</a:t>
            </a:r>
            <a:endParaRPr lang="fr-FR" dirty="0"/>
          </a:p>
          <a:p>
            <a:r>
              <a:rPr lang="fr-FR" dirty="0"/>
              <a:t>Proposition de </a:t>
            </a:r>
            <a:r>
              <a:rPr lang="fr-FR" dirty="0">
                <a:solidFill>
                  <a:srgbClr val="FF0000"/>
                </a:solidFill>
              </a:rPr>
              <a:t>créer une charte </a:t>
            </a:r>
            <a:r>
              <a:rPr lang="fr-FR" dirty="0"/>
              <a:t>: </a:t>
            </a:r>
          </a:p>
          <a:p>
            <a:pPr lvl="1"/>
            <a:r>
              <a:rPr lang="fr-FR" dirty="0"/>
              <a:t>formaliser l'incitation au double tutoral / </a:t>
            </a:r>
            <a:r>
              <a:rPr lang="fr-FR" dirty="0" err="1"/>
              <a:t>co</a:t>
            </a:r>
            <a:r>
              <a:rPr lang="fr-FR" dirty="0"/>
              <a:t>-chaire,</a:t>
            </a:r>
          </a:p>
          <a:p>
            <a:pPr lvl="1"/>
            <a:r>
              <a:rPr lang="fr-FR" dirty="0"/>
              <a:t>régler pb. de propriété intellectuelle, plagiat,</a:t>
            </a:r>
          </a:p>
          <a:p>
            <a:pPr lvl="1"/>
            <a:r>
              <a:rPr lang="fr-FR" b="1" dirty="0"/>
              <a:t>Surtout : inscrire noir sur blanc la non obligation de résultat (du point de vue du commanditaire). Un projet n'est pas une prestation mais d'abord un support pédagogique,</a:t>
            </a:r>
          </a:p>
          <a:p>
            <a:pPr lvl="1"/>
            <a:r>
              <a:rPr lang="fr-FR" dirty="0"/>
              <a:t>Formalisation de la commande  </a:t>
            </a:r>
            <a:r>
              <a:rPr lang="fr-FR" u="sng" dirty="0"/>
              <a:t>par</a:t>
            </a:r>
            <a:r>
              <a:rPr lang="fr-FR" dirty="0"/>
              <a:t> le commanditaire.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(en gras : sujets des plus nombreux échanges/discussions</a:t>
            </a:r>
          </a:p>
          <a:p>
            <a:pPr marL="457200" lvl="1" indent="0">
              <a:buNone/>
            </a:pPr>
            <a:r>
              <a:rPr lang="fr-FR" dirty="0"/>
              <a:t>en rouge : propositions concrètes )</a:t>
            </a:r>
          </a:p>
        </p:txBody>
      </p:sp>
    </p:spTree>
    <p:extLst>
      <p:ext uri="{BB962C8B-B14F-4D97-AF65-F5344CB8AC3E}">
        <p14:creationId xmlns:p14="http://schemas.microsoft.com/office/powerpoint/2010/main" val="231962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8BB0A1-A5BA-41DB-BBAE-15E63904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3-Mise en œuvre de la pédagogie par 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95E0D2-BCB3-4020-AC6F-6AACE54CE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Nécessité de former à cette pédagogie :</a:t>
            </a:r>
          </a:p>
          <a:p>
            <a:pPr lvl="1"/>
            <a:r>
              <a:rPr lang="fr-FR" dirty="0"/>
              <a:t>Difficultés de coordination (</a:t>
            </a:r>
            <a:r>
              <a:rPr lang="fr-FR" dirty="0" err="1"/>
              <a:t>suj</a:t>
            </a:r>
            <a:r>
              <a:rPr lang="fr-FR" dirty="0"/>
              <a:t>. transdisciplinaires), coach, expert, suivi...,</a:t>
            </a:r>
          </a:p>
          <a:p>
            <a:pPr lvl="1"/>
            <a:r>
              <a:rPr lang="fr-FR" b="1" dirty="0"/>
              <a:t>Difficile problème de l'évaluation (</a:t>
            </a:r>
            <a:r>
              <a:rPr lang="fr-FR" b="1" dirty="0" err="1"/>
              <a:t>indiv</a:t>
            </a:r>
            <a:r>
              <a:rPr lang="fr-FR" b="1" dirty="0"/>
              <a:t>. vs. collective, objectifs atteints ? ...mais quels sont les objectifs, évaluation par les pairs ou non...,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Ne pas oublier que cette pédagogie nécessaire à un coût en temps très important  Interroge les problème de financement omniprésents / pression financière des pourvoyeurs de sujets...</a:t>
            </a:r>
            <a:endParaRPr lang="fr-FR" dirty="0"/>
          </a:p>
          <a:p>
            <a:r>
              <a:rPr lang="fr-FR" dirty="0"/>
              <a:t>Valorisation des pratiques, initiatives pédago. des encadrants :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Créer un lieu de partage/échange d'expériences, une communauté de pratique</a:t>
            </a:r>
            <a:r>
              <a:rPr lang="fr-FR" dirty="0">
                <a:sym typeface="Wingdings" panose="05000000000000000000" pitchFamily="2" charset="2"/>
              </a:rPr>
              <a:t>, par exemple en s'appuyant sur département </a:t>
            </a:r>
            <a:r>
              <a:rPr lang="fr-FR" dirty="0" err="1">
                <a:sym typeface="Wingdings" panose="05000000000000000000" pitchFamily="2" charset="2"/>
              </a:rPr>
              <a:t>innov</a:t>
            </a:r>
            <a:r>
              <a:rPr lang="fr-FR" dirty="0">
                <a:sym typeface="Wingdings" panose="05000000000000000000" pitchFamily="2" charset="2"/>
              </a:rPr>
              <a:t>. pédago. de l'U-Cible,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Promouvoir et s'informer : participation aux évènements de la communauté (Colloque QPES –Questions de Pédagogie dans l'Enseignement Supérieur).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8684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35033C-8E0C-4D11-A975-3CDEA9ABA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4-Valorisation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3ED60D-FB21-410D-B1F6-AF53F1660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Conservation Et Diffusion :</a:t>
            </a:r>
          </a:p>
          <a:p>
            <a:pPr lvl="1"/>
            <a:r>
              <a:rPr lang="fr-FR" dirty="0"/>
              <a:t>Identifier, définir les formats de restitution / publication (rapport, vidéo, site internet...),</a:t>
            </a:r>
          </a:p>
          <a:p>
            <a:pPr lvl="1"/>
            <a:r>
              <a:rPr lang="fr-FR" dirty="0"/>
              <a:t>Catalogue = serveurs, bases de données : pb. de masse/div. établissements </a:t>
            </a:r>
            <a:r>
              <a:rPr lang="fr-FR" dirty="0" err="1"/>
              <a:t>enseign</a:t>
            </a:r>
            <a:r>
              <a:rPr lang="fr-FR" dirty="0"/>
              <a:t>. + besoin d'</a:t>
            </a:r>
            <a:r>
              <a:rPr lang="fr-FR" dirty="0" err="1"/>
              <a:t>homogeneisation</a:t>
            </a:r>
            <a:r>
              <a:rPr lang="fr-FR" dirty="0">
                <a:sym typeface="Wingdings" panose="05000000000000000000" pitchFamily="2" charset="2"/>
              </a:rPr>
              <a:t> besoin d'un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service support U-Cible.</a:t>
            </a:r>
          </a:p>
          <a:p>
            <a:r>
              <a:rPr lang="fr-FR" dirty="0">
                <a:sym typeface="Wingdings" panose="05000000000000000000" pitchFamily="2" charset="2"/>
              </a:rPr>
              <a:t>Visibilité  attention à la qualité des publications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Pb. commun : s'appuyer sur un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centre d'écriture,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Tous </a:t>
            </a:r>
            <a:r>
              <a:rPr lang="fr-FR" dirty="0" err="1">
                <a:sym typeface="Wingdings" panose="05000000000000000000" pitchFamily="2" charset="2"/>
              </a:rPr>
              <a:t>proj</a:t>
            </a:r>
            <a:r>
              <a:rPr lang="fr-FR" dirty="0">
                <a:sym typeface="Wingdings" panose="05000000000000000000" pitchFamily="2" charset="2"/>
              </a:rPr>
              <a:t>. ne sont pas présentables : filtrer 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rédacteur en chef central </a:t>
            </a:r>
            <a:r>
              <a:rPr lang="fr-FR" dirty="0">
                <a:sym typeface="Wingdings" panose="05000000000000000000" pitchFamily="2" charset="2"/>
              </a:rPr>
              <a:t>+ réseau de rédacteurs en chefs dans les établissements. 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3569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4CB0B1-2B82-4E12-AEAC-BAD37046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 / Perspectives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7E6D6B-08F0-460B-80AA-B6A9F70CB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>
                <a:sym typeface="Wingdings" panose="05000000000000000000" pitchFamily="2" charset="2"/>
              </a:rPr>
              <a:t>Propositions niveau U-Cible : Captation, Charte, Lieu de partage, Service support diffusion, Centre d'écriture.</a:t>
            </a:r>
          </a:p>
          <a:p>
            <a:r>
              <a:rPr lang="fr-FR" dirty="0" err="1">
                <a:sym typeface="Wingdings" panose="05000000000000000000" pitchFamily="2" charset="2"/>
              </a:rPr>
              <a:t>Proj</a:t>
            </a:r>
            <a:r>
              <a:rPr lang="fr-FR" dirty="0">
                <a:sym typeface="Wingdings" panose="05000000000000000000" pitchFamily="2" charset="2"/>
              </a:rPr>
              <a:t>. = objet transversal : voir liens avec les autres ateliers (Système d'info., publications, innovation pédago., </a:t>
            </a:r>
            <a:r>
              <a:rPr lang="fr-FR" dirty="0" err="1">
                <a:sym typeface="Wingdings" panose="05000000000000000000" pitchFamily="2" charset="2"/>
              </a:rPr>
              <a:t>alumni</a:t>
            </a:r>
            <a:r>
              <a:rPr lang="fr-FR" dirty="0">
                <a:sym typeface="Wingdings" panose="05000000000000000000" pitchFamily="2" charset="2"/>
              </a:rPr>
              <a:t>, communication, bibliothèque-documentation..)</a:t>
            </a:r>
          </a:p>
          <a:p>
            <a:r>
              <a:rPr lang="fr-FR" dirty="0">
                <a:sym typeface="Wingdings" panose="05000000000000000000" pitchFamily="2" charset="2"/>
              </a:rPr>
              <a:t>Rayonnement de l'U-Cible = 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valoriser le travail des enseignants/chercheurs,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mais aussi valoriser le travail de nos étudiants.</a:t>
            </a:r>
          </a:p>
          <a:p>
            <a:pPr lvl="1"/>
            <a:endParaRPr lang="fr-FR" dirty="0">
              <a:sym typeface="Wingdings" panose="05000000000000000000" pitchFamily="2" charset="2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65035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564</Words>
  <Application>Microsoft Office PowerPoint</Application>
  <PresentationFormat>Affichage à l'écran (4:3)</PresentationFormat>
  <Paragraphs>49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Thème Office</vt:lpstr>
      <vt:lpstr>  Atelier : Pédagogie par projet, quelles attentes, quels avantages ? 2/2 EAVT, EIVP, ESIEE, IFSTTAR, UPEM</vt:lpstr>
      <vt:lpstr>Pédagogie par projet</vt:lpstr>
      <vt:lpstr>1-Construction des projets</vt:lpstr>
      <vt:lpstr>2–Cadre du projet</vt:lpstr>
      <vt:lpstr>3-Mise en œuvre de la pédagogie par  projet</vt:lpstr>
      <vt:lpstr>4-Valorisation</vt:lpstr>
      <vt:lpstr>Conclusion / Perspectives</vt:lpstr>
    </vt:vector>
  </TitlesOfParts>
  <Company>U-PEM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: partenariats locaux</dc:title>
  <dc:creator>Thierry Grandpierre</dc:creator>
  <cp:lastModifiedBy>FRAGNET Thierry</cp:lastModifiedBy>
  <cp:revision>29</cp:revision>
  <dcterms:created xsi:type="dcterms:W3CDTF">2017-11-30T09:15:01Z</dcterms:created>
  <dcterms:modified xsi:type="dcterms:W3CDTF">2018-03-21T16:21:41Z</dcterms:modified>
</cp:coreProperties>
</file>