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299" r:id="rId3"/>
    <p:sldId id="264" r:id="rId4"/>
    <p:sldId id="267" r:id="rId5"/>
    <p:sldId id="270" r:id="rId6"/>
    <p:sldId id="271" r:id="rId7"/>
    <p:sldId id="300" r:id="rId8"/>
    <p:sldId id="310" r:id="rId9"/>
    <p:sldId id="283" r:id="rId10"/>
    <p:sldId id="286" r:id="rId11"/>
    <p:sldId id="287" r:id="rId12"/>
    <p:sldId id="288" r:id="rId13"/>
    <p:sldId id="289" r:id="rId14"/>
    <p:sldId id="284" r:id="rId15"/>
    <p:sldId id="318" r:id="rId16"/>
    <p:sldId id="322" r:id="rId17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e CANNAVO" initials="PC" lastIdx="5" clrIdx="0"/>
  <p:cmAuthor id="1" name="Marjorie Musy" initials="" lastIdx="1" clrIdx="1"/>
  <p:cmAuthor id="2" name="Herve ANDRIEU" initials="H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3399"/>
    <a:srgbClr val="CC0099"/>
    <a:srgbClr val="FFCC00"/>
    <a:srgbClr val="36BBFF"/>
    <a:srgbClr val="008080"/>
    <a:srgbClr val="F4F6FA"/>
    <a:srgbClr val="FFFF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5" autoAdjust="0"/>
  </p:normalViewPr>
  <p:slideViewPr>
    <p:cSldViewPr>
      <p:cViewPr varScale="1">
        <p:scale>
          <a:sx n="111" d="100"/>
          <a:sy n="11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965668957980797E-2"/>
          <c:y val="6.9832160224845688E-2"/>
          <c:w val="0.23781518873748747"/>
          <c:h val="0.579341654800170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1D-4C2B-AB50-96307E936DFA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1D-4C2B-AB50-96307E936D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D1D-4C2B-AB50-96307E936DFA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D1D-4C2B-AB50-96307E936DFA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D1D-4C2B-AB50-96307E936D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D1D-4C2B-AB50-96307E936DF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D1D-4C2B-AB50-96307E936DFA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D1D-4C2B-AB50-96307E936DFA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D1D-4C2B-AB50-96307E936DFA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3-3D1D-4C2B-AB50-96307E936DFA}"/>
              </c:ext>
            </c:extLst>
          </c:dPt>
          <c:dPt>
            <c:idx val="1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5-3D1D-4C2B-AB50-96307E936DFA}"/>
              </c:ext>
            </c:extLst>
          </c:dPt>
          <c:dPt>
            <c:idx val="1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7-3D1D-4C2B-AB50-96307E936DFA}"/>
              </c:ext>
            </c:extLst>
          </c:dPt>
          <c:dPt>
            <c:idx val="1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9-3D1D-4C2B-AB50-96307E936DFA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3D1D-4C2B-AB50-96307E936DF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3D1D-4C2B-AB50-96307E936DFA}"/>
              </c:ext>
            </c:extLst>
          </c:dPt>
          <c:cat>
            <c:strRef>
              <c:f>Feuil1!$E$4:$E$24</c:f>
              <c:strCache>
                <c:ptCount val="21"/>
                <c:pt idx="0">
                  <c:v>LEE (Laboratoire Eau et Environnement)</c:v>
                </c:pt>
                <c:pt idx="1">
                  <c:v>UMRAE (Unité Mixte de Recherche en Acoustique Environnementale)</c:v>
                </c:pt>
                <c:pt idx="2">
                  <c:v>GEOLOC</c:v>
                </c:pt>
                <c:pt idx="3">
                  <c:v>EPHOR</c:v>
                </c:pt>
                <c:pt idx="4">
                  <c:v>BAGAP</c:v>
                </c:pt>
                <c:pt idx="5">
                  <c:v>SMART LERECO</c:v>
                </c:pt>
                <c:pt idx="6">
                  <c:v>LHEEA</c:v>
                </c:pt>
                <c:pt idx="7">
                  <c:v>LS2N</c:v>
                </c:pt>
                <c:pt idx="8">
                  <c:v>GeM</c:v>
                </c:pt>
                <c:pt idx="9">
                  <c:v>L3I</c:v>
                </c:pt>
                <c:pt idx="10">
                  <c:v>LaSIE</c:v>
                </c:pt>
                <c:pt idx="11">
                  <c:v>LIENSS</c:v>
                </c:pt>
                <c:pt idx="12">
                  <c:v>OSUNA</c:v>
                </c:pt>
                <c:pt idx="13">
                  <c:v>LPPL</c:v>
                </c:pt>
                <c:pt idx="14">
                  <c:v>AAU - CRENAU</c:v>
                </c:pt>
                <c:pt idx="15">
                  <c:v>LAUM</c:v>
                </c:pt>
                <c:pt idx="16">
                  <c:v>Direction Régionale Pays de Loire BRGM</c:v>
                </c:pt>
                <c:pt idx="17">
                  <c:v>Direction Villes Territoires</c:v>
                </c:pt>
                <c:pt idx="18">
                  <c:v>GEPEA</c:v>
                </c:pt>
                <c:pt idx="19">
                  <c:v>ESO</c:v>
                </c:pt>
                <c:pt idx="20">
                  <c:v>Air Pays de la Loire</c:v>
                </c:pt>
              </c:strCache>
            </c:strRef>
          </c:cat>
          <c:val>
            <c:numRef>
              <c:f>Feuil1!$F$4:$F$24</c:f>
              <c:numCache>
                <c:formatCode>General</c:formatCode>
                <c:ptCount val="21"/>
                <c:pt idx="0">
                  <c:v>15</c:v>
                </c:pt>
                <c:pt idx="1">
                  <c:v>8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2</c:v>
                </c:pt>
                <c:pt idx="12">
                  <c:v>6</c:v>
                </c:pt>
                <c:pt idx="13">
                  <c:v>2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D1D-4C2B-AB50-96307E936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1905707118322061"/>
          <c:y val="2.5666144552801744E-2"/>
          <c:w val="0.54471313727494741"/>
          <c:h val="0.9441018808681638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0.21258</cdr:x>
      <cdr:y>0.11119</cdr:y>
    </cdr:from>
    <cdr:to>
      <cdr:x>0.27744</cdr:x>
      <cdr:y>0.18259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74822" y="618568"/>
          <a:ext cx="724637" cy="397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>
              <a:solidFill>
                <a:schemeClr val="accent1"/>
              </a:solidFill>
            </a:rPr>
            <a:t>IFSTTAR</a:t>
          </a:r>
        </a:p>
      </cdr:txBody>
    </cdr:sp>
  </cdr:relSizeAnchor>
  <cdr:relSizeAnchor xmlns:cdr="http://schemas.openxmlformats.org/drawingml/2006/chartDrawing">
    <cdr:from>
      <cdr:x>0.00161</cdr:x>
      <cdr:y>0.53068</cdr:y>
    </cdr:from>
    <cdr:to>
      <cdr:x>0.10302</cdr:x>
      <cdr:y>0.61604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176" y="2952328"/>
          <a:ext cx="893760" cy="474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1" dirty="0" err="1">
              <a:solidFill>
                <a:srgbClr val="FFC000"/>
              </a:solidFill>
            </a:rPr>
            <a:t>Univ</a:t>
          </a:r>
          <a:r>
            <a:rPr lang="fr-FR" sz="1600" b="1" dirty="0">
              <a:solidFill>
                <a:srgbClr val="FFC000"/>
              </a:solidFill>
            </a:rPr>
            <a:t> Nantes</a:t>
          </a:r>
        </a:p>
      </cdr:txBody>
    </cdr:sp>
  </cdr:relSizeAnchor>
  <cdr:relSizeAnchor xmlns:cdr="http://schemas.openxmlformats.org/drawingml/2006/chartDrawing">
    <cdr:from>
      <cdr:x>0.27123</cdr:x>
      <cdr:y>0.3836</cdr:y>
    </cdr:from>
    <cdr:to>
      <cdr:x>0.41013</cdr:x>
      <cdr:y>0.51869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390440" y="2134062"/>
          <a:ext cx="1224136" cy="751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 err="1" smtClean="0">
              <a:solidFill>
                <a:srgbClr val="00B050"/>
              </a:solidFill>
            </a:rPr>
            <a:t>AgroCampus</a:t>
          </a:r>
          <a:endParaRPr lang="fr-FR" sz="1600" b="1" dirty="0" smtClean="0">
            <a:solidFill>
              <a:srgbClr val="00B050"/>
            </a:solidFill>
          </a:endParaRPr>
        </a:p>
        <a:p xmlns:a="http://schemas.openxmlformats.org/drawingml/2006/main">
          <a:pPr algn="ctr"/>
          <a:r>
            <a:rPr lang="fr-FR" sz="1600" b="1" dirty="0" smtClean="0">
              <a:solidFill>
                <a:srgbClr val="00B050"/>
              </a:solidFill>
            </a:rPr>
            <a:t> </a:t>
          </a:r>
          <a:r>
            <a:rPr lang="fr-FR" sz="1600" b="1" dirty="0">
              <a:solidFill>
                <a:srgbClr val="00B050"/>
              </a:solidFill>
            </a:rPr>
            <a:t>Ouest</a:t>
          </a:r>
        </a:p>
      </cdr:txBody>
    </cdr:sp>
  </cdr:relSizeAnchor>
  <cdr:relSizeAnchor xmlns:cdr="http://schemas.openxmlformats.org/drawingml/2006/chartDrawing">
    <cdr:from>
      <cdr:x>0.18953</cdr:x>
      <cdr:y>0.51774</cdr:y>
    </cdr:from>
    <cdr:to>
      <cdr:x>0.32479</cdr:x>
      <cdr:y>0.58451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1670360" y="2880320"/>
          <a:ext cx="1192091" cy="37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>
              <a:solidFill>
                <a:schemeClr val="accent6">
                  <a:lumMod val="75000"/>
                </a:schemeClr>
              </a:solidFill>
            </a:rPr>
            <a:t>Centrale Nantes </a:t>
          </a:r>
        </a:p>
      </cdr:txBody>
    </cdr:sp>
  </cdr:relSizeAnchor>
  <cdr:relSizeAnchor xmlns:cdr="http://schemas.openxmlformats.org/drawingml/2006/chartDrawing">
    <cdr:from>
      <cdr:x>0.05063</cdr:x>
      <cdr:y>0.60834</cdr:y>
    </cdr:from>
    <cdr:to>
      <cdr:x>0.18774</cdr:x>
      <cdr:y>0.69126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46224" y="3384376"/>
          <a:ext cx="1208395" cy="461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1" dirty="0" err="1">
              <a:solidFill>
                <a:srgbClr val="7030A0"/>
              </a:solidFill>
            </a:rPr>
            <a:t>Univ</a:t>
          </a:r>
          <a:r>
            <a:rPr lang="fr-FR" sz="1600" b="1" dirty="0">
              <a:solidFill>
                <a:srgbClr val="7030A0"/>
              </a:solidFill>
            </a:rPr>
            <a:t> La Rochelle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9F0CA-CC6F-4B2C-8B0C-72FF25E7BDB2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B9AD-87D1-4C3F-96DB-EF8ACE230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4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8546-9A43-4572-BB68-96C535AF4821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E7CE-54A4-471C-B4E8-DDE225C27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70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400" b="1" dirty="0" smtClean="0"/>
              <a:t>Une urbanisation mondiale croissante </a:t>
            </a:r>
            <a:endParaRPr lang="fr-FR" sz="1400" dirty="0" smtClean="0"/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85% de la population de l’UE et plus de 50% de la population mondiale vit en ville (23 agglomérations urbaines de plus de 10M d’habitants en 2015)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520 villes de plus d’1M d’habitants,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environ 500 villes de plus de 150000 habitants dans l’UE</a:t>
            </a:r>
          </a:p>
          <a:p>
            <a:pPr marL="285750" indent="-285750" algn="just">
              <a:buFontTx/>
              <a:buChar char="-"/>
            </a:pPr>
            <a:endParaRPr lang="fr-FR" sz="1200" dirty="0" smtClean="0"/>
          </a:p>
          <a:p>
            <a:pPr algn="just"/>
            <a:r>
              <a:rPr lang="fr-FR" sz="1400" b="1" dirty="0" smtClean="0"/>
              <a:t>La Ville lieu de concentrations</a:t>
            </a:r>
            <a:r>
              <a:rPr lang="fr-FR" sz="1400" dirty="0" smtClean="0"/>
              <a:t> </a:t>
            </a:r>
            <a:r>
              <a:rPr lang="fr-FR" sz="1200" dirty="0" smtClean="0"/>
              <a:t>population, consommation d’énergie, émissions de GES, nuisances, </a:t>
            </a:r>
            <a:r>
              <a:rPr lang="fr-FR" sz="1200" dirty="0" smtClean="0">
                <a:solidFill>
                  <a:srgbClr val="000000"/>
                </a:solidFill>
              </a:rPr>
              <a:t>artificialisation des sols, </a:t>
            </a:r>
            <a:r>
              <a:rPr lang="fr-FR" sz="1200" dirty="0" smtClean="0"/>
              <a:t>risques</a:t>
            </a:r>
            <a:r>
              <a:rPr lang="fr-FR" sz="1200" dirty="0" smtClean="0">
                <a:solidFill>
                  <a:srgbClr val="000000"/>
                </a:solidFill>
              </a:rPr>
              <a:t>…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400" b="1" dirty="0" smtClean="0"/>
              <a:t>Un développement urbain durable face à des enjeux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globaux (climat, énergie, biodiversité), 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locaux (qualité de vie, mobilité, mixité sociale, gestion de l’eau, pollution et nuisances, artificialisation……….. )</a:t>
            </a:r>
          </a:p>
          <a:p>
            <a:pPr marL="285750" indent="-285750" algn="just">
              <a:buFontTx/>
              <a:buChar char="-"/>
            </a:pPr>
            <a:r>
              <a:rPr lang="fr-FR" sz="1200" b="1" dirty="0" smtClean="0"/>
              <a:t>Interdisciplinarité :</a:t>
            </a:r>
            <a:r>
              <a:rPr lang="fr-FR" sz="1200" b="1" baseline="0" dirty="0" smtClean="0"/>
              <a:t> </a:t>
            </a:r>
            <a:r>
              <a:rPr lang="fr-FR" sz="1200" b="1" dirty="0" smtClean="0"/>
              <a:t>ingénierie, environnement sciences humaines et sociales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E7CE-54A4-471C-B4E8-DDE225C278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54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L’IRSTV mène une recherche sur la Ville soutenue par différents instituts</a:t>
            </a:r>
            <a:r>
              <a:rPr lang="fr-FR" baseline="0" dirty="0" smtClean="0"/>
              <a:t> du CNRS : INSIS pour la composante ‘milieu construit’, INSU pour la composante ‘ville en tant qu’écosystème’ et les sciences humaines et sociales pour développer les aspects de perception de l’environnement</a:t>
            </a:r>
          </a:p>
          <a:p>
            <a:r>
              <a:rPr lang="fr-FR" baseline="0" dirty="0" smtClean="0"/>
              <a:t>Depuis la création de l’</a:t>
            </a:r>
            <a:r>
              <a:rPr lang="fr-FR" baseline="0" dirty="0" err="1" smtClean="0"/>
              <a:t>irstv</a:t>
            </a:r>
            <a:r>
              <a:rPr lang="fr-FR" baseline="0" dirty="0" smtClean="0"/>
              <a:t> et auparavant la FR, ce sont des chercheurs de l’</a:t>
            </a:r>
            <a:r>
              <a:rPr lang="fr-FR" baseline="0" dirty="0" err="1" smtClean="0"/>
              <a:t>ifsttar</a:t>
            </a:r>
            <a:r>
              <a:rPr lang="fr-FR" baseline="0" dirty="0" smtClean="0"/>
              <a:t> qui en assurent la direction.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E7CE-54A4-471C-B4E8-DDE225C278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77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Classement par niveau participation (en terme de participants et/ou soutien financier) et membres du directoire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E7CE-54A4-471C-B4E8-DDE225C278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8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IFSTTAR 25 personnes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E7CE-54A4-471C-B4E8-DDE225C278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11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fr-FR" dirty="0" smtClean="0">
                <a:latin typeface="Calibri" charset="0"/>
              </a:rPr>
              <a:t>2 grands thèmes représentation de la ville et observation de l’environnement urbain (expérimentation et modélisation ) pour des applications aux villes en mutation et l’adaptation aux changements globaux</a:t>
            </a:r>
            <a:endParaRPr lang="fr-FR" dirty="0">
              <a:latin typeface="Calibri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0944" indent="-2849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914" indent="-22798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5879" indent="-22798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1845" indent="-22798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7811" indent="-2279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3776" indent="-2279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9742" indent="-2279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5707" indent="-2279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73D02C-2DB0-B64E-B1FA-BF48105F2C3F}" type="slidenum">
              <a:rPr lang="fr-FR" sz="1200"/>
              <a:pPr eaLnBrk="1" hangingPunct="1"/>
              <a:t>8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Suite : présentation rapide des axes pour montrer que l’</a:t>
            </a:r>
            <a:r>
              <a:rPr lang="fr-FR" dirty="0" err="1" smtClean="0"/>
              <a:t>ifsttar</a:t>
            </a:r>
            <a:r>
              <a:rPr lang="fr-FR" dirty="0" smtClean="0"/>
              <a:t> est très impliquée dans l’animation des axes</a:t>
            </a:r>
          </a:p>
          <a:p>
            <a:r>
              <a:rPr lang="fr-FR" dirty="0" smtClean="0"/>
              <a:t>Ordre</a:t>
            </a:r>
            <a:r>
              <a:rPr lang="fr-FR" baseline="0" dirty="0" smtClean="0"/>
              <a:t> : observatoire, observation de </a:t>
            </a:r>
            <a:r>
              <a:rPr lang="fr-FR" baseline="0" smtClean="0"/>
              <a:t>l’environnement naturel </a:t>
            </a:r>
            <a:r>
              <a:rPr lang="fr-FR" baseline="0" dirty="0" smtClean="0"/>
              <a:t>et représentation de la ville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E7CE-54A4-471C-B4E8-DDE225C2782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79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0721" y="4705073"/>
            <a:ext cx="5434648" cy="4457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dirty="0" smtClean="0">
              <a:ea typeface="ＭＳ Ｐゴシック" pitchFamily="-109" charset="-128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72C2223E-D3F4-443A-A9D9-FD9494935B8B}" type="slidenum">
              <a:rPr lang="fr-FR" altLang="fr-FR" smtClean="0"/>
              <a:pPr eaLnBrk="1" hangingPunct="1"/>
              <a:t>11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04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04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6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0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4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1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0F9F-5088-44E7-94FF-1DF830D4C2F3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6C033-2E11-4229-8271-DC1230F343A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3" descr="logo.tif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0" b="3633"/>
          <a:stretch>
            <a:fillRect/>
          </a:stretch>
        </p:blipFill>
        <p:spPr bwMode="auto">
          <a:xfrm>
            <a:off x="7452320" y="328272"/>
            <a:ext cx="1348656" cy="45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9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2" descr="NantesMalakof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b="22823"/>
          <a:stretch>
            <a:fillRect/>
          </a:stretch>
        </p:blipFill>
        <p:spPr bwMode="auto">
          <a:xfrm>
            <a:off x="5652765" y="260648"/>
            <a:ext cx="3239715" cy="160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ZoneTexte 5"/>
          <p:cNvSpPr txBox="1">
            <a:spLocks noChangeArrowheads="1"/>
          </p:cNvSpPr>
          <p:nvPr/>
        </p:nvSpPr>
        <p:spPr bwMode="auto">
          <a:xfrm>
            <a:off x="5292725" y="6488113"/>
            <a:ext cx="360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bg1"/>
                </a:solidFill>
              </a:rPr>
              <a:t>26 janvier 2016 – Visite HCERES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1" y="188640"/>
            <a:ext cx="5400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000" dirty="0" smtClean="0"/>
              <a:t>La Recherche sur la Ville </a:t>
            </a:r>
          </a:p>
          <a:p>
            <a:pPr>
              <a:lnSpc>
                <a:spcPct val="130000"/>
              </a:lnSpc>
            </a:pPr>
            <a:r>
              <a:rPr lang="fr-FR" sz="4000" dirty="0" smtClean="0"/>
              <a:t>en région des Pays de Loire….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3096344" cy="1080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0156" y="3645024"/>
            <a:ext cx="47121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000" dirty="0" smtClean="0"/>
              <a:t>partenaire majeur de </a:t>
            </a:r>
            <a:endParaRPr lang="fr-FR" sz="4000" dirty="0"/>
          </a:p>
        </p:txBody>
      </p:sp>
      <p:pic>
        <p:nvPicPr>
          <p:cNvPr id="11" name="Image 3" descr="IRST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1212"/>
            <a:ext cx="4388455" cy="84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88488" y="6126433"/>
            <a:ext cx="8776000" cy="542927"/>
            <a:chOff x="58726" y="6126433"/>
            <a:chExt cx="8776000" cy="54292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6300764"/>
              <a:ext cx="1296144" cy="207042"/>
            </a:xfrm>
            <a:prstGeom prst="rect">
              <a:avLst/>
            </a:prstGeom>
          </p:spPr>
        </p:pic>
        <p:pic>
          <p:nvPicPr>
            <p:cNvPr id="13" name="Picture 32" descr="D:\Transfert\Charte graphique\LogoWeb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6" y="6207229"/>
              <a:ext cx="62484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33" descr="IFSTTARLogoWeb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68" y="6309320"/>
              <a:ext cx="789160" cy="23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304" y="6292478"/>
              <a:ext cx="54768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869" y="6260728"/>
              <a:ext cx="62619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564" y="6197228"/>
              <a:ext cx="413162" cy="40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6271841"/>
              <a:ext cx="360040" cy="35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6343278"/>
              <a:ext cx="504056" cy="21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5" descr="http://www.google.fr/url?source=imglanding&amp;ct=img&amp;q=http://www.agrocampus-ouest.fr/infoglueDeliverLive/digitalAssets/73285_Logo-AGROCAMPUS-OUEST.png&amp;sa=X&amp;ei=9EBHVcG_N4SqUceSgLAF&amp;ved=0CAkQ8wc&amp;usg=AFQjCNGbQTK2-Tk25Cy78ZSdYkdjdBzMsQ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602" y="6224217"/>
              <a:ext cx="604238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829167"/>
                </p:ext>
              </p:extLst>
            </p:nvPr>
          </p:nvGraphicFramePr>
          <p:xfrm>
            <a:off x="3205564" y="6204610"/>
            <a:ext cx="718364" cy="422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Image" r:id="rId15" imgW="856417" imgH="502921" progId="Photoshop.Image.8">
                    <p:embed/>
                  </p:oleObj>
                </mc:Choice>
                <mc:Fallback>
                  <p:oleObj name="Image" r:id="rId15" imgW="856417" imgH="502921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5564" y="6204610"/>
                          <a:ext cx="718364" cy="422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6237312"/>
              <a:ext cx="648072" cy="365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104" y="6300765"/>
              <a:ext cx="495024" cy="2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575" y="6324877"/>
              <a:ext cx="685737" cy="21654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6126433"/>
              <a:ext cx="456059" cy="542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6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/>
        </p:nvSpPr>
        <p:spPr bwMode="auto">
          <a:xfrm>
            <a:off x="611188" y="332656"/>
            <a:ext cx="81518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 dirty="0" err="1" smtClean="0">
                <a:latin typeface="Calibri" pitchFamily="-109" charset="0"/>
              </a:rPr>
              <a:t>Microclimatologie</a:t>
            </a:r>
            <a:r>
              <a:rPr lang="fr-FR" altLang="fr-FR" sz="2400" b="1" dirty="0" smtClean="0">
                <a:latin typeface="Calibri" pitchFamily="-109" charset="0"/>
              </a:rPr>
              <a:t> Urbaine et Energie</a:t>
            </a:r>
            <a:endParaRPr lang="fr-FR" altLang="fr-FR" sz="1600" b="1" dirty="0" smtClean="0">
              <a:solidFill>
                <a:srgbClr val="36BBFF"/>
              </a:solidFill>
              <a:latin typeface="Calibri" pitchFamily="-109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Coordinateurs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K. </a:t>
            </a:r>
            <a:r>
              <a:rPr lang="fr-FR" altLang="fr-FR" sz="1600" b="1" dirty="0" err="1" smtClean="0">
                <a:solidFill>
                  <a:srgbClr val="CC3399"/>
                </a:solidFill>
                <a:latin typeface="Calibri" pitchFamily="-109" charset="0"/>
              </a:rPr>
              <a:t>Chancibault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 (IFSTTAR),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E. </a:t>
            </a:r>
            <a:r>
              <a:rPr lang="fr-FR" altLang="fr-FR" sz="1600" b="1" dirty="0" err="1">
                <a:solidFill>
                  <a:srgbClr val="36BBFF"/>
                </a:solidFill>
                <a:latin typeface="Calibri" pitchFamily="-109" charset="0"/>
              </a:rPr>
              <a:t>Bozonnet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 (U. La Rochelle)</a:t>
            </a:r>
          </a:p>
          <a:p>
            <a:pPr eaLnBrk="1" hangingPunct="1">
              <a:spcBef>
                <a:spcPts val="400"/>
              </a:spcBef>
            </a:pP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Equipes : LHEEA,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CRENAU,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E&amp;E-GERS, </a:t>
            </a:r>
            <a:r>
              <a:rPr lang="fr-FR" altLang="fr-FR" sz="1600" b="1" dirty="0" err="1">
                <a:solidFill>
                  <a:srgbClr val="36BBFF"/>
                </a:solidFill>
                <a:latin typeface="Calibri" pitchFamily="-109" charset="0"/>
              </a:rPr>
              <a:t>LaSIE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, GEPEA,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LRC,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Cerema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, ESO</a:t>
            </a:r>
            <a:endParaRPr lang="fr-FR" altLang="fr-FR" sz="1600" b="1" dirty="0">
              <a:solidFill>
                <a:srgbClr val="FF0000"/>
              </a:solidFill>
              <a:latin typeface="Calibri" pitchFamily="-109" charset="0"/>
              <a:ea typeface="MS Gothic" pitchFamily="49" charset="-128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dirty="0">
                <a:latin typeface="Calibri" pitchFamily="-109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-109" charset="2"/>
              <a:buChar char="q"/>
            </a:pPr>
            <a:endParaRPr lang="fr-FR" altLang="fr-FR" sz="2400" dirty="0">
              <a:latin typeface="Calibri" pitchFamily="-109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611188" y="1700808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lvl="2" algn="just" eaLnBrk="1" hangingPunct="1"/>
            <a:r>
              <a:rPr lang="fr-FR" altLang="fr-FR" b="1" dirty="0">
                <a:latin typeface="Calibri" pitchFamily="-109" charset="0"/>
              </a:rPr>
              <a:t>Modélisation</a:t>
            </a:r>
            <a:r>
              <a:rPr lang="fr-FR" altLang="fr-FR" dirty="0">
                <a:latin typeface="Calibri" pitchFamily="-109" charset="0"/>
              </a:rPr>
              <a:t> </a:t>
            </a:r>
            <a:r>
              <a:rPr lang="fr-FR" altLang="fr-FR" b="1" dirty="0">
                <a:latin typeface="Calibri" pitchFamily="-109" charset="0"/>
              </a:rPr>
              <a:t>multi-échelles</a:t>
            </a:r>
            <a:r>
              <a:rPr lang="fr-FR" altLang="fr-FR" dirty="0">
                <a:latin typeface="Calibri" pitchFamily="-109" charset="0"/>
              </a:rPr>
              <a:t>/</a:t>
            </a:r>
            <a:r>
              <a:rPr lang="fr-FR" altLang="fr-FR" b="1" dirty="0" err="1">
                <a:latin typeface="Calibri" pitchFamily="-109" charset="0"/>
              </a:rPr>
              <a:t>multi-processus</a:t>
            </a:r>
            <a:r>
              <a:rPr lang="fr-FR" altLang="fr-FR" dirty="0">
                <a:latin typeface="Calibri" pitchFamily="-109" charset="0"/>
              </a:rPr>
              <a:t> </a:t>
            </a:r>
            <a:r>
              <a:rPr lang="fr-FR" altLang="fr-FR" dirty="0" smtClean="0">
                <a:latin typeface="Calibri" pitchFamily="-109" charset="0"/>
              </a:rPr>
              <a:t>du climat urbain </a:t>
            </a:r>
          </a:p>
          <a:p>
            <a:pPr marL="0" lvl="2" algn="just" eaLnBrk="1" hangingPunct="1"/>
            <a:r>
              <a:rPr lang="fr-FR" altLang="ja-JP" dirty="0" smtClean="0">
                <a:latin typeface="Calibri" pitchFamily="-109" charset="0"/>
              </a:rPr>
              <a:t>      Apporter </a:t>
            </a:r>
            <a:r>
              <a:rPr lang="fr-FR" altLang="ja-JP" dirty="0">
                <a:latin typeface="Calibri" pitchFamily="-109" charset="0"/>
              </a:rPr>
              <a:t>des réponses aux </a:t>
            </a:r>
            <a:r>
              <a:rPr lang="fr-FR" altLang="ja-JP" b="1" dirty="0">
                <a:latin typeface="Calibri" pitchFamily="-109" charset="0"/>
              </a:rPr>
              <a:t>questions environnementales</a:t>
            </a:r>
            <a:r>
              <a:rPr lang="fr-FR" altLang="ja-JP" dirty="0">
                <a:latin typeface="Calibri" pitchFamily="-109" charset="0"/>
              </a:rPr>
              <a:t> </a:t>
            </a:r>
            <a:r>
              <a:rPr lang="fr-FR" altLang="ja-JP" dirty="0" smtClean="0">
                <a:latin typeface="Calibri" pitchFamily="-109" charset="0"/>
              </a:rPr>
              <a:t>: confort </a:t>
            </a:r>
            <a:r>
              <a:rPr lang="fr-FR" altLang="ja-JP" dirty="0">
                <a:latin typeface="Calibri" pitchFamily="-109" charset="0"/>
              </a:rPr>
              <a:t>des </a:t>
            </a:r>
            <a:r>
              <a:rPr lang="fr-FR" altLang="ja-JP" dirty="0" smtClean="0">
                <a:latin typeface="Calibri" pitchFamily="-109" charset="0"/>
              </a:rPr>
              <a:t>  </a:t>
            </a:r>
          </a:p>
          <a:p>
            <a:pPr marL="0" lvl="2" algn="just" eaLnBrk="1" hangingPunct="1"/>
            <a:r>
              <a:rPr lang="fr-FR" altLang="ja-JP" dirty="0">
                <a:latin typeface="Calibri" pitchFamily="-109" charset="0"/>
              </a:rPr>
              <a:t> </a:t>
            </a:r>
            <a:r>
              <a:rPr lang="fr-FR" altLang="ja-JP" dirty="0" smtClean="0">
                <a:latin typeface="Calibri" pitchFamily="-109" charset="0"/>
              </a:rPr>
              <a:t>     populations</a:t>
            </a:r>
            <a:r>
              <a:rPr lang="fr-FR" altLang="ja-JP" dirty="0">
                <a:latin typeface="Calibri" pitchFamily="-109" charset="0"/>
              </a:rPr>
              <a:t>, maîtrise de l’énergie, </a:t>
            </a:r>
            <a:r>
              <a:rPr lang="fr-FR" altLang="ja-JP" dirty="0" smtClean="0">
                <a:latin typeface="Calibri" pitchFamily="-109" charset="0"/>
              </a:rPr>
              <a:t>risques environnementaux</a:t>
            </a:r>
          </a:p>
          <a:p>
            <a:pPr marL="0" lvl="2" algn="just" eaLnBrk="1" hangingPunct="1"/>
            <a:r>
              <a:rPr lang="fr-FR" altLang="ja-JP" dirty="0">
                <a:latin typeface="Calibri" pitchFamily="-109" charset="0"/>
              </a:rPr>
              <a:t> </a:t>
            </a:r>
            <a:r>
              <a:rPr lang="fr-FR" altLang="ja-JP" dirty="0" smtClean="0">
                <a:latin typeface="Calibri" pitchFamily="-109" charset="0"/>
              </a:rPr>
              <a:t>     </a:t>
            </a:r>
            <a:r>
              <a:rPr lang="fr-FR" altLang="ja-JP" dirty="0">
                <a:latin typeface="Calibri" pitchFamily="-109" charset="0"/>
              </a:rPr>
              <a:t>liées à l’</a:t>
            </a:r>
            <a:r>
              <a:rPr lang="fr-FR" altLang="ja-JP" b="1" dirty="0">
                <a:latin typeface="Calibri" pitchFamily="-109" charset="0"/>
              </a:rPr>
              <a:t>aménagement des zones urbaines et </a:t>
            </a:r>
            <a:r>
              <a:rPr lang="fr-FR" altLang="ja-JP" b="1" dirty="0" smtClean="0">
                <a:latin typeface="Calibri" pitchFamily="-109" charset="0"/>
              </a:rPr>
              <a:t>périurbaines</a:t>
            </a:r>
            <a:endParaRPr lang="fr-FR" altLang="fr-FR" b="1" dirty="0">
              <a:latin typeface="Calibri" pitchFamily="-10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9" y="3356992"/>
            <a:ext cx="4678685" cy="298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3356992"/>
            <a:ext cx="3470920" cy="172354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Influence de la végétation sur le </a:t>
            </a:r>
            <a:r>
              <a:rPr lang="fr-FR" sz="1600" b="1" dirty="0" err="1" smtClean="0">
                <a:solidFill>
                  <a:srgbClr val="36BBFF"/>
                </a:solidFill>
              </a:rPr>
              <a:t>micro-climat</a:t>
            </a:r>
            <a:r>
              <a:rPr lang="fr-FR" sz="1600" b="1" dirty="0" smtClean="0">
                <a:solidFill>
                  <a:srgbClr val="36BBFF"/>
                </a:solidFill>
              </a:rPr>
              <a:t>, l’énergie, l’hydrologie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Interactions bâtiment-micro climat et consommation énergétique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Modélisation des couplages : énergie, air, eau</a:t>
            </a:r>
          </a:p>
        </p:txBody>
      </p:sp>
    </p:spTree>
    <p:extLst>
      <p:ext uri="{BB962C8B-B14F-4D97-AF65-F5344CB8AC3E}">
        <p14:creationId xmlns:p14="http://schemas.microsoft.com/office/powerpoint/2010/main" val="23961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>
          <a:xfrm>
            <a:off x="395188" y="332656"/>
            <a:ext cx="7417172" cy="97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 smtClean="0">
                <a:solidFill>
                  <a:schemeClr val="tx1"/>
                </a:solidFill>
                <a:latin typeface="Calibri" pitchFamily="-109" charset="0"/>
              </a:rPr>
              <a:t>Sol urbain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-109" charset="0"/>
              </a:rPr>
              <a:t/>
            </a:r>
            <a:br>
              <a:rPr lang="fr-FR" altLang="fr-FR" sz="2000" b="1" dirty="0" smtClean="0">
                <a:solidFill>
                  <a:schemeClr val="tx1"/>
                </a:solidFill>
                <a:latin typeface="Calibri" pitchFamily="-109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  <a:t>Impact des activités anthropiques sur les sols urbains et préservation de leurs fonctions et usages</a:t>
            </a:r>
            <a:b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</a:b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Coordinateurs : P.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Cannavo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 (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Agrocampus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 ouest), C Le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Guern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 (BRGM)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/>
            </a:r>
            <a:b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</a:b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Equipes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E&amp;E-GERS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, LPGN, EPHOR, BRGM, GEPEA, CSTB</a:t>
            </a:r>
            <a: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  <a:t/>
            </a:r>
            <a:b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  <a:t/>
            </a:r>
            <a:br>
              <a:rPr lang="fr-FR" altLang="fr-FR" sz="1800" dirty="0" smtClean="0">
                <a:solidFill>
                  <a:schemeClr val="tx1"/>
                </a:solidFill>
                <a:latin typeface="Calibri" pitchFamily="-109" charset="0"/>
              </a:rPr>
            </a:br>
            <a:endParaRPr lang="fr-FR" altLang="fr-FR" sz="1800" dirty="0" smtClean="0">
              <a:solidFill>
                <a:schemeClr val="tx1"/>
              </a:solidFill>
              <a:latin typeface="Calibri" pitchFamily="-109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2588" y="2886035"/>
            <a:ext cx="26792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63B1"/>
              </a:buClr>
              <a:buSzPct val="75000"/>
            </a:pPr>
            <a:r>
              <a:rPr lang="fr-FR" altLang="fr-FR" sz="1600" dirty="0">
                <a:latin typeface="Calibri" pitchFamily="-109" charset="0"/>
              </a:rPr>
              <a:t>Caractérisation  des sols urbains et des eaux souterraines</a:t>
            </a: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452588" y="4644425"/>
            <a:ext cx="267925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63B1"/>
              </a:buClr>
              <a:buSzPct val="75000"/>
            </a:pPr>
            <a:r>
              <a:rPr lang="fr-FR" altLang="fr-FR" sz="1600" dirty="0">
                <a:latin typeface="Calibri" pitchFamily="-109" charset="0"/>
              </a:rPr>
              <a:t>Gestion durable des sols en territoires </a:t>
            </a:r>
            <a:r>
              <a:rPr lang="fr-FR" altLang="fr-FR" sz="1600" dirty="0" smtClean="0">
                <a:latin typeface="Calibri" pitchFamily="-109" charset="0"/>
              </a:rPr>
              <a:t>urbanisés</a:t>
            </a:r>
            <a:endParaRPr lang="fr-FR" altLang="fr-FR" sz="1600" dirty="0">
              <a:latin typeface="Calibri" pitchFamily="-109" charset="0"/>
            </a:endParaRP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452587" y="3750131"/>
            <a:ext cx="267925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63B1"/>
              </a:buClr>
              <a:buSzPct val="75000"/>
            </a:pPr>
            <a:r>
              <a:rPr lang="fr-FR" altLang="fr-FR" sz="1600" dirty="0">
                <a:latin typeface="Calibri" pitchFamily="-109" charset="0"/>
              </a:rPr>
              <a:t>Spécificités des sols et phénomènes de transport de polluants</a:t>
            </a:r>
          </a:p>
        </p:txBody>
      </p:sp>
      <p:sp>
        <p:nvSpPr>
          <p:cNvPr id="20492" name="Rectangle 1"/>
          <p:cNvSpPr>
            <a:spLocks noChangeArrowheads="1"/>
          </p:cNvSpPr>
          <p:nvPr/>
        </p:nvSpPr>
        <p:spPr bwMode="auto">
          <a:xfrm>
            <a:off x="395536" y="2411041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dirty="0">
                <a:latin typeface="Calibri" pitchFamily="-109" charset="0"/>
                <a:cs typeface="Tahoma" pitchFamily="-109" charset="0"/>
              </a:rPr>
              <a:t>3 axes de recherche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75656" y="5592142"/>
            <a:ext cx="6495676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Dépollution des eaux de ruissellement par marais filtrant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Caractérisation de la Matière Organique de sols urbains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Diagnostic de qualité de sols et légumes dans les jardins associatifs</a:t>
            </a:r>
            <a:endParaRPr lang="fr-FR" sz="1600" b="1" dirty="0">
              <a:solidFill>
                <a:srgbClr val="36BB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29611"/>
            <a:ext cx="4364756" cy="26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"/>
          <p:cNvSpPr txBox="1">
            <a:spLocks noChangeArrowheads="1"/>
          </p:cNvSpPr>
          <p:nvPr/>
        </p:nvSpPr>
        <p:spPr bwMode="auto">
          <a:xfrm>
            <a:off x="539750" y="332656"/>
            <a:ext cx="5761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sz="2400" b="1" dirty="0">
                <a:latin typeface="Calibri" pitchFamily="-109" charset="0"/>
              </a:rPr>
              <a:t>Environnement sonore urbain</a:t>
            </a:r>
          </a:p>
          <a:p>
            <a:pPr eaLnBrk="1" hangingPunct="1"/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Coordinateur </a:t>
            </a:r>
            <a:r>
              <a:rPr lang="fr-FR" altLang="fr-FR" sz="1600" b="1" dirty="0">
                <a:solidFill>
                  <a:srgbClr val="CC3399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B. </a:t>
            </a:r>
            <a:r>
              <a:rPr lang="fr-FR" altLang="fr-FR" sz="1600" b="1" dirty="0" err="1" smtClean="0">
                <a:solidFill>
                  <a:srgbClr val="CC3399"/>
                </a:solidFill>
                <a:latin typeface="Calibri" pitchFamily="-109" charset="0"/>
              </a:rPr>
              <a:t>Gauvreau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 (</a:t>
            </a:r>
            <a:r>
              <a:rPr lang="fr-FR" altLang="fr-FR" sz="1600" b="1" dirty="0">
                <a:solidFill>
                  <a:srgbClr val="CC3399"/>
                </a:solidFill>
                <a:latin typeface="Calibri" pitchFamily="-109" charset="0"/>
              </a:rPr>
              <a:t>IFSTTAR)</a:t>
            </a:r>
          </a:p>
          <a:p>
            <a:pPr eaLnBrk="1" hangingPunct="1"/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Equipes : LAUM, </a:t>
            </a:r>
            <a:r>
              <a:rPr lang="fr-FR" altLang="fr-FR" sz="1600" b="1" dirty="0" err="1">
                <a:solidFill>
                  <a:srgbClr val="36BBFF"/>
                </a:solidFill>
                <a:latin typeface="Calibri" pitchFamily="-109" charset="0"/>
              </a:rPr>
              <a:t>LaSIE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CRENAU, IFSTTAR,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IrCCYN</a:t>
            </a:r>
            <a:endParaRPr lang="fr-FR" altLang="fr-FR" sz="1600" b="1" dirty="0">
              <a:latin typeface="Calibri" pitchFamily="-109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39552" y="1556792"/>
            <a:ext cx="8137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just" eaLnBrk="1" hangingPunct="1"/>
            <a:endParaRPr lang="fr-FR" altLang="fr-FR" b="1" dirty="0">
              <a:latin typeface="Calibri" pitchFamily="-109" charset="0"/>
            </a:endParaRPr>
          </a:p>
          <a:p>
            <a:pPr algn="just" eaLnBrk="1" hangingPunct="1"/>
            <a:r>
              <a:rPr lang="fr-FR" altLang="fr-FR" dirty="0">
                <a:latin typeface="Calibri" pitchFamily="-109" charset="0"/>
              </a:rPr>
              <a:t>- Décrire/modéliser les mécanismes physiques mis en jeu dans la propagation du son en milieu urbain, en relation à la complexité de ce milieu;</a:t>
            </a:r>
          </a:p>
          <a:p>
            <a:pPr algn="just" eaLnBrk="1" hangingPunct="1"/>
            <a:r>
              <a:rPr lang="fr-FR" altLang="fr-FR" dirty="0">
                <a:latin typeface="Calibri" pitchFamily="-109" charset="0"/>
              </a:rPr>
              <a:t>- Développer des outils de simulation ou de représentation des ambiances sonores urbaines.</a:t>
            </a:r>
          </a:p>
        </p:txBody>
      </p:sp>
      <p:pic>
        <p:nvPicPr>
          <p:cNvPr id="21508" name="Image 4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0" b="3633"/>
          <a:stretch>
            <a:fillRect/>
          </a:stretch>
        </p:blipFill>
        <p:spPr bwMode="auto">
          <a:xfrm>
            <a:off x="6729413" y="171450"/>
            <a:ext cx="21637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068960"/>
            <a:ext cx="3600400" cy="226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762092" cy="30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5589240"/>
            <a:ext cx="4572000" cy="83099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solidFill>
                  <a:srgbClr val="36BBFF"/>
                </a:solidFill>
              </a:rPr>
              <a:t>Intégration d’un </a:t>
            </a:r>
            <a:r>
              <a:rPr lang="fr-FR" sz="1600" b="1" dirty="0">
                <a:solidFill>
                  <a:srgbClr val="36BBFF"/>
                </a:solidFill>
              </a:rPr>
              <a:t>modèle d’exposition aux </a:t>
            </a:r>
            <a:r>
              <a:rPr lang="fr-FR" sz="1600" b="1" dirty="0" smtClean="0">
                <a:solidFill>
                  <a:srgbClr val="36BBFF"/>
                </a:solidFill>
              </a:rPr>
              <a:t>nuisances sonores dans le </a:t>
            </a:r>
            <a:r>
              <a:rPr lang="fr-FR" sz="1600" b="1" dirty="0">
                <a:solidFill>
                  <a:srgbClr val="36BBFF"/>
                </a:solidFill>
              </a:rPr>
              <a:t>SIG </a:t>
            </a:r>
            <a:r>
              <a:rPr lang="fr-FR" sz="1600" b="1" dirty="0" smtClean="0">
                <a:solidFill>
                  <a:srgbClr val="36BBFF"/>
                </a:solidFill>
              </a:rPr>
              <a:t>ORBISGIS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rgbClr val="36BBFF"/>
                </a:solidFill>
              </a:rPr>
              <a:t>Aller vers des outils participatifs</a:t>
            </a:r>
            <a:endParaRPr lang="fr-FR" sz="1600" b="1" dirty="0">
              <a:solidFill>
                <a:srgbClr val="36B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864" y="1700808"/>
            <a:ext cx="8229600" cy="1025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fr-FR" sz="1800" dirty="0" smtClean="0"/>
              <a:t>A l’aide des outils informatiques, permettre </a:t>
            </a:r>
            <a:r>
              <a:rPr lang="fr-FR" sz="1800" dirty="0"/>
              <a:t>à l’humain </a:t>
            </a:r>
            <a:r>
              <a:rPr lang="fr-FR" sz="1800" dirty="0" smtClean="0"/>
              <a:t>: 1) d’accéder </a:t>
            </a:r>
            <a:r>
              <a:rPr lang="fr-FR" sz="1800" dirty="0"/>
              <a:t>à, </a:t>
            </a:r>
            <a:r>
              <a:rPr lang="fr-FR" sz="1800" dirty="0" smtClean="0"/>
              <a:t>2) d’interagir avec, 3) de </a:t>
            </a:r>
            <a:r>
              <a:rPr lang="fr-FR" sz="1800" dirty="0"/>
              <a:t>représenter des données relatives à l’espace urbain (géographiques, résultats de simulations, informations agrégées, etc</a:t>
            </a:r>
            <a:r>
              <a:rPr lang="fr-FR" sz="1800" dirty="0" smtClean="0"/>
              <a:t>.)</a:t>
            </a:r>
          </a:p>
        </p:txBody>
      </p:sp>
      <p:sp>
        <p:nvSpPr>
          <p:cNvPr id="22532" name="ZoneTexte 1"/>
          <p:cNvSpPr txBox="1">
            <a:spLocks noChangeArrowheads="1"/>
          </p:cNvSpPr>
          <p:nvPr/>
        </p:nvSpPr>
        <p:spPr bwMode="auto">
          <a:xfrm>
            <a:off x="539750" y="332656"/>
            <a:ext cx="7004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sz="2400" b="1" dirty="0" smtClean="0">
                <a:latin typeface="Calibri" pitchFamily="-109" charset="0"/>
              </a:rPr>
              <a:t>Tomographe urbaine</a:t>
            </a:r>
            <a:endParaRPr lang="fr-FR" altLang="fr-FR" sz="2400" b="1" dirty="0">
              <a:latin typeface="Calibri" pitchFamily="-109" charset="0"/>
            </a:endParaRPr>
          </a:p>
          <a:p>
            <a:pPr eaLnBrk="1" hangingPunct="1"/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Coordinatrices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: M. </a:t>
            </a:r>
            <a:r>
              <a:rPr lang="fr-FR" altLang="fr-FR" sz="1600" b="1" dirty="0" err="1">
                <a:solidFill>
                  <a:srgbClr val="36BBFF"/>
                </a:solidFill>
                <a:latin typeface="Calibri" pitchFamily="-109" charset="0"/>
              </a:rPr>
              <a:t>Servières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 (CRENAU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), 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Valérie </a:t>
            </a:r>
            <a:r>
              <a:rPr lang="fr-FR" altLang="fr-FR" sz="1600" b="1" dirty="0" err="1" smtClean="0">
                <a:solidFill>
                  <a:srgbClr val="CC3399"/>
                </a:solidFill>
                <a:latin typeface="Calibri" pitchFamily="-109" charset="0"/>
              </a:rPr>
              <a:t>Renaudin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 (IFSTTAR) </a:t>
            </a:r>
          </a:p>
          <a:p>
            <a:pPr eaLnBrk="1" hangingPunct="1"/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Equipes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CRENAU,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L3I,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L2G,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IRCCyN</a:t>
            </a:r>
            <a:endParaRPr lang="fr-FR" altLang="fr-FR" sz="1600" b="1" dirty="0">
              <a:solidFill>
                <a:srgbClr val="FF0000"/>
              </a:solidFill>
              <a:latin typeface="Calibri" pitchFamily="-10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68144" y="2996952"/>
            <a:ext cx="2736304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36BBFF"/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Géolocalisation fine à partir d’images et de SIG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Cadre commun </a:t>
            </a:r>
            <a:r>
              <a:rPr lang="fr-FR" sz="1600" b="1" dirty="0">
                <a:solidFill>
                  <a:srgbClr val="36BBFF"/>
                </a:solidFill>
              </a:rPr>
              <a:t>de modélisation de l'information historique </a:t>
            </a:r>
            <a:r>
              <a:rPr lang="fr-FR" sz="1600" b="1" dirty="0" smtClean="0">
                <a:solidFill>
                  <a:srgbClr val="36BBFF"/>
                </a:solidFill>
              </a:rPr>
              <a:t>autour </a:t>
            </a:r>
            <a:r>
              <a:rPr lang="fr-FR" sz="1600" b="1" dirty="0">
                <a:solidFill>
                  <a:srgbClr val="36BBFF"/>
                </a:solidFill>
              </a:rPr>
              <a:t>de </a:t>
            </a:r>
            <a:r>
              <a:rPr lang="fr-FR" sz="1600" b="1" dirty="0" smtClean="0">
                <a:solidFill>
                  <a:srgbClr val="36BBFF"/>
                </a:solidFill>
              </a:rPr>
              <a:t>plans relief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fr-FR" sz="1600" b="1" dirty="0">
              <a:solidFill>
                <a:srgbClr val="36BB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1027"/>
            <a:ext cx="4896544" cy="24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58052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Nantes 1900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0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81000" y="404664"/>
            <a:ext cx="612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0000"/>
                </a:solidFill>
                <a:latin typeface="Calibri" pitchFamily="-109" charset="0"/>
                <a:ea typeface="MS Gothic" pitchFamily="49" charset="-128"/>
              </a:rPr>
              <a:t>Géo-connaissance urbaine (</a:t>
            </a:r>
            <a:r>
              <a:rPr lang="fr-FR" altLang="fr-FR" sz="2400" b="1" dirty="0" err="1">
                <a:solidFill>
                  <a:srgbClr val="000000"/>
                </a:solidFill>
                <a:latin typeface="Calibri" pitchFamily="-109" charset="0"/>
                <a:ea typeface="MS Gothic" pitchFamily="49" charset="-128"/>
              </a:rPr>
              <a:t>GéoConUrb</a:t>
            </a:r>
            <a:r>
              <a:rPr lang="fr-FR" altLang="fr-FR" sz="2400" b="1" dirty="0">
                <a:solidFill>
                  <a:srgbClr val="000000"/>
                </a:solidFill>
                <a:latin typeface="Calibri" pitchFamily="-109" charset="0"/>
                <a:ea typeface="MS Gothic" pitchFamily="49" charset="-128"/>
              </a:rPr>
              <a:t>)</a:t>
            </a:r>
          </a:p>
          <a:p>
            <a:pPr eaLnBrk="1" hangingPunct="1"/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Coordinateur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A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. Bouju (U. La Rochelle)</a:t>
            </a:r>
          </a:p>
          <a:p>
            <a:pPr eaLnBrk="1" hangingPunct="1"/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Equipes : </a:t>
            </a:r>
            <a:r>
              <a:rPr lang="fr-FR" altLang="fr-FR" sz="1600" b="1" dirty="0" err="1">
                <a:solidFill>
                  <a:srgbClr val="36BBFF"/>
                </a:solidFill>
                <a:latin typeface="Calibri" pitchFamily="-109" charset="0"/>
              </a:rPr>
              <a:t>LIENSs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L2G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,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IRCCyN</a:t>
            </a:r>
            <a:endParaRPr lang="fr-FR" altLang="fr-FR" sz="1600" b="1" dirty="0">
              <a:solidFill>
                <a:srgbClr val="FF0000"/>
              </a:solidFill>
              <a:latin typeface="Calibri" pitchFamily="-109" charset="0"/>
              <a:ea typeface="MS Gothic" pitchFamily="49" charset="-128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95288" y="1484784"/>
            <a:ext cx="84248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dirty="0">
                <a:solidFill>
                  <a:srgbClr val="000000"/>
                </a:solidFill>
                <a:latin typeface="Calibri" pitchFamily="-109" charset="0"/>
                <a:ea typeface="MS Gothic" pitchFamily="49" charset="-128"/>
              </a:rPr>
              <a:t>Construire un espace de géo-connaissance urbaine à travers les outils de la géomatique (SIG et télédétection) allant de l'acquisition des données jusqu'à la production d'analyse spatiale.</a:t>
            </a:r>
          </a:p>
          <a:p>
            <a:pPr eaLnBrk="1" hangingPunct="1"/>
            <a:endParaRPr lang="fr-FR" altLang="fr-FR" dirty="0">
              <a:solidFill>
                <a:srgbClr val="000000"/>
              </a:solidFill>
              <a:latin typeface="Calibri" pitchFamily="-109" charset="0"/>
              <a:ea typeface="MS Gothic" pitchFamily="49" charset="-128"/>
            </a:endParaRPr>
          </a:p>
          <a:p>
            <a:pPr eaLnBrk="1" hangingPunct="1"/>
            <a:endParaRPr lang="fr-FR" altLang="fr-FR" dirty="0">
              <a:latin typeface="Calibri" pitchFamily="-109" charset="0"/>
            </a:endParaRPr>
          </a:p>
        </p:txBody>
      </p:sp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9" y="2708920"/>
            <a:ext cx="2162389" cy="2233895"/>
          </a:xfrm>
          <a:prstGeom prst="rect">
            <a:avLst/>
          </a:prstGeom>
          <a:noFill/>
          <a:ln w="936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9391"/>
            <a:ext cx="52609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48038" y="5050051"/>
            <a:ext cx="518440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Modélisation de l’évolution urbaine </a:t>
            </a:r>
            <a:endParaRPr lang="fr-FR" sz="15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759" y="5694347"/>
            <a:ext cx="73446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Caractérisation de l’occupation des sols par les images </a:t>
            </a:r>
            <a:r>
              <a:rPr lang="fr-FR" sz="1600" b="1" dirty="0" err="1" smtClean="0">
                <a:solidFill>
                  <a:srgbClr val="36BBFF"/>
                </a:solidFill>
              </a:rPr>
              <a:t>hyperspectrales</a:t>
            </a:r>
            <a:r>
              <a:rPr lang="fr-FR" sz="1600" b="1" dirty="0" smtClean="0">
                <a:solidFill>
                  <a:srgbClr val="36BBF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36BBFF"/>
                </a:solidFill>
              </a:rPr>
              <a:t>Modèle d’évolution urbaine</a:t>
            </a:r>
            <a:endParaRPr lang="fr-FR" sz="1600" b="1" dirty="0">
              <a:solidFill>
                <a:srgbClr val="36BB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1419" y="4849996"/>
            <a:ext cx="2162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Végétation sur le Pin-Sec (données </a:t>
            </a:r>
            <a:r>
              <a:rPr lang="fr-FR" sz="1400" dirty="0" err="1" smtClean="0"/>
              <a:t>hyperspectrales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198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179388" y="764704"/>
            <a:ext cx="8713787" cy="648072"/>
          </a:xfrm>
        </p:spPr>
        <p:txBody>
          <a:bodyPr/>
          <a:lstStyle/>
          <a:p>
            <a:r>
              <a:rPr lang="fr-FR" sz="3200" b="1" dirty="0" smtClean="0">
                <a:latin typeface="Calibri" charset="0"/>
                <a:ea typeface="ＭＳ Ｐゴシック" charset="0"/>
              </a:rPr>
              <a:t>Sujets Emergents</a:t>
            </a:r>
            <a:endParaRPr lang="fr-FR" sz="3200" b="1" dirty="0">
              <a:latin typeface="Calibri" charset="0"/>
              <a:ea typeface="ＭＳ Ｐゴシック" charset="0"/>
            </a:endParaRPr>
          </a:p>
        </p:txBody>
      </p:sp>
      <p:pic>
        <p:nvPicPr>
          <p:cNvPr id="28675" name="Imag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4264"/>
            <a:ext cx="2159471" cy="21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B7AFF9-2CE2-A843-8EFA-97E6B828D0B7}" type="slidenum">
              <a:rPr lang="fr-FR" sz="1200">
                <a:solidFill>
                  <a:srgbClr val="898989"/>
                </a:solidFill>
              </a:rPr>
              <a:pPr eaLnBrk="1" hangingPunct="1"/>
              <a:t>15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824" y="1556792"/>
            <a:ext cx="8171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charset="0"/>
                <a:ea typeface="ＭＳ Ｐゴシック" charset="0"/>
              </a:rPr>
              <a:t>- </a:t>
            </a:r>
            <a:r>
              <a:rPr lang="fr-FR" sz="2000" dirty="0" smtClean="0">
                <a:latin typeface="Calibri" charset="0"/>
                <a:ea typeface="ＭＳ Ｐゴシック" charset="0"/>
              </a:rPr>
              <a:t>Gestion </a:t>
            </a:r>
            <a:r>
              <a:rPr lang="fr-FR" sz="2000" dirty="0">
                <a:latin typeface="Calibri" charset="0"/>
                <a:ea typeface="ＭＳ Ｐゴシック" charset="0"/>
              </a:rPr>
              <a:t>de l’eau en ville </a:t>
            </a:r>
            <a:r>
              <a:rPr lang="fr-FR" sz="2000" dirty="0" smtClean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Liliane </a:t>
            </a:r>
            <a:r>
              <a:rPr lang="fr-FR" sz="2000" dirty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Jean-</a:t>
            </a:r>
            <a:r>
              <a:rPr lang="fr-FR" sz="2000" dirty="0" err="1">
                <a:solidFill>
                  <a:srgbClr val="CC3399"/>
                </a:solidFill>
                <a:latin typeface="Calibri" charset="0"/>
                <a:ea typeface="ＭＳ Ｐゴシック" charset="0"/>
              </a:rPr>
              <a:t>Soro</a:t>
            </a:r>
            <a:r>
              <a:rPr lang="fr-FR" sz="2000" dirty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 (IFSTTAR</a:t>
            </a:r>
            <a:r>
              <a:rPr lang="fr-FR" sz="2000" dirty="0" smtClean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)</a:t>
            </a:r>
          </a:p>
          <a:p>
            <a:r>
              <a:rPr lang="fr-FR" sz="2000" dirty="0" smtClean="0"/>
              <a:t>- Végétation</a:t>
            </a:r>
            <a:r>
              <a:rPr lang="fr-FR" sz="2000" dirty="0"/>
              <a:t> </a:t>
            </a:r>
            <a:r>
              <a:rPr lang="fr-FR" sz="2000" dirty="0" smtClean="0"/>
              <a:t>Laure </a:t>
            </a:r>
            <a:r>
              <a:rPr lang="fr-FR" sz="2000" dirty="0"/>
              <a:t>Vidal-Beaudet (</a:t>
            </a:r>
            <a:r>
              <a:rPr lang="fr-FR" sz="2000" dirty="0" err="1"/>
              <a:t>Agrocampus</a:t>
            </a:r>
            <a:r>
              <a:rPr lang="fr-FR" sz="2000" dirty="0"/>
              <a:t> Ouest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 - </a:t>
            </a:r>
            <a:r>
              <a:rPr lang="fr-FR" sz="2000" dirty="0" smtClean="0">
                <a:latin typeface="Calibri" charset="0"/>
                <a:ea typeface="ＭＳ Ｐゴシック" charset="0"/>
              </a:rPr>
              <a:t>Ateliers </a:t>
            </a:r>
            <a:r>
              <a:rPr lang="fr-FR" sz="2000" dirty="0">
                <a:latin typeface="Calibri" charset="0"/>
                <a:ea typeface="ＭＳ Ｐゴシック" charset="0"/>
              </a:rPr>
              <a:t>prospectifs avec l’environnement </a:t>
            </a:r>
            <a:r>
              <a:rPr lang="fr-FR" sz="2000" dirty="0" smtClean="0">
                <a:latin typeface="Calibri" charset="0"/>
                <a:ea typeface="ＭＳ Ｐゴシック" charset="0"/>
              </a:rPr>
              <a:t>socio-économique </a:t>
            </a:r>
            <a:r>
              <a:rPr lang="fr-FR" sz="2000" dirty="0">
                <a:latin typeface="Calibri" charset="0"/>
                <a:ea typeface="ＭＳ Ｐゴシック" charset="0"/>
              </a:rPr>
              <a:t>Marjorie </a:t>
            </a:r>
            <a:r>
              <a:rPr lang="fr-FR" sz="2000" dirty="0" err="1">
                <a:latin typeface="Calibri" charset="0"/>
                <a:ea typeface="ＭＳ Ｐゴシック" charset="0"/>
              </a:rPr>
              <a:t>Musy</a:t>
            </a:r>
            <a:r>
              <a:rPr lang="fr-FR" sz="2000" dirty="0">
                <a:latin typeface="Calibri" charset="0"/>
                <a:ea typeface="ＭＳ Ｐゴシック" charset="0"/>
              </a:rPr>
              <a:t> (CEREMA) et </a:t>
            </a:r>
            <a:r>
              <a:rPr lang="fr-FR" sz="2000" dirty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Benoit </a:t>
            </a:r>
            <a:r>
              <a:rPr lang="fr-FR" sz="2000" dirty="0" err="1">
                <a:solidFill>
                  <a:srgbClr val="CC3399"/>
                </a:solidFill>
                <a:latin typeface="Calibri" charset="0"/>
                <a:ea typeface="ＭＳ Ｐゴシック" charset="0"/>
              </a:rPr>
              <a:t>Gauvreau</a:t>
            </a:r>
            <a:r>
              <a:rPr lang="fr-FR" sz="2000" dirty="0">
                <a:solidFill>
                  <a:srgbClr val="CC3399"/>
                </a:solidFill>
                <a:latin typeface="Calibri" charset="0"/>
                <a:ea typeface="ＭＳ Ｐゴシック" charset="0"/>
              </a:rPr>
              <a:t> (IFSTTAR)</a:t>
            </a:r>
            <a:endParaRPr lang="fr-FR" sz="2000" dirty="0"/>
          </a:p>
        </p:txBody>
      </p:sp>
      <p:pic>
        <p:nvPicPr>
          <p:cNvPr id="8" name="Image 1" descr="WP_20150805_17_51_43_P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/>
          <a:stretch>
            <a:fillRect/>
          </a:stretch>
        </p:blipFill>
        <p:spPr bwMode="auto">
          <a:xfrm>
            <a:off x="395536" y="4437112"/>
            <a:ext cx="3179912" cy="20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635896" y="3803561"/>
            <a:ext cx="2376264" cy="2132856"/>
          </a:xfrm>
          <a:prstGeom prst="ellipse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projet ‘Métabolisme urbain’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(A. Ventura IFSTTAR)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397533"/>
            <a:ext cx="7992888" cy="166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fr-FR" sz="2000" dirty="0" smtClean="0"/>
              <a:t>L’IRSTV au cœur des thématiques de l’I Site FUTURE et FR de la Nouvelle Université de Nantes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fr-FR" sz="2000" dirty="0" smtClean="0"/>
              <a:t>L’IRSTV présent dans l’UERA (Alliance européenne pour la recherche urbaine)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755992"/>
            <a:ext cx="640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Prospectives</a:t>
            </a:r>
            <a:endParaRPr lang="fr-FR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37906"/>
            <a:ext cx="1633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2636912"/>
            <a:ext cx="30743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Logo-URBiNAT-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58" y="5314346"/>
            <a:ext cx="2715860" cy="7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5" y="4414118"/>
            <a:ext cx="2362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0" y="3356992"/>
            <a:ext cx="1411143" cy="9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2564904"/>
            <a:ext cx="633670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000" dirty="0" smtClean="0"/>
              <a:t>Présentation de l’IRSTV </a:t>
            </a:r>
          </a:p>
        </p:txBody>
      </p:sp>
    </p:spTree>
    <p:extLst>
      <p:ext uri="{BB962C8B-B14F-4D97-AF65-F5344CB8AC3E}">
        <p14:creationId xmlns:p14="http://schemas.microsoft.com/office/powerpoint/2010/main" val="6559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73" y="4807447"/>
            <a:ext cx="2218556" cy="155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39552" y="4283594"/>
            <a:ext cx="1440160" cy="1224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332656"/>
            <a:ext cx="640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Contexte et enjeux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3501008"/>
            <a:ext cx="446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développement urbain durable </a:t>
            </a:r>
          </a:p>
          <a:p>
            <a:pPr algn="ctr"/>
            <a:r>
              <a:rPr lang="fr-FR" b="1" dirty="0" smtClean="0"/>
              <a:t>face </a:t>
            </a:r>
            <a:r>
              <a:rPr lang="fr-FR" b="1" dirty="0"/>
              <a:t>à des </a:t>
            </a:r>
            <a:r>
              <a:rPr lang="fr-FR" b="1" dirty="0" smtClean="0"/>
              <a:t>enjeux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3645024"/>
            <a:ext cx="3708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CC3399"/>
                </a:solidFill>
              </a:rPr>
              <a:t>Interdisciplinarité !  </a:t>
            </a:r>
            <a:endParaRPr lang="fr-FR" sz="2200" b="1" dirty="0">
              <a:solidFill>
                <a:srgbClr val="CC3399"/>
              </a:solidFill>
            </a:endParaRPr>
          </a:p>
        </p:txBody>
      </p:sp>
      <p:pic>
        <p:nvPicPr>
          <p:cNvPr id="4098" name="Picture 2" descr="Résultat de recherche d'images pour &quot;image croissance population urbain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9" y="1514674"/>
            <a:ext cx="3277551" cy="18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122691"/>
            <a:ext cx="385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Une urbanisation mondiale croissante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66381" y="1196752"/>
            <a:ext cx="3035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La Ville lieu de concentrations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50" y="156608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90862"/>
            <a:ext cx="1440160" cy="7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26" y="5770117"/>
            <a:ext cx="1047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1257696" cy="7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4647914" y="1688748"/>
            <a:ext cx="1476163" cy="4870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Population</a:t>
            </a:r>
            <a:endParaRPr lang="fr-FR" sz="1400" b="1" dirty="0"/>
          </a:p>
        </p:txBody>
      </p:sp>
      <p:sp>
        <p:nvSpPr>
          <p:cNvPr id="14" name="Ellipse 13"/>
          <p:cNvSpPr/>
          <p:nvPr/>
        </p:nvSpPr>
        <p:spPr>
          <a:xfrm>
            <a:off x="7363874" y="1547016"/>
            <a:ext cx="1476163" cy="487058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Capacités</a:t>
            </a:r>
            <a:endParaRPr lang="fr-FR" sz="1400" b="1" dirty="0"/>
          </a:p>
        </p:txBody>
      </p:sp>
      <p:sp>
        <p:nvSpPr>
          <p:cNvPr id="15" name="Ellipse 14"/>
          <p:cNvSpPr/>
          <p:nvPr/>
        </p:nvSpPr>
        <p:spPr>
          <a:xfrm>
            <a:off x="4355976" y="2669355"/>
            <a:ext cx="1476163" cy="48705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Besoins</a:t>
            </a:r>
            <a:endParaRPr lang="fr-F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4307898"/>
            <a:ext cx="1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GLOBAUX</a:t>
            </a:r>
          </a:p>
          <a:p>
            <a:pPr algn="ctr"/>
            <a:r>
              <a:rPr lang="fr-FR" b="1" dirty="0" smtClean="0"/>
              <a:t>Climat</a:t>
            </a:r>
          </a:p>
          <a:p>
            <a:pPr algn="ctr"/>
            <a:r>
              <a:rPr lang="fr-FR" b="1" dirty="0" smtClean="0"/>
              <a:t>Énergie</a:t>
            </a:r>
          </a:p>
          <a:p>
            <a:pPr algn="ctr"/>
            <a:r>
              <a:rPr lang="fr-FR" b="1" dirty="0"/>
              <a:t>B</a:t>
            </a:r>
            <a:r>
              <a:rPr lang="fr-FR" b="1" dirty="0" smtClean="0"/>
              <a:t>iodiversité 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267744" y="4292599"/>
            <a:ext cx="1440160" cy="1224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1720" y="4316903"/>
            <a:ext cx="1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LOCAUX</a:t>
            </a:r>
          </a:p>
          <a:p>
            <a:pPr algn="ctr"/>
            <a:r>
              <a:rPr lang="fr-FR" b="1" dirty="0" smtClean="0"/>
              <a:t>Qualité de vie</a:t>
            </a:r>
          </a:p>
          <a:p>
            <a:pPr algn="ctr"/>
            <a:r>
              <a:rPr lang="fr-FR" b="1" dirty="0" smtClean="0"/>
              <a:t>Mobilité</a:t>
            </a:r>
          </a:p>
          <a:p>
            <a:pPr algn="ctr"/>
            <a:r>
              <a:rPr lang="fr-FR" b="1" dirty="0" smtClean="0"/>
              <a:t>Nuisances…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562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6107"/>
            <a:ext cx="3384376" cy="33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36341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L’IRSTV conduit une recherche interdisciplinaire sur l’environnement urbain </a:t>
            </a:r>
            <a:r>
              <a:rPr lang="fr-FR" sz="2200" b="1" dirty="0"/>
              <a:t>et </a:t>
            </a:r>
            <a:r>
              <a:rPr lang="fr-FR" sz="2200" b="1" dirty="0" smtClean="0"/>
              <a:t>l’adaptation de </a:t>
            </a:r>
            <a:r>
              <a:rPr lang="fr-FR" sz="2200" b="1" dirty="0"/>
              <a:t>la Ville aux </a:t>
            </a:r>
            <a:r>
              <a:rPr lang="fr-FR" sz="2200" b="1" dirty="0" smtClean="0"/>
              <a:t>changements</a:t>
            </a:r>
            <a:endParaRPr lang="fr-FR" sz="2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5683895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lain" startAt="2002"/>
            </a:pPr>
            <a:r>
              <a:rPr lang="fr-FR" sz="2200" b="1" dirty="0" smtClean="0">
                <a:solidFill>
                  <a:srgbClr val="00B050"/>
                </a:solidFill>
              </a:rPr>
              <a:t>    FR Physique et images de la ville      G. </a:t>
            </a:r>
            <a:r>
              <a:rPr lang="fr-FR" sz="2200" b="1" dirty="0" err="1" smtClean="0">
                <a:solidFill>
                  <a:srgbClr val="00B050"/>
                </a:solidFill>
              </a:rPr>
              <a:t>Hégron</a:t>
            </a:r>
            <a:r>
              <a:rPr lang="fr-FR" sz="2200" b="1" dirty="0" smtClean="0">
                <a:solidFill>
                  <a:srgbClr val="00B050"/>
                </a:solidFill>
              </a:rPr>
              <a:t> ENSA</a:t>
            </a:r>
          </a:p>
          <a:p>
            <a:pPr algn="just"/>
            <a:r>
              <a:rPr lang="fr-FR" sz="2200" b="1" dirty="0" smtClean="0">
                <a:solidFill>
                  <a:srgbClr val="00B050"/>
                </a:solidFill>
              </a:rPr>
              <a:t>2006    FR  CNRS 2488 </a:t>
            </a:r>
            <a:r>
              <a:rPr lang="fr-FR" sz="2200" b="1" dirty="0">
                <a:solidFill>
                  <a:srgbClr val="00B050"/>
                </a:solidFill>
              </a:rPr>
              <a:t>IRSTV </a:t>
            </a:r>
            <a:r>
              <a:rPr lang="fr-FR" sz="2200" b="1" dirty="0" smtClean="0">
                <a:solidFill>
                  <a:srgbClr val="00B050"/>
                </a:solidFill>
              </a:rPr>
              <a:t> G</a:t>
            </a:r>
            <a:r>
              <a:rPr lang="fr-FR" sz="2200" b="1" dirty="0">
                <a:solidFill>
                  <a:srgbClr val="00B050"/>
                </a:solidFill>
              </a:rPr>
              <a:t>. </a:t>
            </a:r>
            <a:r>
              <a:rPr lang="fr-FR" sz="2200" b="1" dirty="0" err="1" smtClean="0">
                <a:solidFill>
                  <a:srgbClr val="00B050"/>
                </a:solidFill>
              </a:rPr>
              <a:t>Hégron&amp;H</a:t>
            </a:r>
            <a:r>
              <a:rPr lang="fr-FR" sz="2200" b="1" dirty="0" smtClean="0">
                <a:solidFill>
                  <a:srgbClr val="00B050"/>
                </a:solidFill>
              </a:rPr>
              <a:t>. </a:t>
            </a:r>
            <a:r>
              <a:rPr lang="fr-FR" sz="2200" b="1" dirty="0" err="1" smtClean="0">
                <a:solidFill>
                  <a:srgbClr val="00B050"/>
                </a:solidFill>
              </a:rPr>
              <a:t>Andrieu&amp;B</a:t>
            </a:r>
            <a:r>
              <a:rPr lang="fr-FR" sz="2200" b="1" dirty="0" smtClean="0">
                <a:solidFill>
                  <a:srgbClr val="00B050"/>
                </a:solidFill>
              </a:rPr>
              <a:t>. </a:t>
            </a:r>
            <a:r>
              <a:rPr lang="fr-FR" sz="2200" b="1" dirty="0" err="1" smtClean="0">
                <a:solidFill>
                  <a:srgbClr val="00B050"/>
                </a:solidFill>
              </a:rPr>
              <a:t>Béchet</a:t>
            </a:r>
            <a:r>
              <a:rPr lang="fr-FR" sz="2200" b="1" dirty="0" smtClean="0">
                <a:solidFill>
                  <a:srgbClr val="00B050"/>
                </a:solidFill>
              </a:rPr>
              <a:t>/IFSTTAR</a:t>
            </a:r>
            <a:endParaRPr lang="fr-FR" sz="22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755992"/>
            <a:ext cx="640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Identité et positionnement</a:t>
            </a:r>
            <a:endParaRPr lang="fr-FR" sz="3200" b="1" dirty="0"/>
          </a:p>
        </p:txBody>
      </p:sp>
      <p:pic>
        <p:nvPicPr>
          <p:cNvPr id="7" name="Picture 32" descr="D:\Transfert\Charte graphique\Logo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84" y="2637772"/>
            <a:ext cx="102280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71107" y="4048251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INSU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26077" y="3932961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INSIS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555016" y="2176107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INEE - INSHS</a:t>
            </a:r>
            <a:endParaRPr lang="fr-FR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4" y="116758"/>
            <a:ext cx="4035294" cy="8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04664"/>
            <a:ext cx="7785100" cy="431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400" b="1" dirty="0" smtClean="0">
                <a:latin typeface="Calibri" pitchFamily="-109" charset="0"/>
              </a:rPr>
              <a:t>L'IRSTV associe 14 établissements partenaires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53" y="4884508"/>
            <a:ext cx="2293553" cy="366365"/>
          </a:xfrm>
          <a:prstGeom prst="rect">
            <a:avLst/>
          </a:prstGeom>
        </p:spPr>
      </p:pic>
      <p:pic>
        <p:nvPicPr>
          <p:cNvPr id="7" name="Picture 32" descr="D:\Transfert\Charte graphique\Logo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6" y="1124744"/>
            <a:ext cx="11364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IFSTTARLogoWe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4" y="3349058"/>
            <a:ext cx="1705011" cy="5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36" y="4912506"/>
            <a:ext cx="1268877" cy="6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91" y="3974181"/>
            <a:ext cx="1154883" cy="5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9" y="2639088"/>
            <a:ext cx="1002766" cy="9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65" y="1051901"/>
            <a:ext cx="869341" cy="8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63" y="2335096"/>
            <a:ext cx="1337348" cy="5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http://www.google.fr/url?source=imglanding&amp;ct=img&amp;q=http://www.agrocampus-ouest.fr/infoglueDeliverLive/digitalAssets/73285_Logo-AGROCAMPUS-OUEST.png&amp;sa=X&amp;ei=9EBHVcG_N4SqUceSgLAF&amp;ved=0CAkQ8wc&amp;usg=AFQjCNGbQTK2-Tk25Cy78ZSdYkdjdBzMs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06" y="2486293"/>
            <a:ext cx="1128122" cy="82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5694"/>
              </p:ext>
            </p:extLst>
          </p:nvPr>
        </p:nvGraphicFramePr>
        <p:xfrm>
          <a:off x="2902629" y="3729018"/>
          <a:ext cx="1448876" cy="85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13" imgW="856417" imgH="502921" progId="Photoshop.Image.8">
                  <p:embed/>
                </p:oleObj>
              </mc:Choice>
              <mc:Fallback>
                <p:oleObj name="Image" r:id="rId13" imgW="856417" imgH="502921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629" y="3729018"/>
                        <a:ext cx="1448876" cy="852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6" y="1961446"/>
            <a:ext cx="1472515" cy="8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02" y="1280445"/>
            <a:ext cx="996407" cy="5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99" y="3391029"/>
            <a:ext cx="1322182" cy="4175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1901"/>
            <a:ext cx="806767" cy="960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7952" y="3931463"/>
            <a:ext cx="1192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B.  </a:t>
            </a:r>
            <a:r>
              <a:rPr lang="fr-FR" b="1" dirty="0"/>
              <a:t>Bechet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77952" y="2643433"/>
            <a:ext cx="10855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I. </a:t>
            </a:r>
            <a:r>
              <a:rPr lang="fr-FR" b="1" dirty="0" err="1"/>
              <a:t>Calmet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731327" y="3131676"/>
            <a:ext cx="127272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P. </a:t>
            </a:r>
            <a:r>
              <a:rPr lang="fr-FR" b="1" dirty="0" err="1"/>
              <a:t>Cannavo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627067" y="1880083"/>
            <a:ext cx="9737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C. </a:t>
            </a:r>
            <a:r>
              <a:rPr lang="fr-FR" b="1" dirty="0" err="1"/>
              <a:t>Inard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652120" y="1984278"/>
            <a:ext cx="10756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M. </a:t>
            </a:r>
            <a:r>
              <a:rPr lang="fr-FR" b="1" dirty="0" err="1"/>
              <a:t>Musy</a:t>
            </a:r>
            <a:r>
              <a:rPr lang="fr-FR" b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9512" y="332656"/>
            <a:ext cx="7704856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9pPr>
          </a:lstStyle>
          <a:p>
            <a:pPr eaLnBrk="1" hangingPunct="1"/>
            <a:r>
              <a:rPr lang="fr-FR" altLang="fr-FR" sz="2400" b="1" dirty="0">
                <a:latin typeface="Calibri" pitchFamily="-109" charset="0"/>
              </a:rPr>
              <a:t>L'IRSTV fédère les recherches sur la ville de </a:t>
            </a:r>
            <a:r>
              <a:rPr lang="fr-FR" altLang="fr-FR" sz="2400" b="1" dirty="0" smtClean="0">
                <a:latin typeface="Calibri" pitchFamily="-109" charset="0"/>
              </a:rPr>
              <a:t>21 entités</a:t>
            </a:r>
          </a:p>
          <a:p>
            <a:pPr eaLnBrk="1" hangingPunct="1"/>
            <a:r>
              <a:rPr lang="fr-FR" altLang="fr-FR" sz="2000" b="1" dirty="0">
                <a:solidFill>
                  <a:srgbClr val="36BBFF"/>
                </a:solidFill>
                <a:latin typeface="Calibri" pitchFamily="-109" charset="0"/>
              </a:rPr>
              <a:t>e</a:t>
            </a:r>
            <a:r>
              <a:rPr lang="fr-FR" altLang="fr-FR" sz="2000" b="1" dirty="0" smtClean="0">
                <a:solidFill>
                  <a:srgbClr val="36BBFF"/>
                </a:solidFill>
                <a:latin typeface="Calibri" pitchFamily="-109" charset="0"/>
              </a:rPr>
              <a:t>t implique 90 chercheurs, enseignants-chercheurs, ITA </a:t>
            </a:r>
            <a:endParaRPr lang="fr-FR" altLang="fr-FR" sz="2000" b="1" dirty="0">
              <a:solidFill>
                <a:srgbClr val="36BBFF"/>
              </a:solidFill>
              <a:latin typeface="Calibri" pitchFamily="-109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fr-FR">
              <a:latin typeface="Calibri" pitchFamily="-109" charset="0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06559"/>
              </p:ext>
            </p:extLst>
          </p:nvPr>
        </p:nvGraphicFramePr>
        <p:xfrm>
          <a:off x="165336" y="1124744"/>
          <a:ext cx="8813327" cy="556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4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2564904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000" dirty="0" smtClean="0"/>
              <a:t>Thèmes de recherche</a:t>
            </a:r>
          </a:p>
        </p:txBody>
      </p:sp>
    </p:spTree>
    <p:extLst>
      <p:ext uri="{BB962C8B-B14F-4D97-AF65-F5344CB8AC3E}">
        <p14:creationId xmlns:p14="http://schemas.microsoft.com/office/powerpoint/2010/main" val="9346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61" y="1280448"/>
            <a:ext cx="7028210" cy="5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llipse 29"/>
          <p:cNvSpPr/>
          <p:nvPr/>
        </p:nvSpPr>
        <p:spPr>
          <a:xfrm>
            <a:off x="6032759" y="2564904"/>
            <a:ext cx="1979612" cy="368300"/>
          </a:xfrm>
          <a:prstGeom prst="ellipse">
            <a:avLst/>
          </a:prstGeom>
          <a:solidFill>
            <a:srgbClr val="FFFF00">
              <a:alpha val="67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000000"/>
                </a:solidFill>
              </a:rPr>
              <a:t>Emergences</a:t>
            </a:r>
          </a:p>
        </p:txBody>
      </p:sp>
      <p:sp>
        <p:nvSpPr>
          <p:cNvPr id="174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6327A-BC48-7A4C-9773-9496AF912ADD}" type="slidenum">
              <a:rPr lang="fr-FR" sz="1200">
                <a:solidFill>
                  <a:srgbClr val="898989"/>
                </a:solidFill>
              </a:rPr>
              <a:pPr eaLnBrk="1" hangingPunct="1"/>
              <a:t>8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300192" y="4509120"/>
            <a:ext cx="2376264" cy="2132856"/>
          </a:xfrm>
          <a:prstGeom prst="ellipse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projet ‘Métabolisme urbain’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1560" y="533754"/>
            <a:ext cx="3594358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latin typeface="Calibri" pitchFamily="-109" charset="0"/>
              </a:rPr>
              <a:t>Représentation </a:t>
            </a:r>
            <a:r>
              <a:rPr lang="fr-FR" altLang="fr-FR" sz="3200" b="1" dirty="0">
                <a:latin typeface="Calibri" pitchFamily="-109" charset="0"/>
              </a:rPr>
              <a:t>de la ville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99792" y="2636912"/>
            <a:ext cx="359435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latin typeface="Calibri" pitchFamily="-109" charset="0"/>
              </a:rPr>
              <a:t>Observation de l’environnement urbain</a:t>
            </a:r>
            <a:endParaRPr lang="fr-FR" altLang="fr-FR" sz="3200" b="1" dirty="0">
              <a:latin typeface="Calibri" pitchFamily="-109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01008" y="4982250"/>
            <a:ext cx="4503440" cy="156966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latin typeface="Calibri" pitchFamily="-109" charset="0"/>
              </a:rPr>
              <a:t>Villes en mutation et adaptation aux changements globaux</a:t>
            </a:r>
            <a:endParaRPr lang="fr-FR" altLang="fr-FR" sz="3200" b="1" dirty="0">
              <a:latin typeface="Calibri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5281" y="188640"/>
            <a:ext cx="6530975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dirty="0">
                <a:latin typeface="Calibri" pitchFamily="-109" charset="0"/>
              </a:rPr>
              <a:t>Observatoire Nantais des Environnements Urbains (ONEVU)</a:t>
            </a:r>
          </a:p>
          <a:p>
            <a:pPr eaLnBrk="1" hangingPunct="1">
              <a:spcBef>
                <a:spcPts val="400"/>
              </a:spcBef>
            </a:pP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Coordinateur </a:t>
            </a:r>
            <a:r>
              <a:rPr lang="fr-FR" altLang="fr-FR" sz="1600" b="1" dirty="0">
                <a:solidFill>
                  <a:srgbClr val="CC0099"/>
                </a:solidFill>
                <a:latin typeface="Calibri" pitchFamily="-109" charset="0"/>
              </a:rPr>
              <a:t>: </a:t>
            </a:r>
            <a:r>
              <a:rPr lang="fr-FR" altLang="fr-FR" sz="1600" b="1" dirty="0" smtClean="0">
                <a:solidFill>
                  <a:srgbClr val="CC0099"/>
                </a:solidFill>
                <a:latin typeface="Calibri" pitchFamily="-109" charset="0"/>
              </a:rPr>
              <a:t>F</a:t>
            </a:r>
            <a:r>
              <a:rPr lang="fr-FR" altLang="fr-FR" sz="1600" b="1" dirty="0">
                <a:solidFill>
                  <a:srgbClr val="CC0099"/>
                </a:solidFill>
                <a:latin typeface="Calibri" pitchFamily="-109" charset="0"/>
              </a:rPr>
              <a:t>. Rodriguez </a:t>
            </a:r>
            <a:r>
              <a:rPr lang="fr-FR" altLang="fr-FR" sz="1600" b="1" dirty="0" smtClean="0">
                <a:solidFill>
                  <a:srgbClr val="CC0099"/>
                </a:solidFill>
                <a:latin typeface="Calibri" pitchFamily="-109" charset="0"/>
              </a:rPr>
              <a:t>(IFSTTAR)</a:t>
            </a:r>
            <a:endParaRPr lang="fr-FR" altLang="fr-FR" sz="1600" b="1" dirty="0">
              <a:solidFill>
                <a:srgbClr val="CC0099"/>
              </a:solidFill>
              <a:latin typeface="Calibri" pitchFamily="-109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Equipes </a:t>
            </a:r>
            <a:r>
              <a:rPr lang="fr-FR" altLang="fr-FR" sz="1600" b="1" dirty="0">
                <a:solidFill>
                  <a:srgbClr val="CC3399"/>
                </a:solidFill>
                <a:latin typeface="Calibri" pitchFamily="-109" charset="0"/>
              </a:rPr>
              <a:t>: IFSTTAR </a:t>
            </a:r>
            <a:r>
              <a:rPr lang="fr-FR" altLang="fr-FR" sz="1600" b="1" dirty="0" smtClean="0">
                <a:solidFill>
                  <a:srgbClr val="CC3399"/>
                </a:solidFill>
                <a:latin typeface="Calibri" pitchFamily="-109" charset="0"/>
              </a:rPr>
              <a:t>GERS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, </a:t>
            </a:r>
            <a:r>
              <a:rPr lang="fr-FR" altLang="fr-FR" sz="1600" b="1" dirty="0">
                <a:solidFill>
                  <a:srgbClr val="36BBFF"/>
                </a:solidFill>
                <a:latin typeface="Calibri" pitchFamily="-109" charset="0"/>
              </a:rPr>
              <a:t>LHEEA, LPGN, </a:t>
            </a:r>
            <a:r>
              <a:rPr lang="fr-FR" altLang="fr-FR" sz="1600" b="1" dirty="0" smtClean="0">
                <a:solidFill>
                  <a:srgbClr val="36BBFF"/>
                </a:solidFill>
                <a:latin typeface="Calibri" pitchFamily="-109" charset="0"/>
              </a:rPr>
              <a:t>BRGM, </a:t>
            </a:r>
            <a:r>
              <a:rPr lang="fr-FR" altLang="fr-FR" sz="1600" b="1" dirty="0" err="1" smtClean="0">
                <a:solidFill>
                  <a:srgbClr val="36BBFF"/>
                </a:solidFill>
                <a:latin typeface="Calibri" pitchFamily="-109" charset="0"/>
              </a:rPr>
              <a:t>Cerema</a:t>
            </a:r>
            <a:endParaRPr lang="fr-FR" altLang="fr-FR" sz="1600" b="1" dirty="0">
              <a:solidFill>
                <a:srgbClr val="36BBFF"/>
              </a:solidFill>
              <a:latin typeface="Calibri" pitchFamily="-109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178598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2278420" cy="12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584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11325"/>
            <a:ext cx="18827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179512" y="4581128"/>
            <a:ext cx="8507288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buClr>
                <a:srgbClr val="006699"/>
              </a:buClr>
              <a:buSzPct val="150000"/>
              <a:buFontTx/>
              <a:buChar char="-"/>
            </a:pPr>
            <a:r>
              <a:rPr lang="fr-FR" altLang="fr-FR" dirty="0" smtClean="0">
                <a:latin typeface="Calibri" pitchFamily="-109" charset="0"/>
              </a:rPr>
              <a:t>Observation </a:t>
            </a:r>
            <a:r>
              <a:rPr lang="fr-FR" altLang="fr-FR" dirty="0">
                <a:latin typeface="Calibri" pitchFamily="-109" charset="0"/>
              </a:rPr>
              <a:t>pérenne des flux d’eau, de polluants </a:t>
            </a:r>
            <a:r>
              <a:rPr lang="fr-FR" altLang="fr-FR" dirty="0" smtClean="0">
                <a:latin typeface="Calibri" pitchFamily="-109" charset="0"/>
              </a:rPr>
              <a:t>, d‘énergie et de l’environnement sonore</a:t>
            </a:r>
          </a:p>
          <a:p>
            <a:pPr marL="285750" indent="-285750" eaLnBrk="1" hangingPunct="1">
              <a:lnSpc>
                <a:spcPct val="110000"/>
              </a:lnSpc>
              <a:buClr>
                <a:srgbClr val="006699"/>
              </a:buClr>
              <a:buSzPct val="150000"/>
              <a:buFontTx/>
              <a:buChar char="-"/>
            </a:pPr>
            <a:r>
              <a:rPr lang="fr-FR" altLang="fr-FR" dirty="0" smtClean="0">
                <a:latin typeface="Calibri" pitchFamily="-109" charset="0"/>
              </a:rPr>
              <a:t>Outils : réseau de mesures de surface et souterraines, télédétection </a:t>
            </a:r>
            <a:r>
              <a:rPr lang="fr-FR" altLang="fr-FR" dirty="0" err="1">
                <a:latin typeface="Calibri" pitchFamily="-109" charset="0"/>
              </a:rPr>
              <a:t>hyperspectrale</a:t>
            </a:r>
            <a:r>
              <a:rPr lang="fr-FR" altLang="fr-FR" dirty="0">
                <a:latin typeface="Calibri" pitchFamily="-109" charset="0"/>
              </a:rPr>
              <a:t> et </a:t>
            </a:r>
            <a:r>
              <a:rPr lang="fr-FR" altLang="fr-FR" dirty="0" smtClean="0">
                <a:latin typeface="Calibri" pitchFamily="-109" charset="0"/>
              </a:rPr>
              <a:t>infrarouge</a:t>
            </a:r>
          </a:p>
          <a:p>
            <a:pPr marL="285750" indent="-285750" eaLnBrk="1" hangingPunct="1">
              <a:lnSpc>
                <a:spcPct val="110000"/>
              </a:lnSpc>
              <a:buClr>
                <a:srgbClr val="006699"/>
              </a:buClr>
              <a:buSzPct val="150000"/>
              <a:buFontTx/>
              <a:buChar char="-"/>
            </a:pPr>
            <a:r>
              <a:rPr lang="fr-FR" altLang="fr-FR" dirty="0" smtClean="0">
                <a:latin typeface="Calibri" pitchFamily="-109" charset="0"/>
              </a:rPr>
              <a:t>Application </a:t>
            </a:r>
            <a:r>
              <a:rPr lang="fr-FR" altLang="fr-FR" dirty="0">
                <a:latin typeface="Calibri" pitchFamily="-109" charset="0"/>
              </a:rPr>
              <a:t>: microclimat urbain </a:t>
            </a:r>
            <a:r>
              <a:rPr lang="fr-FR" altLang="fr-FR" dirty="0" smtClean="0">
                <a:latin typeface="Calibri" pitchFamily="-109" charset="0"/>
              </a:rPr>
              <a:t>, qualité de l’eau et des sols urbains, hydrologie, thermique du bâtiment</a:t>
            </a:r>
            <a:endParaRPr lang="fr-FR" altLang="fr-FR" dirty="0">
              <a:latin typeface="Calibri" pitchFamily="-109" charset="0"/>
            </a:endParaRPr>
          </a:p>
          <a:p>
            <a:pPr marL="285750" indent="-285750" eaLnBrk="1" hangingPunct="1">
              <a:lnSpc>
                <a:spcPct val="110000"/>
              </a:lnSpc>
              <a:buClr>
                <a:srgbClr val="006699"/>
              </a:buClr>
              <a:buSzPct val="150000"/>
              <a:buFontTx/>
              <a:buChar char="-"/>
            </a:pPr>
            <a:r>
              <a:rPr lang="fr-FR" altLang="fr-FR" dirty="0" smtClean="0">
                <a:latin typeface="Calibri" pitchFamily="-109" charset="0"/>
              </a:rPr>
              <a:t>Développement d’une base de données en lien avec IDS OSUNA</a:t>
            </a:r>
          </a:p>
        </p:txBody>
      </p:sp>
      <p:pic>
        <p:nvPicPr>
          <p:cNvPr id="12" name="Imag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844825"/>
            <a:ext cx="37444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5" name="Image 10" descr="ir_0046'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2966"/>
            <a:ext cx="1656184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983</Words>
  <Application>Microsoft Office PowerPoint</Application>
  <PresentationFormat>Affichage à l'écran (4:3)</PresentationFormat>
  <Paragraphs>135</Paragraphs>
  <Slides>16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MS Gothic</vt:lpstr>
      <vt:lpstr>ＭＳ Ｐゴシック</vt:lpstr>
      <vt:lpstr>Arial</vt:lpstr>
      <vt:lpstr>Calibri</vt:lpstr>
      <vt:lpstr>Tahoma</vt:lpstr>
      <vt:lpstr>Wingdings</vt:lpstr>
      <vt:lpstr>Thème Office</vt:lpstr>
      <vt:lpstr>Image</vt:lpstr>
      <vt:lpstr>Présentation PowerPoint</vt:lpstr>
      <vt:lpstr>Présentation PowerPoint</vt:lpstr>
      <vt:lpstr>Présentation PowerPoint</vt:lpstr>
      <vt:lpstr>Présentation PowerPoint</vt:lpstr>
      <vt:lpstr>L'IRSTV associe 14 établissements partenaires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Sol urbain  Impact des activités anthropiques sur les sols urbains et préservation de leurs fonctions et usages Coordinateurs : P. Cannavo (Agrocampus ouest), C Le Guern (BRGM) Equipes : E&amp;E-GERS, LPGN, EPHOR, BRGM, GEPEA, CSTB  </vt:lpstr>
      <vt:lpstr>Présentation PowerPoint</vt:lpstr>
      <vt:lpstr>Présentation PowerPoint</vt:lpstr>
      <vt:lpstr>Présentation PowerPoint</vt:lpstr>
      <vt:lpstr>Sujets Emergents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Directoire Elargi 12 Mai  - CPER : tableau  - CPER-FEDER contrôle du SGAR  - Budget 2015  - Nouveau contrat de recherche : pas terrible  Bilan 6projet, réclamé par l’ECN le 15 Mai  Bilan : Contribution des PRFs : personnes impliquées dans chaque PRF faits marquants   Projet :</dc:title>
  <dc:creator>Herve ANDRIEU</dc:creator>
  <cp:lastModifiedBy>Philippe Tamagny</cp:lastModifiedBy>
  <cp:revision>223</cp:revision>
  <cp:lastPrinted>2016-01-25T14:25:29Z</cp:lastPrinted>
  <dcterms:created xsi:type="dcterms:W3CDTF">2015-05-05T10:15:08Z</dcterms:created>
  <dcterms:modified xsi:type="dcterms:W3CDTF">2018-08-02T09:22:31Z</dcterms:modified>
</cp:coreProperties>
</file>