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4" r:id="rId2"/>
  </p:sldMasterIdLst>
  <p:notesMasterIdLst>
    <p:notesMasterId r:id="rId9"/>
  </p:notesMasterIdLst>
  <p:handoutMasterIdLst>
    <p:handoutMasterId r:id="rId10"/>
  </p:handoutMasterIdLst>
  <p:sldIdLst>
    <p:sldId id="404" r:id="rId3"/>
    <p:sldId id="439" r:id="rId4"/>
    <p:sldId id="440" r:id="rId5"/>
    <p:sldId id="443" r:id="rId6"/>
    <p:sldId id="441" r:id="rId7"/>
    <p:sldId id="446" r:id="rId8"/>
  </p:sldIdLst>
  <p:sldSz cx="9144000" cy="6858000" type="screen4x3"/>
  <p:notesSz cx="6805613" cy="99393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FF"/>
    <a:srgbClr val="B4FB25"/>
    <a:srgbClr val="B0F030"/>
    <a:srgbClr val="ADE739"/>
    <a:srgbClr val="149C24"/>
    <a:srgbClr val="00CC99"/>
    <a:srgbClr val="4F81BD"/>
    <a:srgbClr val="32436A"/>
    <a:srgbClr val="122B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9" autoAdjust="0"/>
    <p:restoredTop sz="96958" autoAdjust="0"/>
  </p:normalViewPr>
  <p:slideViewPr>
    <p:cSldViewPr>
      <p:cViewPr varScale="1">
        <p:scale>
          <a:sx n="129" d="100"/>
          <a:sy n="129" d="100"/>
        </p:scale>
        <p:origin x="103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70" y="-108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522" tIns="45761" rIns="91522" bIns="45761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522" tIns="45761" rIns="91522" bIns="45761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95B60CF-80ED-4152-A0DE-16CF8C6983F9}" type="datetimeFigureOut">
              <a:rPr lang="fr-FR"/>
              <a:pPr>
                <a:defRPr/>
              </a:pPr>
              <a:t>02/08/2018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522" tIns="45761" rIns="91522" bIns="45761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522" tIns="45761" rIns="91522" bIns="45761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AD36260-BA15-455A-9BFC-9C089B6AFF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283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522" tIns="45761" rIns="91522" bIns="4576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522" tIns="45761" rIns="91522" bIns="4576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E4121B-51FB-45F1-8549-7E4027EEA665}" type="datetimeFigureOut">
              <a:rPr lang="fr-FR"/>
              <a:pPr>
                <a:defRPr/>
              </a:pPr>
              <a:t>02/08/2018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0463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22" tIns="45761" rIns="91522" bIns="45761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21225"/>
            <a:ext cx="5446713" cy="4473575"/>
          </a:xfrm>
          <a:prstGeom prst="rect">
            <a:avLst/>
          </a:prstGeom>
        </p:spPr>
        <p:txBody>
          <a:bodyPr vert="horz" lIns="91522" tIns="45761" rIns="91522" bIns="45761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522" tIns="45761" rIns="91522" bIns="4576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522" tIns="45761" rIns="91522" bIns="4576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0E99E9F-03A0-4C70-A9E5-DB86863CE8C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282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E99E9F-03A0-4C70-A9E5-DB86863CE8C5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598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E99E9F-03A0-4C70-A9E5-DB86863CE8C5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131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E99E9F-03A0-4C70-A9E5-DB86863CE8C5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17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71550" y="6381750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28/05/2013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Conseil scientifique de l’IFSTTAR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6BD8B-6191-4DE1-AA5B-211F9466121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370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1043B-A4E0-4B79-B19D-4D49483D4402}" type="datetimeFigureOut">
              <a:rPr lang="fr-FR"/>
              <a:pPr>
                <a:defRPr/>
              </a:pPr>
              <a:t>02/08/2018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72D0D-4029-4866-B352-64B11E84E4F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2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361EC-2C05-4B57-805B-0FD3C52B2E4B}" type="datetimeFigureOut">
              <a:rPr lang="fr-FR"/>
              <a:pPr>
                <a:defRPr/>
              </a:pPr>
              <a:t>02/08/2018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72CD4-2645-4C1A-BD8E-079983EF8DA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040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7556E-067B-4D1C-89BF-9967260B0347}" type="datetimeFigureOut">
              <a:rPr lang="fr-FR"/>
              <a:pPr>
                <a:defRPr/>
              </a:pPr>
              <a:t>02/08/2018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8B403-4974-4EA2-A6F7-0B2FF0BF8B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583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01E50-2E21-473D-89FB-6956AB9610A8}" type="datetimeFigureOut">
              <a:rPr lang="fr-FR"/>
              <a:pPr>
                <a:defRPr/>
              </a:pPr>
              <a:t>02/08/2018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C6296-92D4-40D3-9D44-8F62A47C41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9149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ACD51-EA96-4766-B284-3CFC134266E9}" type="datetimeFigureOut">
              <a:rPr lang="fr-FR"/>
              <a:pPr>
                <a:defRPr/>
              </a:pPr>
              <a:t>02/08/2018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BA83E-5985-4C67-B114-BE650B49F1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561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D7D26-5CC4-4019-A0CD-31972D448372}" type="datetimeFigureOut">
              <a:rPr lang="fr-FR"/>
              <a:pPr>
                <a:defRPr/>
              </a:pPr>
              <a:t>02/08/2018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C1547-5526-4F9B-BA26-1EC49CE1C3D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019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97475-344B-48DB-B8B4-7FA61CAC6967}" type="datetimeFigureOut">
              <a:rPr lang="fr-FR"/>
              <a:pPr>
                <a:defRPr/>
              </a:pPr>
              <a:t>02/08/2018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3621A-1F68-43DB-92B7-0513280C74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268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E6462-2AC6-48D6-9C14-063CD7770E7F}" type="datetimeFigureOut">
              <a:rPr lang="fr-FR"/>
              <a:pPr>
                <a:defRPr/>
              </a:pPr>
              <a:t>02/08/2018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91164-58C7-4EA7-847A-C47B4AB1EB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510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9EFDC-4294-4EA8-B8B0-FDC209A0BD39}" type="datetimeFigureOut">
              <a:rPr lang="fr-FR"/>
              <a:pPr>
                <a:defRPr/>
              </a:pPr>
              <a:t>02/08/2018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35DE3-4461-44D5-878E-25E385972A8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355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B3655-6509-4996-A8DE-3CC8BEAACB86}" type="datetimeFigureOut">
              <a:rPr lang="fr-FR"/>
              <a:pPr>
                <a:defRPr/>
              </a:pPr>
              <a:t>02/08/2018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8C63B-8263-4DF9-9FA5-7B3F1A25A6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38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A6A4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28/05/2013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Conseil scientifique de l’IFSTTAR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08813" y="6381750"/>
            <a:ext cx="2133600" cy="365125"/>
          </a:xfr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pPr>
              <a:defRPr/>
            </a:pPr>
            <a:fld id="{23D46CD9-64C3-4B9D-A99C-277F448E28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7295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9F458-C5BA-4698-B7C9-FBD852961FF4}" type="datetimeFigureOut">
              <a:rPr lang="fr-FR"/>
              <a:pPr>
                <a:defRPr/>
              </a:pPr>
              <a:t>02/08/2018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E8979-A87F-4FA9-A31D-47A4ED17B8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427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19E3B-38F1-4E2A-8663-098B879A3C98}" type="datetimeFigureOut">
              <a:rPr lang="fr-FR"/>
              <a:pPr>
                <a:defRPr/>
              </a:pPr>
              <a:t>02/08/2018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0CC4B-65BA-4944-8CCC-36B1078A02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995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6C4FF-D4C3-49EB-92CD-958CD61ECCC8}" type="datetimeFigureOut">
              <a:rPr lang="fr-FR"/>
              <a:pPr>
                <a:defRPr/>
              </a:pPr>
              <a:t>02/08/2018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A71EF-7513-43CA-AB8E-BB5D26FB25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49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28/05/2013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Conseil scientifique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098BC-6DE9-497D-9A6A-91F831D1EB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64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28/05/2013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Conseil scientifique de l’IFSTTAR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F15E7-4411-450C-9C0F-8DE16A8E0BE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408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28/05/2013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Conseil scientifique de L’IFSTTAR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E4EF7-BE83-42F8-B8E4-76CEFF183B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00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28/05/2013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Conseil scientifique de l’IFSTTAR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4FFEC-4960-4C76-A174-A5670F7FD6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89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28/05/2013</a:t>
            </a: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Conseil scientifique de l’IFSTTAR</a:t>
            </a:r>
          </a:p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2B8B4-3C51-46FA-A1B1-4F5ED8BD04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50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05C46-4CB0-40D0-AD60-68A42521AE03}" type="datetimeFigureOut">
              <a:rPr lang="fr-FR"/>
              <a:pPr>
                <a:defRPr/>
              </a:pPr>
              <a:t>02/08/2018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9F944-27E3-4C98-BFA6-A949A5616F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245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B00C0-A3C8-4EC1-A44C-FB5290A9502A}" type="datetimeFigureOut">
              <a:rPr lang="fr-FR"/>
              <a:pPr>
                <a:defRPr/>
              </a:pPr>
              <a:t>02/08/2018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2A5F4-EAB5-48F4-82C3-4E70DFF3B2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51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1" descr="bas de page bleute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75"/>
            <a:ext cx="9144000" cy="669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28/05/2013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Conseil scientifique de l’IFSTTAR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C19726-DC03-407A-89E9-F7AD23C67B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32" name="ZoneTexte 4"/>
          <p:cNvSpPr txBox="1">
            <a:spLocks noChangeArrowheads="1"/>
          </p:cNvSpPr>
          <p:nvPr/>
        </p:nvSpPr>
        <p:spPr bwMode="auto">
          <a:xfrm>
            <a:off x="0" y="6670675"/>
            <a:ext cx="9144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FR" sz="900" b="1" smtClean="0">
                <a:solidFill>
                  <a:schemeClr val="tx2"/>
                </a:solidFill>
                <a:latin typeface="Calibri" pitchFamily="34" charset="0"/>
                <a:cs typeface="+mn-cs"/>
              </a:rPr>
              <a:t>Institut français des sciences et technologies des transports, de l’aménagement et des réseaux</a:t>
            </a:r>
          </a:p>
        </p:txBody>
      </p:sp>
      <p:sp>
        <p:nvSpPr>
          <p:cNvPr id="1033" name="ZoneTexte 8"/>
          <p:cNvSpPr txBox="1">
            <a:spLocks noChangeArrowheads="1"/>
          </p:cNvSpPr>
          <p:nvPr/>
        </p:nvSpPr>
        <p:spPr bwMode="auto">
          <a:xfrm>
            <a:off x="7002463" y="6442075"/>
            <a:ext cx="1081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FR" sz="1200" b="1" smtClean="0">
                <a:solidFill>
                  <a:schemeClr val="tx2"/>
                </a:solidFill>
                <a:latin typeface="Calibri" pitchFamily="34" charset="0"/>
                <a:cs typeface="+mn-cs"/>
              </a:rPr>
              <a:t>www.ifsttar.fr</a:t>
            </a:r>
            <a:endParaRPr lang="fr-FR" sz="1200" b="1" smtClean="0">
              <a:solidFill>
                <a:srgbClr val="9BBB59"/>
              </a:solidFill>
              <a:latin typeface="Calibri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4" r:id="rId4"/>
    <p:sldLayoutId id="2147484139" r:id="rId5"/>
    <p:sldLayoutId id="2147484135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A6A4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9BBB59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28/05/2013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CONSEIL SCIENTIFIQUE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047BECD-E83E-4685-8C55-B102CE79BAA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 3" descr="IFSTTAR_masqueppt_titr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re 5"/>
          <p:cNvSpPr>
            <a:spLocks noGrp="1"/>
          </p:cNvSpPr>
          <p:nvPr>
            <p:ph type="ctrTitle"/>
          </p:nvPr>
        </p:nvSpPr>
        <p:spPr>
          <a:xfrm>
            <a:off x="539750" y="476250"/>
            <a:ext cx="7561263" cy="1800225"/>
          </a:xfrm>
        </p:spPr>
        <p:txBody>
          <a:bodyPr/>
          <a:lstStyle/>
          <a:p>
            <a:pPr algn="l" eaLnBrk="1" hangingPunct="1"/>
            <a:r>
              <a:rPr lang="fr-FR" altLang="fr-FR" sz="2800" smtClean="0">
                <a:solidFill>
                  <a:schemeClr val="bg1"/>
                </a:solidFill>
              </a:rPr>
              <a:t>Institut français</a:t>
            </a:r>
            <a:br>
              <a:rPr lang="fr-FR" altLang="fr-FR" sz="2800" smtClean="0">
                <a:solidFill>
                  <a:schemeClr val="bg1"/>
                </a:solidFill>
              </a:rPr>
            </a:br>
            <a:r>
              <a:rPr lang="fr-FR" altLang="fr-FR" sz="2800" smtClean="0">
                <a:solidFill>
                  <a:schemeClr val="bg1"/>
                </a:solidFill>
              </a:rPr>
              <a:t>des sciences et technologies</a:t>
            </a:r>
            <a:br>
              <a:rPr lang="fr-FR" altLang="fr-FR" sz="2800" smtClean="0">
                <a:solidFill>
                  <a:schemeClr val="bg1"/>
                </a:solidFill>
              </a:rPr>
            </a:br>
            <a:r>
              <a:rPr lang="fr-FR" altLang="fr-FR" sz="2800" smtClean="0">
                <a:solidFill>
                  <a:schemeClr val="bg1"/>
                </a:solidFill>
              </a:rPr>
              <a:t>des transports, de l’aménagement</a:t>
            </a:r>
            <a:br>
              <a:rPr lang="fr-FR" altLang="fr-FR" sz="2800" smtClean="0">
                <a:solidFill>
                  <a:schemeClr val="bg1"/>
                </a:solidFill>
              </a:rPr>
            </a:br>
            <a:r>
              <a:rPr lang="fr-FR" altLang="fr-FR" sz="2800" smtClean="0">
                <a:solidFill>
                  <a:schemeClr val="bg1"/>
                </a:solidFill>
              </a:rPr>
              <a:t>et des réseaux</a:t>
            </a: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971550" y="3044825"/>
            <a:ext cx="6553200" cy="16081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12 laboratoires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b="1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l’Ifsttar Nantes</a:t>
            </a:r>
          </a:p>
        </p:txBody>
      </p:sp>
      <p:sp>
        <p:nvSpPr>
          <p:cNvPr id="23557" name="ZoneTexte 11"/>
          <p:cNvSpPr txBox="1">
            <a:spLocks noChangeArrowheads="1"/>
          </p:cNvSpPr>
          <p:nvPr/>
        </p:nvSpPr>
        <p:spPr bwMode="auto">
          <a:xfrm>
            <a:off x="827088" y="5013325"/>
            <a:ext cx="38893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9BBB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Calibri" pitchFamily="34" charset="0"/>
              </a:rPr>
              <a:t>Marie-Line Gallenne / DS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fr-FR" altLang="fr-FR" sz="1800" dirty="0" smtClean="0">
                <a:solidFill>
                  <a:schemeClr val="bg1"/>
                </a:solidFill>
                <a:latin typeface="Calibri" pitchFamily="34" charset="0"/>
              </a:rPr>
              <a:t>Séminaire de connaissance réciproque Nantes 12 &amp; 13 mars 2018</a:t>
            </a:r>
            <a:endParaRPr lang="fr-FR" altLang="fr-FR" sz="1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88832" cy="1143000"/>
          </a:xfrm>
        </p:spPr>
        <p:txBody>
          <a:bodyPr/>
          <a:lstStyle/>
          <a:p>
            <a:r>
              <a:rPr lang="fr-FR" sz="3200" dirty="0" smtClean="0"/>
              <a:t>Objets de recherche</a:t>
            </a:r>
            <a:endParaRPr lang="fr-FR" sz="32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26660"/>
            <a:ext cx="3110391" cy="20800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5" y="1776041"/>
            <a:ext cx="3042238" cy="203069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9160"/>
            <a:ext cx="3316224" cy="162763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748247"/>
            <a:ext cx="1956923" cy="302433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8104" y="4869160"/>
            <a:ext cx="3026384" cy="171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4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7488832" cy="1143000"/>
          </a:xfrm>
        </p:spPr>
        <p:txBody>
          <a:bodyPr/>
          <a:lstStyle/>
          <a:p>
            <a:r>
              <a:rPr lang="fr-FR" sz="3200" dirty="0" smtClean="0"/>
              <a:t>Grandes thématiques </a:t>
            </a:r>
            <a:endParaRPr lang="fr-FR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-36512" y="2132856"/>
            <a:ext cx="2900180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Infrastructures pour l’énergie</a:t>
            </a:r>
            <a:endParaRPr lang="fr-FR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3320918" y="1224116"/>
            <a:ext cx="2088232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Villes et mobilités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099692" y="4077072"/>
            <a:ext cx="2804456" cy="3385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Infrastructures innovantes</a:t>
            </a:r>
            <a:endParaRPr lang="fr-FR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372200" y="2154342"/>
            <a:ext cx="2804456" cy="338554"/>
          </a:xfrm>
          <a:prstGeom prst="rect">
            <a:avLst/>
          </a:prstGeom>
          <a:solidFill>
            <a:srgbClr val="B0F030"/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Environnement et risques</a:t>
            </a:r>
            <a:endParaRPr lang="fr-FR" sz="16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062" y="4526670"/>
            <a:ext cx="4487715" cy="206113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032" y="2528487"/>
            <a:ext cx="2868152" cy="190862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715" y="1743966"/>
            <a:ext cx="3204639" cy="169239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8" y="2616835"/>
            <a:ext cx="1956923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9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7488832" cy="1143000"/>
          </a:xfrm>
        </p:spPr>
        <p:txBody>
          <a:bodyPr/>
          <a:lstStyle/>
          <a:p>
            <a:r>
              <a:rPr lang="fr-FR" sz="3200" dirty="0" smtClean="0"/>
              <a:t>Un laboratoire : un mot-clé !</a:t>
            </a:r>
            <a:endParaRPr lang="fr-FR" sz="3200" dirty="0"/>
          </a:p>
        </p:txBody>
      </p:sp>
      <p:grpSp>
        <p:nvGrpSpPr>
          <p:cNvPr id="8" name="Groupe 7"/>
          <p:cNvGrpSpPr/>
          <p:nvPr/>
        </p:nvGrpSpPr>
        <p:grpSpPr>
          <a:xfrm>
            <a:off x="338892" y="833568"/>
            <a:ext cx="8481580" cy="1234213"/>
            <a:chOff x="338892" y="833568"/>
            <a:chExt cx="8481580" cy="1234213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338892" y="833568"/>
              <a:ext cx="8481580" cy="123421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664356" y="1455502"/>
              <a:ext cx="3344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FF00FF"/>
                  </a:solidFill>
                  <a:latin typeface="+mn-lt"/>
                </a:rPr>
                <a:t>LAMES : chaussées</a:t>
              </a:r>
              <a:endParaRPr lang="fr-FR" sz="2800" b="1" dirty="0">
                <a:solidFill>
                  <a:srgbClr val="FF00FF"/>
                </a:solidFill>
                <a:latin typeface="+mn-lt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887697" y="882179"/>
              <a:ext cx="31966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FF00FF"/>
                  </a:solidFill>
                  <a:latin typeface="+mn-lt"/>
                </a:rPr>
                <a:t>GPEM : granulats</a:t>
              </a:r>
              <a:endParaRPr lang="fr-FR" sz="2800" b="1" dirty="0">
                <a:solidFill>
                  <a:srgbClr val="FF00FF"/>
                </a:solidFill>
                <a:latin typeface="+mn-lt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284126" y="1443500"/>
              <a:ext cx="2746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FF00FF"/>
                  </a:solidFill>
                  <a:latin typeface="+mn-lt"/>
                </a:rPr>
                <a:t>MIT : matériaux</a:t>
              </a:r>
              <a:endParaRPr lang="fr-FR" sz="2800" b="1" dirty="0">
                <a:solidFill>
                  <a:srgbClr val="FF00FF"/>
                </a:solidFill>
                <a:latin typeface="+mn-lt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464750" y="967923"/>
              <a:ext cx="2811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FF00FF"/>
                  </a:solidFill>
                  <a:latin typeface="+mn-lt"/>
                </a:rPr>
                <a:t>SMC : câbles</a:t>
              </a:r>
              <a:endParaRPr lang="fr-FR" sz="2800" b="1" dirty="0">
                <a:solidFill>
                  <a:srgbClr val="FF00FF"/>
                </a:solidFill>
                <a:latin typeface="+mn-lt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338892" y="4941168"/>
            <a:ext cx="8481580" cy="1152128"/>
            <a:chOff x="338892" y="5325739"/>
            <a:chExt cx="8481580" cy="1152128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338892" y="5325739"/>
              <a:ext cx="8481580" cy="1152128"/>
            </a:xfrm>
            <a:prstGeom prst="roundRect">
              <a:avLst/>
            </a:prstGeom>
            <a:solidFill>
              <a:srgbClr val="B4FB25">
                <a:alpha val="4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386701" y="5378583"/>
              <a:ext cx="3332313" cy="523220"/>
            </a:xfrm>
            <a:prstGeom prst="rect">
              <a:avLst/>
            </a:prstGeom>
            <a:solidFill>
              <a:srgbClr val="B4FB25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chemeClr val="bg1"/>
                  </a:solidFill>
                  <a:latin typeface="+mn-lt"/>
                </a:rPr>
                <a:t>UMRAE</a:t>
              </a:r>
              <a:r>
                <a:rPr lang="fr-FR" sz="2800" b="1" dirty="0" smtClean="0">
                  <a:solidFill>
                    <a:srgbClr val="B0F030"/>
                  </a:solidFill>
                  <a:latin typeface="+mn-lt"/>
                </a:rPr>
                <a:t> </a:t>
              </a:r>
              <a:r>
                <a:rPr lang="fr-FR" sz="2800" b="1" dirty="0" smtClean="0">
                  <a:solidFill>
                    <a:schemeClr val="bg1"/>
                  </a:solidFill>
                  <a:latin typeface="+mn-lt"/>
                </a:rPr>
                <a:t>: acoustique</a:t>
              </a:r>
              <a:endParaRPr lang="fr-FR" sz="28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514869" y="5387973"/>
              <a:ext cx="3078254" cy="523220"/>
            </a:xfrm>
            <a:prstGeom prst="rect">
              <a:avLst/>
            </a:prstGeom>
            <a:solidFill>
              <a:srgbClr val="B4FB25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chemeClr val="bg1"/>
                  </a:solidFill>
                  <a:latin typeface="+mn-lt"/>
                </a:rPr>
                <a:t>EASE : usages</a:t>
              </a:r>
              <a:endParaRPr lang="fr-FR" sz="28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1904351" y="5928225"/>
              <a:ext cx="4208182" cy="523220"/>
            </a:xfrm>
            <a:prstGeom prst="rect">
              <a:avLst/>
            </a:prstGeom>
            <a:solidFill>
              <a:srgbClr val="B4FB25"/>
            </a:solidFill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chemeClr val="bg1"/>
                  </a:solidFill>
                  <a:latin typeface="+mj-lt"/>
                </a:rPr>
                <a:t>GEOLOC : géolocalisation </a:t>
              </a:r>
              <a:endParaRPr lang="fr-FR" sz="28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338892" y="2270104"/>
            <a:ext cx="8481580" cy="1377830"/>
            <a:chOff x="381908" y="3477020"/>
            <a:chExt cx="8481580" cy="1377830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381908" y="3477020"/>
              <a:ext cx="8481580" cy="1377830"/>
            </a:xfrm>
            <a:prstGeom prst="roundRect">
              <a:avLst/>
            </a:prstGeom>
            <a:solidFill>
              <a:srgbClr val="149C24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3340821" y="4283712"/>
              <a:ext cx="237626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149C24"/>
                  </a:solidFill>
                  <a:latin typeface="+mn-lt"/>
                </a:rPr>
                <a:t>LEE : eau </a:t>
              </a:r>
              <a:endParaRPr lang="fr-FR" sz="2800" b="1" dirty="0">
                <a:solidFill>
                  <a:srgbClr val="149C24"/>
                </a:solidFill>
                <a:latin typeface="+mn-lt"/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779522" y="3583144"/>
              <a:ext cx="3939492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149C24"/>
                  </a:solidFill>
                  <a:latin typeface="+mn-lt"/>
                </a:rPr>
                <a:t>GEOEND : caractérisation</a:t>
              </a:r>
              <a:endParaRPr lang="fr-FR" sz="2800" b="1" dirty="0">
                <a:solidFill>
                  <a:srgbClr val="149C24"/>
                </a:solidFill>
                <a:latin typeface="+mn-lt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518716" y="3584773"/>
              <a:ext cx="3432357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149C24"/>
                  </a:solidFill>
                  <a:latin typeface="+mn-lt"/>
                </a:rPr>
                <a:t>GMG : géotechnique</a:t>
              </a:r>
              <a:endParaRPr lang="fr-FR" sz="2800" b="1" dirty="0">
                <a:solidFill>
                  <a:srgbClr val="149C24"/>
                </a:solidFill>
                <a:latin typeface="+mn-lt"/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338892" y="3861048"/>
            <a:ext cx="8481580" cy="837046"/>
            <a:chOff x="428346" y="2201583"/>
            <a:chExt cx="8150989" cy="837046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428346" y="2201583"/>
              <a:ext cx="8150989" cy="8370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691504" y="2344782"/>
              <a:ext cx="3086783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0070C0"/>
                  </a:solidFill>
                  <a:latin typeface="+mj-lt"/>
                </a:rPr>
                <a:t>SII : monitoring</a:t>
              </a:r>
              <a:endParaRPr lang="fr-FR" sz="2800" b="1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4737569" y="2366612"/>
              <a:ext cx="353846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0070C0"/>
                  </a:solidFill>
                  <a:latin typeface="+mn-lt"/>
                </a:rPr>
                <a:t>MACSI : composites</a:t>
              </a:r>
              <a:endParaRPr lang="fr-FR" sz="2800" b="1" dirty="0">
                <a:solidFill>
                  <a:srgbClr val="0070C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365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7488832" cy="1143000"/>
          </a:xfrm>
        </p:spPr>
        <p:txBody>
          <a:bodyPr/>
          <a:lstStyle/>
          <a:p>
            <a:r>
              <a:rPr lang="fr-FR" sz="3200" dirty="0" smtClean="0"/>
              <a:t>Insertion dans l’Ifsttar</a:t>
            </a:r>
            <a:endParaRPr lang="fr-FR" sz="3200" dirty="0"/>
          </a:p>
        </p:txBody>
      </p:sp>
      <p:grpSp>
        <p:nvGrpSpPr>
          <p:cNvPr id="7" name="Groupe 6"/>
          <p:cNvGrpSpPr/>
          <p:nvPr/>
        </p:nvGrpSpPr>
        <p:grpSpPr>
          <a:xfrm>
            <a:off x="572460" y="4114118"/>
            <a:ext cx="2880320" cy="2664296"/>
            <a:chOff x="0" y="355813"/>
            <a:chExt cx="3168352" cy="2771272"/>
          </a:xfrm>
        </p:grpSpPr>
        <p:sp>
          <p:nvSpPr>
            <p:cNvPr id="4" name="Ellipse 3"/>
            <p:cNvSpPr/>
            <p:nvPr/>
          </p:nvSpPr>
          <p:spPr>
            <a:xfrm>
              <a:off x="0" y="355813"/>
              <a:ext cx="3168352" cy="27712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125924" y="1857531"/>
              <a:ext cx="2891644" cy="4802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2400" dirty="0" smtClean="0"/>
                <a:t>Mobilité sécurité</a:t>
              </a:r>
              <a:endParaRPr lang="fr-FR" sz="2400" dirty="0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4919922" y="3535814"/>
            <a:ext cx="3725190" cy="3231299"/>
            <a:chOff x="2177019" y="500087"/>
            <a:chExt cx="3168352" cy="2771272"/>
          </a:xfrm>
        </p:grpSpPr>
        <p:sp>
          <p:nvSpPr>
            <p:cNvPr id="27" name="Ellipse 26"/>
            <p:cNvSpPr/>
            <p:nvPr/>
          </p:nvSpPr>
          <p:spPr>
            <a:xfrm>
              <a:off x="2177019" y="500087"/>
              <a:ext cx="3168352" cy="277127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149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2435810" y="1758020"/>
              <a:ext cx="2694749" cy="10294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/>
                <a:t>Aménagement et protection </a:t>
              </a:r>
            </a:p>
            <a:p>
              <a:pPr algn="ctr"/>
              <a:r>
                <a:rPr lang="fr-FR" sz="2400" dirty="0" smtClean="0"/>
                <a:t>des territoires</a:t>
              </a:r>
              <a:endParaRPr lang="fr-FR" sz="2400" dirty="0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1659519" y="785275"/>
            <a:ext cx="4248472" cy="3947261"/>
            <a:chOff x="2789087" y="3249226"/>
            <a:chExt cx="3168352" cy="2900212"/>
          </a:xfrm>
        </p:grpSpPr>
        <p:sp>
          <p:nvSpPr>
            <p:cNvPr id="28" name="Ellipse 27"/>
            <p:cNvSpPr/>
            <p:nvPr/>
          </p:nvSpPr>
          <p:spPr>
            <a:xfrm>
              <a:off x="2789087" y="3249226"/>
              <a:ext cx="3168352" cy="290021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512023" y="3586599"/>
              <a:ext cx="1932392" cy="3844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2800" dirty="0" smtClean="0"/>
                <a:t>Infrastructures</a:t>
              </a:r>
              <a:endParaRPr lang="fr-FR" sz="2800" dirty="0"/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7099966" y="4256737"/>
            <a:ext cx="9901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149C24"/>
                </a:solidFill>
                <a:latin typeface="+mn-lt"/>
              </a:rPr>
              <a:t>LEE</a:t>
            </a:r>
            <a:endParaRPr lang="fr-FR" sz="2800" b="1" dirty="0">
              <a:solidFill>
                <a:srgbClr val="149C24"/>
              </a:solidFill>
              <a:latin typeface="+mn-lt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416510" y="2919251"/>
            <a:ext cx="1728192" cy="523220"/>
          </a:xfrm>
          <a:prstGeom prst="rect">
            <a:avLst/>
          </a:prstGeom>
          <a:solidFill>
            <a:schemeClr val="bg1"/>
          </a:solidFill>
          <a:ln>
            <a:solidFill>
              <a:srgbClr val="149C24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149C24"/>
                </a:solidFill>
                <a:latin typeface="+mn-lt"/>
              </a:rPr>
              <a:t>GEOEND</a:t>
            </a:r>
            <a:endParaRPr lang="fr-FR" sz="2800" b="1" dirty="0">
              <a:solidFill>
                <a:srgbClr val="149C24"/>
              </a:solidFill>
              <a:latin typeface="+mn-lt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315703" y="282383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FF"/>
                </a:solidFill>
                <a:latin typeface="+mn-lt"/>
              </a:rPr>
              <a:t>LAMES</a:t>
            </a:r>
            <a:endParaRPr lang="fr-FR" sz="2800" b="1" dirty="0">
              <a:solidFill>
                <a:srgbClr val="FF00FF"/>
              </a:solidFill>
              <a:latin typeface="+mn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111204" y="213268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FF"/>
                </a:solidFill>
                <a:latin typeface="+mn-lt"/>
              </a:rPr>
              <a:t>GPEM</a:t>
            </a:r>
            <a:endParaRPr lang="fr-FR" sz="2800" b="1" dirty="0">
              <a:solidFill>
                <a:srgbClr val="FF00FF"/>
              </a:solidFill>
              <a:latin typeface="+mn-l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166088" y="319808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FF"/>
                </a:solidFill>
                <a:latin typeface="+mn-lt"/>
              </a:rPr>
              <a:t>MIT</a:t>
            </a:r>
            <a:endParaRPr lang="fr-FR" sz="2800" b="1" dirty="0">
              <a:solidFill>
                <a:srgbClr val="FF00FF"/>
              </a:solidFill>
              <a:latin typeface="+mn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333419" y="208120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FF"/>
                </a:solidFill>
                <a:latin typeface="+mn-lt"/>
              </a:rPr>
              <a:t>SMC</a:t>
            </a:r>
            <a:endParaRPr lang="fr-FR" sz="2800" b="1" dirty="0">
              <a:solidFill>
                <a:srgbClr val="FF00FF"/>
              </a:solidFill>
              <a:latin typeface="+mn-l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201394" y="4114624"/>
            <a:ext cx="1728192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ADE739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B0F030"/>
                </a:solidFill>
                <a:latin typeface="+mn-lt"/>
              </a:rPr>
              <a:t>UMRAE</a:t>
            </a:r>
            <a:endParaRPr lang="fr-FR" sz="2800" b="1" dirty="0">
              <a:solidFill>
                <a:srgbClr val="B0F030"/>
              </a:solidFill>
              <a:latin typeface="+mn-lt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193297" y="4708251"/>
            <a:ext cx="1640289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B0F03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B0F030"/>
                </a:solidFill>
                <a:latin typeface="+mn-lt"/>
              </a:rPr>
              <a:t>EASE</a:t>
            </a:r>
            <a:endParaRPr lang="fr-FR" sz="2800" b="1" dirty="0">
              <a:solidFill>
                <a:srgbClr val="B0F030"/>
              </a:solidFill>
              <a:latin typeface="+mn-lt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030147" y="4994937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B0F030"/>
                </a:solidFill>
                <a:latin typeface="+mj-lt"/>
              </a:rPr>
              <a:t>GEOLOC</a:t>
            </a:r>
            <a:endParaRPr lang="fr-FR" sz="2800" b="1" dirty="0">
              <a:solidFill>
                <a:srgbClr val="B0F030"/>
              </a:solidFill>
              <a:latin typeface="+mj-lt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768806" y="3486588"/>
            <a:ext cx="1373909" cy="523220"/>
          </a:xfrm>
          <a:prstGeom prst="rect">
            <a:avLst/>
          </a:prstGeom>
          <a:solidFill>
            <a:schemeClr val="bg1"/>
          </a:solidFill>
          <a:ln>
            <a:solidFill>
              <a:srgbClr val="149C24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149C24"/>
                </a:solidFill>
                <a:latin typeface="+mn-lt"/>
              </a:rPr>
              <a:t>GMG</a:t>
            </a:r>
            <a:endParaRPr lang="fr-FR" sz="2800" b="1" dirty="0">
              <a:solidFill>
                <a:srgbClr val="149C24"/>
              </a:solidFill>
              <a:latin typeface="+mn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894243" y="3969042"/>
            <a:ext cx="1020279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+mj-lt"/>
              </a:rPr>
              <a:t>SII</a:t>
            </a:r>
            <a:endParaRPr lang="fr-FR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991245" y="3584602"/>
            <a:ext cx="1583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+mn-lt"/>
              </a:rPr>
              <a:t>MACSI</a:t>
            </a:r>
            <a:endParaRPr lang="fr-FR" sz="28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368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1" t="14028" r="12756" b="21511"/>
          <a:stretch/>
        </p:blipFill>
        <p:spPr>
          <a:xfrm>
            <a:off x="1620000" y="71909"/>
            <a:ext cx="6357600" cy="675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87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7629</TotalTime>
  <Words>106</Words>
  <Application>Microsoft Office PowerPoint</Application>
  <PresentationFormat>Affichage à l'écran (4:3)</PresentationFormat>
  <Paragraphs>44</Paragraphs>
  <Slides>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Thème Office</vt:lpstr>
      <vt:lpstr>Conception personnalisée</vt:lpstr>
      <vt:lpstr>Institut français des sciences et technologies des transports, de l’aménagement et des réseaux</vt:lpstr>
      <vt:lpstr>Objets de recherche</vt:lpstr>
      <vt:lpstr>Grandes thématiques </vt:lpstr>
      <vt:lpstr>Un laboratoire : un mot-clé !</vt:lpstr>
      <vt:lpstr>Insertion dans l’Ifsttar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gantier</dc:creator>
  <cp:lastModifiedBy>Philippe Tamagny</cp:lastModifiedBy>
  <cp:revision>550</cp:revision>
  <cp:lastPrinted>2013-05-27T13:25:20Z</cp:lastPrinted>
  <dcterms:created xsi:type="dcterms:W3CDTF">2012-09-10T08:46:14Z</dcterms:created>
  <dcterms:modified xsi:type="dcterms:W3CDTF">2018-08-02T09:25:49Z</dcterms:modified>
</cp:coreProperties>
</file>