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49" r:id="rId2"/>
    <p:sldId id="352" r:id="rId3"/>
    <p:sldId id="353" r:id="rId4"/>
    <p:sldId id="354" r:id="rId5"/>
    <p:sldId id="355" r:id="rId6"/>
    <p:sldId id="351" r:id="rId7"/>
    <p:sldId id="271" r:id="rId8"/>
    <p:sldId id="348" r:id="rId9"/>
    <p:sldId id="346" r:id="rId10"/>
    <p:sldId id="269" r:id="rId11"/>
    <p:sldId id="34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437626"/>
    <a:srgbClr val="00CC99"/>
    <a:srgbClr val="00A6A4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3916" autoAdjust="0"/>
  </p:normalViewPr>
  <p:slideViewPr>
    <p:cSldViewPr>
      <p:cViewPr varScale="1">
        <p:scale>
          <a:sx n="125" d="100"/>
          <a:sy n="125" d="100"/>
        </p:scale>
        <p:origin x="15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AABFC-0E4F-4E1C-89E1-3D4D94C64D4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D63594-7A98-4A32-8939-AD9928E54E79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000" dirty="0" smtClean="0">
              <a:latin typeface="+mn-lt"/>
            </a:rPr>
            <a:t>Matériaux et Structures</a:t>
          </a:r>
          <a:endParaRPr lang="fr-FR" sz="2000" dirty="0">
            <a:latin typeface="+mn-lt"/>
          </a:endParaRPr>
        </a:p>
      </dgm:t>
    </dgm:pt>
    <dgm:pt modelId="{945BEACD-AFA1-4B6F-A779-FFCF71681708}" type="parTrans" cxnId="{B138CA11-7F51-420B-9300-FE9592B73E18}">
      <dgm:prSet/>
      <dgm:spPr/>
      <dgm:t>
        <a:bodyPr/>
        <a:lstStyle/>
        <a:p>
          <a:endParaRPr lang="fr-FR"/>
        </a:p>
      </dgm:t>
    </dgm:pt>
    <dgm:pt modelId="{C0E8516C-F800-471A-B3F7-DBDD6898A5DC}" type="sibTrans" cxnId="{B138CA11-7F51-420B-9300-FE9592B73E18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11C7FDAA-9DF6-469C-96FE-F456F7824DA7}">
      <dgm:prSet phldrT="[Texte]" custT="1"/>
      <dgm:spPr>
        <a:solidFill>
          <a:srgbClr val="437626"/>
        </a:solidFill>
      </dgm:spPr>
      <dgm:t>
        <a:bodyPr/>
        <a:lstStyle/>
        <a:p>
          <a:r>
            <a:rPr lang="fr-FR" sz="2000" b="1" dirty="0" smtClean="0">
              <a:solidFill>
                <a:schemeClr val="bg1"/>
              </a:solidFill>
              <a:latin typeface="+mn-lt"/>
              <a:cs typeface="Arial" charset="0"/>
            </a:rPr>
            <a:t>Géotechnique Géosciences Risques naturels</a:t>
          </a:r>
        </a:p>
      </dgm:t>
    </dgm:pt>
    <dgm:pt modelId="{A6E1A107-6B28-4B7C-A227-2AFD23471AE6}" type="parTrans" cxnId="{5BBA26AB-D864-4612-A689-A9329B49E0CF}">
      <dgm:prSet/>
      <dgm:spPr/>
      <dgm:t>
        <a:bodyPr/>
        <a:lstStyle/>
        <a:p>
          <a:endParaRPr lang="fr-FR"/>
        </a:p>
      </dgm:t>
    </dgm:pt>
    <dgm:pt modelId="{95A655BC-446B-445A-903A-5BE64B591CA7}" type="sibTrans" cxnId="{5BBA26AB-D864-4612-A689-A9329B49E0CF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6D35BCFD-632B-40D8-B22F-325CD7974771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bg1"/>
              </a:solidFill>
              <a:latin typeface="+mn-lt"/>
              <a:cs typeface="Arial" charset="0"/>
            </a:rPr>
            <a:t>Transport, Santé, Sécurité</a:t>
          </a:r>
          <a:endParaRPr lang="fr-FR" sz="2000" dirty="0">
            <a:latin typeface="+mn-lt"/>
          </a:endParaRPr>
        </a:p>
      </dgm:t>
    </dgm:pt>
    <dgm:pt modelId="{D293F876-AB8A-4867-AB2A-B33AE19E683B}" type="parTrans" cxnId="{2C8A681F-6D46-42A6-AF55-A99761EF7C7C}">
      <dgm:prSet/>
      <dgm:spPr/>
      <dgm:t>
        <a:bodyPr/>
        <a:lstStyle/>
        <a:p>
          <a:endParaRPr lang="fr-FR"/>
        </a:p>
      </dgm:t>
    </dgm:pt>
    <dgm:pt modelId="{C1CE00D0-5851-4A66-9EC7-D39A6B20467F}" type="sibTrans" cxnId="{2C8A681F-6D46-42A6-AF55-A99761EF7C7C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E564696-4029-4222-80FC-0E445B46AA8A}">
      <dgm:prSet phldrT="[Texte]" custT="1"/>
      <dgm:spPr>
        <a:solidFill>
          <a:srgbClr val="7030A0"/>
        </a:solidFill>
      </dgm:spPr>
      <dgm:t>
        <a:bodyPr/>
        <a:lstStyle/>
        <a:p>
          <a:pPr algn="ctr"/>
          <a:r>
            <a:rPr lang="fr-FR" sz="2000" i="1" dirty="0" smtClean="0">
              <a:solidFill>
                <a:schemeClr val="bg1"/>
              </a:solidFill>
              <a:latin typeface="+mn-lt"/>
              <a:cs typeface="Arial" charset="0"/>
            </a:rPr>
            <a:t>200 agents (80)</a:t>
          </a:r>
        </a:p>
      </dgm:t>
    </dgm:pt>
    <dgm:pt modelId="{C31CE282-5EE5-4FD7-BBDE-30B984ABE049}" type="parTrans" cxnId="{86D36C48-05B3-4E10-97DD-BD073DA298C8}">
      <dgm:prSet/>
      <dgm:spPr/>
      <dgm:t>
        <a:bodyPr/>
        <a:lstStyle/>
        <a:p>
          <a:endParaRPr lang="fr-FR"/>
        </a:p>
      </dgm:t>
    </dgm:pt>
    <dgm:pt modelId="{35735B8F-7E27-45F2-A3DB-CAFCAC567477}" type="sibTrans" cxnId="{86D36C48-05B3-4E10-97DD-BD073DA298C8}">
      <dgm:prSet/>
      <dgm:spPr/>
      <dgm:t>
        <a:bodyPr/>
        <a:lstStyle/>
        <a:p>
          <a:endParaRPr lang="fr-FR"/>
        </a:p>
      </dgm:t>
    </dgm:pt>
    <dgm:pt modelId="{D8EDF54B-4AE7-4FA8-8F89-9C9F9C6A3AD5}">
      <dgm:prSet phldrT="[Texte]" custT="1"/>
      <dgm:spPr>
        <a:solidFill>
          <a:srgbClr val="769535"/>
        </a:solidFill>
      </dgm:spPr>
      <dgm:t>
        <a:bodyPr/>
        <a:lstStyle/>
        <a:p>
          <a:r>
            <a:rPr lang="fr-FR" sz="2000" i="1" dirty="0" smtClean="0">
              <a:solidFill>
                <a:schemeClr val="bg1"/>
              </a:solidFill>
              <a:latin typeface="+mn-lt"/>
              <a:cs typeface="Arial" charset="0"/>
            </a:rPr>
            <a:t>140 personnes (40)</a:t>
          </a:r>
          <a:endParaRPr lang="fr-FR" sz="2000" dirty="0">
            <a:latin typeface="+mn-lt"/>
          </a:endParaRPr>
        </a:p>
      </dgm:t>
    </dgm:pt>
    <dgm:pt modelId="{714BA006-DF81-423E-B72F-EE46EA0F4662}" type="parTrans" cxnId="{2487C2B4-042B-4661-A1F2-2421E666F8B9}">
      <dgm:prSet/>
      <dgm:spPr/>
      <dgm:t>
        <a:bodyPr/>
        <a:lstStyle/>
        <a:p>
          <a:endParaRPr lang="fr-FR"/>
        </a:p>
      </dgm:t>
    </dgm:pt>
    <dgm:pt modelId="{72BA56E4-4AD2-48D4-BDD9-1E18799B208F}" type="sibTrans" cxnId="{2487C2B4-042B-4661-A1F2-2421E666F8B9}">
      <dgm:prSet/>
      <dgm:spPr/>
      <dgm:t>
        <a:bodyPr/>
        <a:lstStyle/>
        <a:p>
          <a:endParaRPr lang="fr-FR"/>
        </a:p>
      </dgm:t>
    </dgm:pt>
    <dgm:pt modelId="{4C34A622-D6C1-4379-BE36-BAD90ACDA254}">
      <dgm:prSet phldrT="[Texte]" custT="1"/>
      <dgm:spPr>
        <a:solidFill>
          <a:srgbClr val="769535"/>
        </a:solidFill>
      </dgm:spPr>
      <dgm:t>
        <a:bodyPr/>
        <a:lstStyle/>
        <a:p>
          <a:r>
            <a:rPr lang="fr-FR" sz="2000" b="1" dirty="0" smtClean="0">
              <a:solidFill>
                <a:schemeClr val="bg1"/>
              </a:solidFill>
              <a:latin typeface="+mn-lt"/>
              <a:cs typeface="Arial" charset="0"/>
            </a:rPr>
            <a:t>Aménagement, Mobilité </a:t>
          </a:r>
          <a:r>
            <a:rPr lang="fr-FR" sz="2000" dirty="0" smtClean="0">
              <a:solidFill>
                <a:schemeClr val="bg1"/>
              </a:solidFill>
              <a:latin typeface="+mn-lt"/>
              <a:cs typeface="Arial" charset="0"/>
            </a:rPr>
            <a:t>&amp; </a:t>
          </a:r>
          <a:r>
            <a:rPr lang="fr-FR" sz="2000" b="1" dirty="0" smtClean="0">
              <a:solidFill>
                <a:schemeClr val="bg1"/>
              </a:solidFill>
              <a:latin typeface="+mn-lt"/>
              <a:cs typeface="Arial" charset="0"/>
            </a:rPr>
            <a:t>Environnement</a:t>
          </a:r>
          <a:endParaRPr lang="fr-FR" sz="2000" dirty="0">
            <a:latin typeface="+mn-lt"/>
          </a:endParaRPr>
        </a:p>
      </dgm:t>
    </dgm:pt>
    <dgm:pt modelId="{27B0536B-AEB0-4343-878E-7CCAA0249DE2}" type="parTrans" cxnId="{B843C0C5-B490-4D1A-B357-11F1C4096D80}">
      <dgm:prSet/>
      <dgm:spPr/>
      <dgm:t>
        <a:bodyPr/>
        <a:lstStyle/>
        <a:p>
          <a:endParaRPr lang="fr-FR"/>
        </a:p>
      </dgm:t>
    </dgm:pt>
    <dgm:pt modelId="{1E93620A-C187-4FCE-AF8A-E2C07E54E168}" type="sibTrans" cxnId="{B843C0C5-B490-4D1A-B357-11F1C4096D80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75FE3A89-4A06-4756-9588-4D8A275E3647}">
      <dgm:prSet phldrT="[Texte]" custT="1"/>
      <dgm:spPr/>
      <dgm:t>
        <a:bodyPr/>
        <a:lstStyle/>
        <a:p>
          <a:r>
            <a:rPr lang="fr-FR" sz="2000" i="1" dirty="0" smtClean="0">
              <a:solidFill>
                <a:schemeClr val="bg1"/>
              </a:solidFill>
              <a:latin typeface="+mn-lt"/>
              <a:cs typeface="Arial" charset="0"/>
            </a:rPr>
            <a:t>130 agents (0)</a:t>
          </a:r>
          <a:endParaRPr lang="fr-FR" sz="2000" dirty="0">
            <a:latin typeface="+mn-lt"/>
          </a:endParaRPr>
        </a:p>
      </dgm:t>
    </dgm:pt>
    <dgm:pt modelId="{3FFAD8D7-FC4E-4736-8156-262988279303}" type="parTrans" cxnId="{0761FF9F-CBA5-48CD-9DD7-31067DC33694}">
      <dgm:prSet/>
      <dgm:spPr/>
      <dgm:t>
        <a:bodyPr/>
        <a:lstStyle/>
        <a:p>
          <a:endParaRPr lang="fr-FR"/>
        </a:p>
      </dgm:t>
    </dgm:pt>
    <dgm:pt modelId="{5D7F9D60-0C8F-436D-A6A3-00C700E9B65B}" type="sibTrans" cxnId="{0761FF9F-CBA5-48CD-9DD7-31067DC33694}">
      <dgm:prSet/>
      <dgm:spPr/>
      <dgm:t>
        <a:bodyPr/>
        <a:lstStyle/>
        <a:p>
          <a:endParaRPr lang="fr-FR"/>
        </a:p>
      </dgm:t>
    </dgm:pt>
    <dgm:pt modelId="{FE5480B0-93AB-491A-8490-B303E78DF82F}">
      <dgm:prSet phldrT="[Texte]" custT="1"/>
      <dgm:spPr>
        <a:solidFill>
          <a:schemeClr val="tx2"/>
        </a:solidFill>
      </dgm:spPr>
      <dgm:t>
        <a:bodyPr/>
        <a:lstStyle/>
        <a:p>
          <a:pPr fontAlgn="auto">
            <a:defRPr/>
          </a:pPr>
          <a:r>
            <a:rPr lang="fr-FR" sz="2000" i="1" dirty="0" smtClean="0">
              <a:solidFill>
                <a:schemeClr val="bg1"/>
              </a:solidFill>
              <a:latin typeface="+mn-lt"/>
              <a:cs typeface="Arial" pitchFamily="34" charset="0"/>
            </a:rPr>
            <a:t>240 agents (50)</a:t>
          </a:r>
          <a:endParaRPr lang="fr-FR" sz="2000" dirty="0">
            <a:latin typeface="+mn-lt"/>
          </a:endParaRPr>
        </a:p>
      </dgm:t>
    </dgm:pt>
    <dgm:pt modelId="{80B9D120-6713-4BF8-8F38-449D6FB928C5}" type="parTrans" cxnId="{5CFF4ADB-DF3D-4276-89A8-1F821B164F13}">
      <dgm:prSet/>
      <dgm:spPr/>
      <dgm:t>
        <a:bodyPr/>
        <a:lstStyle/>
        <a:p>
          <a:endParaRPr lang="fr-FR"/>
        </a:p>
      </dgm:t>
    </dgm:pt>
    <dgm:pt modelId="{7632ED88-1AA7-4C39-9426-90FE22934A51}" type="sibTrans" cxnId="{5CFF4ADB-DF3D-4276-89A8-1F821B164F13}">
      <dgm:prSet/>
      <dgm:spPr/>
      <dgm:t>
        <a:bodyPr/>
        <a:lstStyle/>
        <a:p>
          <a:endParaRPr lang="fr-FR"/>
        </a:p>
      </dgm:t>
    </dgm:pt>
    <dgm:pt modelId="{570DC5CA-2D60-488B-9BE8-F24A31E918F2}">
      <dgm:prSet phldrT="[Texte]" custT="1"/>
      <dgm:spPr>
        <a:solidFill>
          <a:schemeClr val="tx2"/>
        </a:solidFill>
      </dgm:spPr>
      <dgm:t>
        <a:bodyPr/>
        <a:lstStyle/>
        <a:p>
          <a:r>
            <a:rPr lang="fr-FR" sz="20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Composants</a:t>
          </a:r>
          <a:r>
            <a:rPr lang="fr-FR" sz="2000" dirty="0" smtClean="0">
              <a:solidFill>
                <a:schemeClr val="bg1"/>
              </a:solidFill>
              <a:latin typeface="+mn-lt"/>
              <a:cs typeface="Arial" pitchFamily="34" charset="0"/>
            </a:rPr>
            <a:t> et </a:t>
          </a:r>
          <a:r>
            <a:rPr lang="fr-FR" sz="20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Systèmes</a:t>
          </a:r>
          <a:endParaRPr lang="fr-FR" sz="2000" b="1" dirty="0" smtClean="0">
            <a:solidFill>
              <a:schemeClr val="bg1"/>
            </a:solidFill>
            <a:latin typeface="+mn-lt"/>
            <a:cs typeface="Arial" charset="0"/>
          </a:endParaRPr>
        </a:p>
      </dgm:t>
    </dgm:pt>
    <dgm:pt modelId="{E49F51BF-C8E9-43D2-8627-BD295B034F9A}" type="parTrans" cxnId="{D27CCEF3-6632-456D-B377-902C4AADB888}">
      <dgm:prSet/>
      <dgm:spPr/>
      <dgm:t>
        <a:bodyPr/>
        <a:lstStyle/>
        <a:p>
          <a:endParaRPr lang="fr-FR"/>
        </a:p>
      </dgm:t>
    </dgm:pt>
    <dgm:pt modelId="{E3B75101-102C-4D5F-9556-AAC299AABBCA}" type="sibTrans" cxnId="{D27CCEF3-6632-456D-B377-902C4AADB888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18336B87-EC86-4547-9276-31A6870B6B4A}">
      <dgm:prSet phldrT="[Texte]" custT="1"/>
      <dgm:spPr>
        <a:solidFill>
          <a:srgbClr val="437626"/>
        </a:solidFill>
      </dgm:spPr>
      <dgm:t>
        <a:bodyPr/>
        <a:lstStyle/>
        <a:p>
          <a:r>
            <a:rPr lang="fr-FR" sz="2000" i="1" dirty="0" smtClean="0">
              <a:solidFill>
                <a:schemeClr val="bg1"/>
              </a:solidFill>
              <a:latin typeface="+mn-lt"/>
              <a:cs typeface="Arial" charset="0"/>
            </a:rPr>
            <a:t>100 agents (50)</a:t>
          </a:r>
          <a:endParaRPr lang="fr-FR" sz="2000" b="1" dirty="0" smtClean="0">
            <a:solidFill>
              <a:schemeClr val="bg1"/>
            </a:solidFill>
            <a:latin typeface="+mn-lt"/>
            <a:cs typeface="Arial" charset="0"/>
          </a:endParaRPr>
        </a:p>
      </dgm:t>
    </dgm:pt>
    <dgm:pt modelId="{649DE232-36D5-4225-9B16-AA1045BB08D1}" type="parTrans" cxnId="{25B6A7C2-C5AB-444E-8C78-0EA25B302E21}">
      <dgm:prSet/>
      <dgm:spPr/>
      <dgm:t>
        <a:bodyPr/>
        <a:lstStyle/>
        <a:p>
          <a:endParaRPr lang="fr-FR"/>
        </a:p>
      </dgm:t>
    </dgm:pt>
    <dgm:pt modelId="{74DD4109-111F-43DB-A490-62245402D9CA}" type="sibTrans" cxnId="{25B6A7C2-C5AB-444E-8C78-0EA25B302E21}">
      <dgm:prSet/>
      <dgm:spPr/>
      <dgm:t>
        <a:bodyPr/>
        <a:lstStyle/>
        <a:p>
          <a:endParaRPr lang="fr-FR"/>
        </a:p>
      </dgm:t>
    </dgm:pt>
    <dgm:pt modelId="{E6FB33CB-460E-45E7-877E-4A494F56C020}" type="pres">
      <dgm:prSet presAssocID="{DD0AABFC-0E4F-4E1C-89E1-3D4D94C64D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269124-1D14-4829-80BE-1AD3043CA598}" type="pres">
      <dgm:prSet presAssocID="{06D63594-7A98-4A32-8939-AD9928E54E79}" presName="node" presStyleLbl="node1" presStyleIdx="0" presStyleCnt="5" custScaleX="142385" custScaleY="82910" custRadScaleRad="90325" custRadScaleInc="11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532FE4-008F-4696-809F-0740CF5DB063}" type="pres">
      <dgm:prSet presAssocID="{C0E8516C-F800-471A-B3F7-DBDD6898A5DC}" presName="sibTrans" presStyleLbl="sibTrans2D1" presStyleIdx="0" presStyleCnt="5" custFlipHor="1" custScaleX="29989" custLinFactX="-400000" custLinFactY="347280" custLinFactNeighborX="-446028" custLinFactNeighborY="400000"/>
      <dgm:spPr/>
      <dgm:t>
        <a:bodyPr/>
        <a:lstStyle/>
        <a:p>
          <a:endParaRPr lang="fr-FR"/>
        </a:p>
      </dgm:t>
    </dgm:pt>
    <dgm:pt modelId="{43B1145A-A3D3-414F-A49F-8F8B51D6D5BB}" type="pres">
      <dgm:prSet presAssocID="{C0E8516C-F800-471A-B3F7-DBDD6898A5DC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4C5433ED-DF80-472F-BAAD-AD3625AD32C4}" type="pres">
      <dgm:prSet presAssocID="{11C7FDAA-9DF6-469C-96FE-F456F7824DA7}" presName="node" presStyleLbl="node1" presStyleIdx="1" presStyleCnt="5" custScaleX="164541" custScaleY="138574" custRadScaleRad="157208" custRadScaleInc="46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61310-184F-4E03-AB6D-F99708B8864E}" type="pres">
      <dgm:prSet presAssocID="{95A655BC-446B-445A-903A-5BE64B591CA7}" presName="sibTrans" presStyleLbl="sibTrans2D1" presStyleIdx="1" presStyleCnt="5" custAng="5057817" custFlipHor="1" custScaleX="24971" custLinFactX="-500000" custLinFactNeighborX="-518249" custLinFactNeighborY="76691"/>
      <dgm:spPr/>
      <dgm:t>
        <a:bodyPr/>
        <a:lstStyle/>
        <a:p>
          <a:endParaRPr lang="fr-FR"/>
        </a:p>
      </dgm:t>
    </dgm:pt>
    <dgm:pt modelId="{DCA77490-1977-40F7-BEA0-B4524629A881}" type="pres">
      <dgm:prSet presAssocID="{95A655BC-446B-445A-903A-5BE64B591CA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6413B74-5A73-4DAA-BBE5-AAEE9C80D9E1}" type="pres">
      <dgm:prSet presAssocID="{570DC5CA-2D60-488B-9BE8-F24A31E918F2}" presName="node" presStyleLbl="node1" presStyleIdx="2" presStyleCnt="5" custScaleX="158367" custScaleY="96761" custRadScaleRad="133566" custRadScaleInc="-721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59D6C2-539A-4D84-8FE0-E8727A938F56}" type="pres">
      <dgm:prSet presAssocID="{E3B75101-102C-4D5F-9556-AAC299AABBCA}" presName="sibTrans" presStyleLbl="sibTrans2D1" presStyleIdx="2" presStyleCnt="5" custScaleX="21018" custLinFactX="-300000" custLinFactY="-167537" custLinFactNeighborX="-342944" custLinFactNeighborY="-200000"/>
      <dgm:spPr/>
      <dgm:t>
        <a:bodyPr/>
        <a:lstStyle/>
        <a:p>
          <a:endParaRPr lang="fr-FR"/>
        </a:p>
      </dgm:t>
    </dgm:pt>
    <dgm:pt modelId="{22E6D5D1-F4D6-4DEC-B9F4-34E88205A4F4}" type="pres">
      <dgm:prSet presAssocID="{E3B75101-102C-4D5F-9556-AAC299AABBC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51955171-6435-4715-95C4-E302B6B7ACAB}" type="pres">
      <dgm:prSet presAssocID="{6D35BCFD-632B-40D8-B22F-325CD7974771}" presName="node" presStyleLbl="node1" presStyleIdx="3" presStyleCnt="5" custScaleX="151752" custScaleY="103510" custRadScaleRad="121245" custRadScaleInc="58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33DE9-9DA6-4B74-8093-FD7B666C7259}" type="pres">
      <dgm:prSet presAssocID="{C1CE00D0-5851-4A66-9EC7-D39A6B20467F}" presName="sibTrans" presStyleLbl="sibTrans2D1" presStyleIdx="3" presStyleCnt="5" custAng="17869425" custFlipHor="1" custScaleX="30103" custLinFactX="-100000" custLinFactNeighborX="-157373" custLinFactNeighborY="53845"/>
      <dgm:spPr/>
      <dgm:t>
        <a:bodyPr/>
        <a:lstStyle/>
        <a:p>
          <a:endParaRPr lang="fr-FR"/>
        </a:p>
      </dgm:t>
    </dgm:pt>
    <dgm:pt modelId="{CA5FB199-165D-48A3-8D13-C2FDD18FC94D}" type="pres">
      <dgm:prSet presAssocID="{C1CE00D0-5851-4A66-9EC7-D39A6B20467F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95DA5669-6F46-41CC-AA90-1DBB9A2BE427}" type="pres">
      <dgm:prSet presAssocID="{4C34A622-D6C1-4379-BE36-BAD90ACDA254}" presName="node" presStyleLbl="node1" presStyleIdx="4" presStyleCnt="5" custScaleX="148823" custScaleY="117932" custRadScaleRad="148850" custRadScaleInc="-13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63122-4FF9-49AE-AEB8-6ACB8C4D5C18}" type="pres">
      <dgm:prSet presAssocID="{1E93620A-C187-4FCE-AF8A-E2C07E54E168}" presName="sibTrans" presStyleLbl="sibTrans2D1" presStyleIdx="4" presStyleCnt="5" custFlipHor="0" custScaleX="22781" custLinFactX="-200000" custLinFactY="301365" custLinFactNeighborX="-234728" custLinFactNeighborY="400000"/>
      <dgm:spPr/>
      <dgm:t>
        <a:bodyPr/>
        <a:lstStyle/>
        <a:p>
          <a:endParaRPr lang="fr-FR"/>
        </a:p>
      </dgm:t>
    </dgm:pt>
    <dgm:pt modelId="{2B6E0503-22B8-41E5-ADB7-6DA3A27323BF}" type="pres">
      <dgm:prSet presAssocID="{1E93620A-C187-4FCE-AF8A-E2C07E54E168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13780A63-C2DD-4152-9683-9AF110A4C3A9}" type="presOf" srcId="{C1CE00D0-5851-4A66-9EC7-D39A6B20467F}" destId="{CA5FB199-165D-48A3-8D13-C2FDD18FC94D}" srcOrd="1" destOrd="0" presId="urn:microsoft.com/office/officeart/2005/8/layout/cycle7"/>
    <dgm:cxn modelId="{CEA0C8D0-99DA-4B5A-98A0-1F5863E4959E}" type="presOf" srcId="{D8EDF54B-4AE7-4FA8-8F89-9C9F9C6A3AD5}" destId="{95DA5669-6F46-41CC-AA90-1DBB9A2BE427}" srcOrd="0" destOrd="1" presId="urn:microsoft.com/office/officeart/2005/8/layout/cycle7"/>
    <dgm:cxn modelId="{37F087E8-175E-454D-90DF-FD4CE6216B30}" type="presOf" srcId="{C1CE00D0-5851-4A66-9EC7-D39A6B20467F}" destId="{77233DE9-9DA6-4B74-8093-FD7B666C7259}" srcOrd="0" destOrd="0" presId="urn:microsoft.com/office/officeart/2005/8/layout/cycle7"/>
    <dgm:cxn modelId="{D2F6E75B-A2DC-4079-B47F-7031C91BB871}" type="presOf" srcId="{95A655BC-446B-445A-903A-5BE64B591CA7}" destId="{DCA77490-1977-40F7-BEA0-B4524629A881}" srcOrd="1" destOrd="0" presId="urn:microsoft.com/office/officeart/2005/8/layout/cycle7"/>
    <dgm:cxn modelId="{2487C2B4-042B-4661-A1F2-2421E666F8B9}" srcId="{4C34A622-D6C1-4379-BE36-BAD90ACDA254}" destId="{D8EDF54B-4AE7-4FA8-8F89-9C9F9C6A3AD5}" srcOrd="0" destOrd="0" parTransId="{714BA006-DF81-423E-B72F-EE46EA0F4662}" sibTransId="{72BA56E4-4AD2-48D4-BDD9-1E18799B208F}"/>
    <dgm:cxn modelId="{21FBA4A1-D847-4605-A84E-9772B8BDCE7B}" type="presOf" srcId="{DD0AABFC-0E4F-4E1C-89E1-3D4D94C64D49}" destId="{E6FB33CB-460E-45E7-877E-4A494F56C020}" srcOrd="0" destOrd="0" presId="urn:microsoft.com/office/officeart/2005/8/layout/cycle7"/>
    <dgm:cxn modelId="{182BB5DE-1C08-48B4-AAC5-54EFDA9596BB}" type="presOf" srcId="{6D35BCFD-632B-40D8-B22F-325CD7974771}" destId="{51955171-6435-4715-95C4-E302B6B7ACAB}" srcOrd="0" destOrd="0" presId="urn:microsoft.com/office/officeart/2005/8/layout/cycle7"/>
    <dgm:cxn modelId="{2A468DF9-6BCF-4E99-829B-C8F97D92D746}" type="presOf" srcId="{18336B87-EC86-4547-9276-31A6870B6B4A}" destId="{4C5433ED-DF80-472F-BAAD-AD3625AD32C4}" srcOrd="0" destOrd="1" presId="urn:microsoft.com/office/officeart/2005/8/layout/cycle7"/>
    <dgm:cxn modelId="{2C8A681F-6D46-42A6-AF55-A99761EF7C7C}" srcId="{DD0AABFC-0E4F-4E1C-89E1-3D4D94C64D49}" destId="{6D35BCFD-632B-40D8-B22F-325CD7974771}" srcOrd="3" destOrd="0" parTransId="{D293F876-AB8A-4867-AB2A-B33AE19E683B}" sibTransId="{C1CE00D0-5851-4A66-9EC7-D39A6B20467F}"/>
    <dgm:cxn modelId="{B843C0C5-B490-4D1A-B357-11F1C4096D80}" srcId="{DD0AABFC-0E4F-4E1C-89E1-3D4D94C64D49}" destId="{4C34A622-D6C1-4379-BE36-BAD90ACDA254}" srcOrd="4" destOrd="0" parTransId="{27B0536B-AEB0-4343-878E-7CCAA0249DE2}" sibTransId="{1E93620A-C187-4FCE-AF8A-E2C07E54E168}"/>
    <dgm:cxn modelId="{3A395236-F360-4186-9CD8-238BBD44D281}" type="presOf" srcId="{06D63594-7A98-4A32-8939-AD9928E54E79}" destId="{34269124-1D14-4829-80BE-1AD3043CA598}" srcOrd="0" destOrd="0" presId="urn:microsoft.com/office/officeart/2005/8/layout/cycle7"/>
    <dgm:cxn modelId="{D5FAB312-D61C-4812-8343-362B6B6E9E7E}" type="presOf" srcId="{C0E8516C-F800-471A-B3F7-DBDD6898A5DC}" destId="{43B1145A-A3D3-414F-A49F-8F8B51D6D5BB}" srcOrd="1" destOrd="0" presId="urn:microsoft.com/office/officeart/2005/8/layout/cycle7"/>
    <dgm:cxn modelId="{B3B41033-9AB7-42D1-9E20-AB4206AA87B6}" type="presOf" srcId="{DE564696-4029-4222-80FC-0E445B46AA8A}" destId="{34269124-1D14-4829-80BE-1AD3043CA598}" srcOrd="0" destOrd="1" presId="urn:microsoft.com/office/officeart/2005/8/layout/cycle7"/>
    <dgm:cxn modelId="{959AF33D-BEF8-44CC-8342-61AA43BBDE45}" type="presOf" srcId="{95A655BC-446B-445A-903A-5BE64B591CA7}" destId="{8E261310-184F-4E03-AB6D-F99708B8864E}" srcOrd="0" destOrd="0" presId="urn:microsoft.com/office/officeart/2005/8/layout/cycle7"/>
    <dgm:cxn modelId="{FD3C5999-809E-4020-B7D4-8322F49556EB}" type="presOf" srcId="{E3B75101-102C-4D5F-9556-AAC299AABBCA}" destId="{8B59D6C2-539A-4D84-8FE0-E8727A938F56}" srcOrd="0" destOrd="0" presId="urn:microsoft.com/office/officeart/2005/8/layout/cycle7"/>
    <dgm:cxn modelId="{CCE5202C-DA94-4B4C-B77D-2B1F1FAA28D0}" type="presOf" srcId="{1E93620A-C187-4FCE-AF8A-E2C07E54E168}" destId="{2B6E0503-22B8-41E5-ADB7-6DA3A27323BF}" srcOrd="1" destOrd="0" presId="urn:microsoft.com/office/officeart/2005/8/layout/cycle7"/>
    <dgm:cxn modelId="{7B0A5E6E-FE5D-4919-BD03-004B653089B9}" type="presOf" srcId="{11C7FDAA-9DF6-469C-96FE-F456F7824DA7}" destId="{4C5433ED-DF80-472F-BAAD-AD3625AD32C4}" srcOrd="0" destOrd="0" presId="urn:microsoft.com/office/officeart/2005/8/layout/cycle7"/>
    <dgm:cxn modelId="{2846671D-8E99-4EAD-A42F-B5036B4044C5}" type="presOf" srcId="{75FE3A89-4A06-4756-9588-4D8A275E3647}" destId="{51955171-6435-4715-95C4-E302B6B7ACAB}" srcOrd="0" destOrd="1" presId="urn:microsoft.com/office/officeart/2005/8/layout/cycle7"/>
    <dgm:cxn modelId="{20B973C9-28CE-4CF8-BDDA-9A9867EF2353}" type="presOf" srcId="{FE5480B0-93AB-491A-8490-B303E78DF82F}" destId="{66413B74-5A73-4DAA-BBE5-AAEE9C80D9E1}" srcOrd="0" destOrd="1" presId="urn:microsoft.com/office/officeart/2005/8/layout/cycle7"/>
    <dgm:cxn modelId="{1656F379-39A0-4B9C-81AA-DF17676FB7F3}" type="presOf" srcId="{4C34A622-D6C1-4379-BE36-BAD90ACDA254}" destId="{95DA5669-6F46-41CC-AA90-1DBB9A2BE427}" srcOrd="0" destOrd="0" presId="urn:microsoft.com/office/officeart/2005/8/layout/cycle7"/>
    <dgm:cxn modelId="{0761FF9F-CBA5-48CD-9DD7-31067DC33694}" srcId="{6D35BCFD-632B-40D8-B22F-325CD7974771}" destId="{75FE3A89-4A06-4756-9588-4D8A275E3647}" srcOrd="0" destOrd="0" parTransId="{3FFAD8D7-FC4E-4736-8156-262988279303}" sibTransId="{5D7F9D60-0C8F-436D-A6A3-00C700E9B65B}"/>
    <dgm:cxn modelId="{059A4E2F-C59C-4B69-AAA2-3507AAA0C13A}" type="presOf" srcId="{1E93620A-C187-4FCE-AF8A-E2C07E54E168}" destId="{9B363122-4FF9-49AE-AEB8-6ACB8C4D5C18}" srcOrd="0" destOrd="0" presId="urn:microsoft.com/office/officeart/2005/8/layout/cycle7"/>
    <dgm:cxn modelId="{B138CA11-7F51-420B-9300-FE9592B73E18}" srcId="{DD0AABFC-0E4F-4E1C-89E1-3D4D94C64D49}" destId="{06D63594-7A98-4A32-8939-AD9928E54E79}" srcOrd="0" destOrd="0" parTransId="{945BEACD-AFA1-4B6F-A779-FFCF71681708}" sibTransId="{C0E8516C-F800-471A-B3F7-DBDD6898A5DC}"/>
    <dgm:cxn modelId="{5BBA26AB-D864-4612-A689-A9329B49E0CF}" srcId="{DD0AABFC-0E4F-4E1C-89E1-3D4D94C64D49}" destId="{11C7FDAA-9DF6-469C-96FE-F456F7824DA7}" srcOrd="1" destOrd="0" parTransId="{A6E1A107-6B28-4B7C-A227-2AFD23471AE6}" sibTransId="{95A655BC-446B-445A-903A-5BE64B591CA7}"/>
    <dgm:cxn modelId="{886D8DFB-C5CF-4768-B2C4-A35B70889DCE}" type="presOf" srcId="{570DC5CA-2D60-488B-9BE8-F24A31E918F2}" destId="{66413B74-5A73-4DAA-BBE5-AAEE9C80D9E1}" srcOrd="0" destOrd="0" presId="urn:microsoft.com/office/officeart/2005/8/layout/cycle7"/>
    <dgm:cxn modelId="{818083BA-8241-4FA2-8FD8-FAC5E30655C0}" type="presOf" srcId="{C0E8516C-F800-471A-B3F7-DBDD6898A5DC}" destId="{5F532FE4-008F-4696-809F-0740CF5DB063}" srcOrd="0" destOrd="0" presId="urn:microsoft.com/office/officeart/2005/8/layout/cycle7"/>
    <dgm:cxn modelId="{B77C3EB1-B916-4A12-A648-E0883F7EC0EE}" type="presOf" srcId="{E3B75101-102C-4D5F-9556-AAC299AABBCA}" destId="{22E6D5D1-F4D6-4DEC-B9F4-34E88205A4F4}" srcOrd="1" destOrd="0" presId="urn:microsoft.com/office/officeart/2005/8/layout/cycle7"/>
    <dgm:cxn modelId="{25B6A7C2-C5AB-444E-8C78-0EA25B302E21}" srcId="{11C7FDAA-9DF6-469C-96FE-F456F7824DA7}" destId="{18336B87-EC86-4547-9276-31A6870B6B4A}" srcOrd="0" destOrd="0" parTransId="{649DE232-36D5-4225-9B16-AA1045BB08D1}" sibTransId="{74DD4109-111F-43DB-A490-62245402D9CA}"/>
    <dgm:cxn modelId="{86D36C48-05B3-4E10-97DD-BD073DA298C8}" srcId="{06D63594-7A98-4A32-8939-AD9928E54E79}" destId="{DE564696-4029-4222-80FC-0E445B46AA8A}" srcOrd="0" destOrd="0" parTransId="{C31CE282-5EE5-4FD7-BBDE-30B984ABE049}" sibTransId="{35735B8F-7E27-45F2-A3DB-CAFCAC567477}"/>
    <dgm:cxn modelId="{5CFF4ADB-DF3D-4276-89A8-1F821B164F13}" srcId="{570DC5CA-2D60-488B-9BE8-F24A31E918F2}" destId="{FE5480B0-93AB-491A-8490-B303E78DF82F}" srcOrd="0" destOrd="0" parTransId="{80B9D120-6713-4BF8-8F38-449D6FB928C5}" sibTransId="{7632ED88-1AA7-4C39-9426-90FE22934A51}"/>
    <dgm:cxn modelId="{D27CCEF3-6632-456D-B377-902C4AADB888}" srcId="{DD0AABFC-0E4F-4E1C-89E1-3D4D94C64D49}" destId="{570DC5CA-2D60-488B-9BE8-F24A31E918F2}" srcOrd="2" destOrd="0" parTransId="{E49F51BF-C8E9-43D2-8627-BD295B034F9A}" sibTransId="{E3B75101-102C-4D5F-9556-AAC299AABBCA}"/>
    <dgm:cxn modelId="{E73B6B1F-B269-468E-BE9B-2260B584E035}" type="presParOf" srcId="{E6FB33CB-460E-45E7-877E-4A494F56C020}" destId="{34269124-1D14-4829-80BE-1AD3043CA598}" srcOrd="0" destOrd="0" presId="urn:microsoft.com/office/officeart/2005/8/layout/cycle7"/>
    <dgm:cxn modelId="{C22C7126-E9DA-4D18-941D-2ADD02F94A3B}" type="presParOf" srcId="{E6FB33CB-460E-45E7-877E-4A494F56C020}" destId="{5F532FE4-008F-4696-809F-0740CF5DB063}" srcOrd="1" destOrd="0" presId="urn:microsoft.com/office/officeart/2005/8/layout/cycle7"/>
    <dgm:cxn modelId="{48F4EEF6-3DED-492B-893C-DFC8C9D0B5D2}" type="presParOf" srcId="{5F532FE4-008F-4696-809F-0740CF5DB063}" destId="{43B1145A-A3D3-414F-A49F-8F8B51D6D5BB}" srcOrd="0" destOrd="0" presId="urn:microsoft.com/office/officeart/2005/8/layout/cycle7"/>
    <dgm:cxn modelId="{03221050-257F-44F4-9F24-588C69EF2723}" type="presParOf" srcId="{E6FB33CB-460E-45E7-877E-4A494F56C020}" destId="{4C5433ED-DF80-472F-BAAD-AD3625AD32C4}" srcOrd="2" destOrd="0" presId="urn:microsoft.com/office/officeart/2005/8/layout/cycle7"/>
    <dgm:cxn modelId="{2BCD9871-58AE-404C-96F8-55367EC4A169}" type="presParOf" srcId="{E6FB33CB-460E-45E7-877E-4A494F56C020}" destId="{8E261310-184F-4E03-AB6D-F99708B8864E}" srcOrd="3" destOrd="0" presId="urn:microsoft.com/office/officeart/2005/8/layout/cycle7"/>
    <dgm:cxn modelId="{D001DB7E-0C98-4C62-B5ED-9705F5F94B7B}" type="presParOf" srcId="{8E261310-184F-4E03-AB6D-F99708B8864E}" destId="{DCA77490-1977-40F7-BEA0-B4524629A881}" srcOrd="0" destOrd="0" presId="urn:microsoft.com/office/officeart/2005/8/layout/cycle7"/>
    <dgm:cxn modelId="{F3407D9D-228A-425A-84F3-39AF85E6C997}" type="presParOf" srcId="{E6FB33CB-460E-45E7-877E-4A494F56C020}" destId="{66413B74-5A73-4DAA-BBE5-AAEE9C80D9E1}" srcOrd="4" destOrd="0" presId="urn:microsoft.com/office/officeart/2005/8/layout/cycle7"/>
    <dgm:cxn modelId="{0687AD7F-4FCE-41A5-9087-CC5A33E5BC97}" type="presParOf" srcId="{E6FB33CB-460E-45E7-877E-4A494F56C020}" destId="{8B59D6C2-539A-4D84-8FE0-E8727A938F56}" srcOrd="5" destOrd="0" presId="urn:microsoft.com/office/officeart/2005/8/layout/cycle7"/>
    <dgm:cxn modelId="{E50C4077-10BE-4386-A426-C89B16BD30F0}" type="presParOf" srcId="{8B59D6C2-539A-4D84-8FE0-E8727A938F56}" destId="{22E6D5D1-F4D6-4DEC-B9F4-34E88205A4F4}" srcOrd="0" destOrd="0" presId="urn:microsoft.com/office/officeart/2005/8/layout/cycle7"/>
    <dgm:cxn modelId="{61DD5BCF-07B4-49F5-90EA-6768DF972646}" type="presParOf" srcId="{E6FB33CB-460E-45E7-877E-4A494F56C020}" destId="{51955171-6435-4715-95C4-E302B6B7ACAB}" srcOrd="6" destOrd="0" presId="urn:microsoft.com/office/officeart/2005/8/layout/cycle7"/>
    <dgm:cxn modelId="{00E5B145-6855-44BD-A447-EBE6D7186BB9}" type="presParOf" srcId="{E6FB33CB-460E-45E7-877E-4A494F56C020}" destId="{77233DE9-9DA6-4B74-8093-FD7B666C7259}" srcOrd="7" destOrd="0" presId="urn:microsoft.com/office/officeart/2005/8/layout/cycle7"/>
    <dgm:cxn modelId="{83E231E4-0CF7-4BA2-94FE-933B7920B93D}" type="presParOf" srcId="{77233DE9-9DA6-4B74-8093-FD7B666C7259}" destId="{CA5FB199-165D-48A3-8D13-C2FDD18FC94D}" srcOrd="0" destOrd="0" presId="urn:microsoft.com/office/officeart/2005/8/layout/cycle7"/>
    <dgm:cxn modelId="{4E1F6CAB-43E8-4B11-9837-7F35A19EC57C}" type="presParOf" srcId="{E6FB33CB-460E-45E7-877E-4A494F56C020}" destId="{95DA5669-6F46-41CC-AA90-1DBB9A2BE427}" srcOrd="8" destOrd="0" presId="urn:microsoft.com/office/officeart/2005/8/layout/cycle7"/>
    <dgm:cxn modelId="{005FA67B-DE36-4216-8395-7835F9CB149F}" type="presParOf" srcId="{E6FB33CB-460E-45E7-877E-4A494F56C020}" destId="{9B363122-4FF9-49AE-AEB8-6ACB8C4D5C18}" srcOrd="9" destOrd="0" presId="urn:microsoft.com/office/officeart/2005/8/layout/cycle7"/>
    <dgm:cxn modelId="{E8397DE7-30F8-4158-9068-089AA66E783F}" type="presParOf" srcId="{9B363122-4FF9-49AE-AEB8-6ACB8C4D5C18}" destId="{2B6E0503-22B8-41E5-ADB7-6DA3A27323B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69124-1D14-4829-80BE-1AD3043CA598}">
      <dsp:nvSpPr>
        <dsp:cNvPr id="0" name=""/>
        <dsp:cNvSpPr/>
      </dsp:nvSpPr>
      <dsp:spPr>
        <a:xfrm>
          <a:off x="4958592" y="354044"/>
          <a:ext cx="2809273" cy="81791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n-lt"/>
            </a:rPr>
            <a:t>Matériaux et Structures</a:t>
          </a:r>
          <a:endParaRPr lang="fr-FR" sz="2000" kern="1200" dirty="0">
            <a:latin typeface="+mn-lt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i="1" kern="1200" dirty="0" smtClean="0">
              <a:solidFill>
                <a:schemeClr val="bg1"/>
              </a:solidFill>
              <a:latin typeface="+mn-lt"/>
              <a:cs typeface="Arial" charset="0"/>
            </a:rPr>
            <a:t>200 agents (80)</a:t>
          </a:r>
        </a:p>
      </dsp:txBody>
      <dsp:txXfrm>
        <a:off x="4982548" y="378000"/>
        <a:ext cx="2761361" cy="770000"/>
      </dsp:txXfrm>
    </dsp:sp>
    <dsp:sp modelId="{5F532FE4-008F-4696-809F-0740CF5DB063}">
      <dsp:nvSpPr>
        <dsp:cNvPr id="0" name=""/>
        <dsp:cNvSpPr/>
      </dsp:nvSpPr>
      <dsp:spPr>
        <a:xfrm rot="20541655" flipH="1">
          <a:off x="271697" y="3753841"/>
          <a:ext cx="276057" cy="34527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54514" y="3822896"/>
        <a:ext cx="110423" cy="207167"/>
      </dsp:txXfrm>
    </dsp:sp>
    <dsp:sp modelId="{4C5433ED-DF80-472F-BAAD-AD3625AD32C4}">
      <dsp:nvSpPr>
        <dsp:cNvPr id="0" name=""/>
        <dsp:cNvSpPr/>
      </dsp:nvSpPr>
      <dsp:spPr>
        <a:xfrm>
          <a:off x="8745939" y="1353240"/>
          <a:ext cx="3246413" cy="1367040"/>
        </a:xfrm>
        <a:prstGeom prst="roundRect">
          <a:avLst>
            <a:gd name="adj" fmla="val 10000"/>
          </a:avLst>
        </a:prstGeom>
        <a:solidFill>
          <a:srgbClr val="4376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  <a:latin typeface="+mn-lt"/>
              <a:cs typeface="Arial" charset="0"/>
            </a:rPr>
            <a:t>Géotechnique Géosciences Risques naturels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i="1" kern="1200" dirty="0" smtClean="0">
              <a:solidFill>
                <a:schemeClr val="bg1"/>
              </a:solidFill>
              <a:latin typeface="+mn-lt"/>
              <a:cs typeface="Arial" charset="0"/>
            </a:rPr>
            <a:t>100 agents (50)</a:t>
          </a:r>
          <a:endParaRPr lang="fr-FR" sz="2000" b="1" kern="1200" dirty="0" smtClean="0">
            <a:solidFill>
              <a:schemeClr val="bg1"/>
            </a:solidFill>
            <a:latin typeface="+mn-lt"/>
            <a:cs typeface="Arial" charset="0"/>
          </a:endParaRPr>
        </a:p>
      </dsp:txBody>
      <dsp:txXfrm>
        <a:off x="8785978" y="1393279"/>
        <a:ext cx="3166335" cy="1286962"/>
      </dsp:txXfrm>
    </dsp:sp>
    <dsp:sp modelId="{8E261310-184F-4E03-AB6D-F99708B8864E}">
      <dsp:nvSpPr>
        <dsp:cNvPr id="0" name=""/>
        <dsp:cNvSpPr/>
      </dsp:nvSpPr>
      <dsp:spPr>
        <a:xfrm rot="10113437" flipH="1">
          <a:off x="392011" y="3713691"/>
          <a:ext cx="229865" cy="34527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60971" y="3782746"/>
        <a:ext cx="91946" cy="207167"/>
      </dsp:txXfrm>
    </dsp:sp>
    <dsp:sp modelId="{66413B74-5A73-4DAA-BBE5-AAEE9C80D9E1}">
      <dsp:nvSpPr>
        <dsp:cNvPr id="0" name=""/>
        <dsp:cNvSpPr/>
      </dsp:nvSpPr>
      <dsp:spPr>
        <a:xfrm>
          <a:off x="7892623" y="4522785"/>
          <a:ext cx="3124600" cy="95455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Composants</a:t>
          </a:r>
          <a:r>
            <a:rPr lang="fr-FR" sz="2000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et </a:t>
          </a:r>
          <a:r>
            <a:rPr lang="fr-FR" sz="20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Systèmes</a:t>
          </a:r>
          <a:endParaRPr lang="fr-FR" sz="2000" b="1" kern="1200" dirty="0" smtClean="0">
            <a:solidFill>
              <a:schemeClr val="bg1"/>
            </a:solidFill>
            <a:latin typeface="+mn-lt"/>
            <a:cs typeface="Arial" charset="0"/>
          </a:endParaRPr>
        </a:p>
        <a:p>
          <a:pPr marL="228600" lvl="1" indent="-228600" algn="l" defTabSz="889000" fontAlgn="auto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fr-FR" sz="2000" i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240 agents (50)</a:t>
          </a:r>
          <a:endParaRPr lang="fr-FR" sz="2000" kern="1200" dirty="0">
            <a:latin typeface="+mn-lt"/>
          </a:endParaRPr>
        </a:p>
      </dsp:txBody>
      <dsp:txXfrm>
        <a:off x="7920581" y="4550743"/>
        <a:ext cx="3068684" cy="898637"/>
      </dsp:txXfrm>
    </dsp:sp>
    <dsp:sp modelId="{8B59D6C2-539A-4D84-8FE0-E8727A938F56}">
      <dsp:nvSpPr>
        <dsp:cNvPr id="0" name=""/>
        <dsp:cNvSpPr/>
      </dsp:nvSpPr>
      <dsp:spPr>
        <a:xfrm rot="10751582">
          <a:off x="362465" y="3601745"/>
          <a:ext cx="193476" cy="34527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20508" y="3670800"/>
        <a:ext cx="77390" cy="207167"/>
      </dsp:txXfrm>
    </dsp:sp>
    <dsp:sp modelId="{51955171-6435-4715-95C4-E302B6B7ACAB}">
      <dsp:nvSpPr>
        <dsp:cNvPr id="0" name=""/>
        <dsp:cNvSpPr/>
      </dsp:nvSpPr>
      <dsp:spPr>
        <a:xfrm>
          <a:off x="1868668" y="4575263"/>
          <a:ext cx="2994085" cy="102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  <a:latin typeface="+mn-lt"/>
              <a:cs typeface="Arial" charset="0"/>
            </a:rPr>
            <a:t>Transport, Santé, Sécurité</a:t>
          </a:r>
          <a:endParaRPr lang="fr-F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i="1" kern="1200" dirty="0" smtClean="0">
              <a:solidFill>
                <a:schemeClr val="bg1"/>
              </a:solidFill>
              <a:latin typeface="+mn-lt"/>
              <a:cs typeface="Arial" charset="0"/>
            </a:rPr>
            <a:t>130 agents (0)</a:t>
          </a:r>
          <a:endParaRPr lang="fr-FR" sz="2000" kern="1200" dirty="0">
            <a:latin typeface="+mn-lt"/>
          </a:endParaRPr>
        </a:p>
      </dsp:txBody>
      <dsp:txXfrm>
        <a:off x="1898576" y="4605171"/>
        <a:ext cx="2934269" cy="961316"/>
      </dsp:txXfrm>
    </dsp:sp>
    <dsp:sp modelId="{77233DE9-9DA6-4B74-8093-FD7B666C7259}">
      <dsp:nvSpPr>
        <dsp:cNvPr id="0" name=""/>
        <dsp:cNvSpPr/>
      </dsp:nvSpPr>
      <dsp:spPr>
        <a:xfrm rot="10526183" flipH="1">
          <a:off x="276644" y="3746704"/>
          <a:ext cx="277106" cy="34527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359776" y="3815759"/>
        <a:ext cx="110842" cy="207167"/>
      </dsp:txXfrm>
    </dsp:sp>
    <dsp:sp modelId="{95DA5669-6F46-41CC-AA90-1DBB9A2BE427}">
      <dsp:nvSpPr>
        <dsp:cNvPr id="0" name=""/>
        <dsp:cNvSpPr/>
      </dsp:nvSpPr>
      <dsp:spPr>
        <a:xfrm>
          <a:off x="704344" y="1728187"/>
          <a:ext cx="2936295" cy="1163406"/>
        </a:xfrm>
        <a:prstGeom prst="roundRect">
          <a:avLst>
            <a:gd name="adj" fmla="val 10000"/>
          </a:avLst>
        </a:prstGeom>
        <a:solidFill>
          <a:srgbClr val="7695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  <a:latin typeface="+mn-lt"/>
              <a:cs typeface="Arial" charset="0"/>
            </a:rPr>
            <a:t>Aménagement, Mobilité </a:t>
          </a:r>
          <a:r>
            <a:rPr lang="fr-FR" sz="2000" kern="1200" dirty="0" smtClean="0">
              <a:solidFill>
                <a:schemeClr val="bg1"/>
              </a:solidFill>
              <a:latin typeface="+mn-lt"/>
              <a:cs typeface="Arial" charset="0"/>
            </a:rPr>
            <a:t>&amp; </a:t>
          </a:r>
          <a:r>
            <a:rPr lang="fr-FR" sz="2000" b="1" kern="1200" dirty="0" smtClean="0">
              <a:solidFill>
                <a:schemeClr val="bg1"/>
              </a:solidFill>
              <a:latin typeface="+mn-lt"/>
              <a:cs typeface="Arial" charset="0"/>
            </a:rPr>
            <a:t>Environnement</a:t>
          </a:r>
          <a:endParaRPr lang="fr-F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i="1" kern="1200" dirty="0" smtClean="0">
              <a:solidFill>
                <a:schemeClr val="bg1"/>
              </a:solidFill>
              <a:latin typeface="+mn-lt"/>
              <a:cs typeface="Arial" charset="0"/>
            </a:rPr>
            <a:t>140 personnes (40)</a:t>
          </a:r>
          <a:endParaRPr lang="fr-FR" sz="2000" kern="1200" dirty="0">
            <a:latin typeface="+mn-lt"/>
          </a:endParaRPr>
        </a:p>
      </dsp:txBody>
      <dsp:txXfrm>
        <a:off x="738419" y="1762262"/>
        <a:ext cx="2868145" cy="1095256"/>
      </dsp:txXfrm>
    </dsp:sp>
    <dsp:sp modelId="{9B363122-4FF9-49AE-AEB8-6ACB8C4D5C18}">
      <dsp:nvSpPr>
        <dsp:cNvPr id="0" name=""/>
        <dsp:cNvSpPr/>
      </dsp:nvSpPr>
      <dsp:spPr>
        <a:xfrm rot="20384389">
          <a:off x="341326" y="3718975"/>
          <a:ext cx="209705" cy="345277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04238" y="3788030"/>
        <a:ext cx="83882" cy="207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8-03-08T13:57:29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24130 7035 0,'0'0'62,"-20"0"-46,0-20-16,-21 20 0,-19-20 16,-1-20-16,-60 19 15,21 1-15,-21 0 16,-20 0-1,-1 0-15,22 20 16,-22 0-16,42 0 0,-21 0 16,40 0-16,0 20 15,41 0-15,20 0 16,0 21-16,20 19 15,-20-20-15,20 1 16,-21 19-16,21 1 16,0 19-16,0-19 15,0-1-15,0 21 16,0 0-16,0-1 15,21 21-15,19-20 16,20 19-16,-19-19 16,19 0-16,1-21 15,-21 1-15,41-1 16,-1 1-16,21-21 15,20 0-15,20 21 16,41-21-16,-21 0 16,0 21-16,41-21 15,-41 0-15,20 1 16,-19-21-16,-21-20 15,20 0-15,-60 0 16,20-40-16,-20-21 16,-21 1-16,-39-21 0,-1 41 15,0-61 1,-20 40-16,0-39 0,1 39 15,-21 1-15,0-1 16,0 1-16,0-1 16,-21-19-1,-19-1-15,-20 0 16,-21-40-16,-40 21 15,0-21-15,0 40 16,-20-40-16,0 20 16,40 0-16,0 21 15,21 19-15,19 1 16,41 40-16,0 0 15,0 20-15,0 0 0,-1 0 16,-19 0-16,20 0 16,-20 0-16,20 0 15,-21-21-15,-19 21 16,19 0-16,-19 0 15,-1 0-15,1 0 16,-21 0-16,1 0 16,-1 0-16,0 0 15,1 0 1,-1 0-16,41 21 15,0-21-15,40 0 0,0 0 16</inkml:trace>
  <inkml:trace contextRef="#ctx0" brushRef="#br0" timeOffset="26741">2439 6814 0,'0'0'31,"-40"-21"-15,0 21-16,19-20 0,-19 0 15,0 0-15,-1 0 16,1 0-16,-20-1 15,19-19-15,-39 0 16,19 20 0,-19-21-16,19 1 15,1 0-15,-1 20 16,1-41-16,19 41 15,1-20-15,0-1 16,-1 1-16,21 20 16,-20 0-16,20-1 0,0 1 15,-1-20-15,1 20 16,-20-21-1,20 41-15,0-40 0,-21 20 16,1-20-16,0 20 16,20-1-16,-21-19 15,21 20-15,0-20 16,0 19-16,0 1 15,-1-20-15,1 0 16,0-1-16,20 1 16,-20 0-16,20-1 15,0 1-15,0 20 16,0-41-16,0 41 15,0-40-15,0 19 16,0-39-16,0 19 16,0 1-16,0-1 15,0 1-15,0-1 16,0 1-16,0 40 15,0-21-15,0 1 16,0 40-16,20-20 16,-20 0-16,0 20 15,0-40-15,20 19 16,-20 1-16,20 0 15,1 0-15,-21 0 16,20-21-16,-20 21 16,20 0-16,0 0 15,0-20-15,-20 19 16,20 1-16,-20 0 15,21 20-15,-1-20 16,0 0-16,-20 0 16,40 0-16,-20-1 15,1 1-15,-21 20 0,20-20 16,20 0-1,-20 0-15,20 0 0,21-1 16,-1-19 0,1 0-16,-1 20 15,21-21-15,0 21 16,-1 0-16,1 0 15,-21 0-15,41 0 16,-20-21-16,20 21 16,-21 0-16,21 0 15,-61 0-15,1-1 16,-1 21-16,0-20 0,-20 20 15,21-20-15,-21 20 16,20-20-16,1 0 16,-1 0-16,-20 20 15,0 0-15,0-21 16,1 21-16,39-20 15,0 0-15,1 0 16,-21 0-16,1 0 16,19-1-1,-20 1-15,1 20 16,-1-20-16,0 0 0,-19 0 15,19 0-15,-20 0 16,0 20-16,-20 0 16,20 0-16,-20-21 15,20 21-15,1 0 16,-1-20-16,0 0 15,40 0-15,1 0 16,-21 0-16,-20 20 16,1-21-16,19 21 15,-40 0-15,0 0 16,20 0-16,20-20 15,-20 20-15,21-20 16,-21 20-16,0-20 16,20 20-16,-19 0 15,-1-20-15,20 20 16,0 0-16,1 0 15,19 0-15,-20 0 16,1 0-16,-1 0 16,0 0-16,1 0 15,-1 0-15,0 0 16,1-20-16,-1 20 15,-20 0-15,21 0 0,-21 0 16,20 0 0,0 0-16,1-21 15,-1 21-15,41 0 16,-41 0-16,20 0 15,1 0-15,-21 0 16,0-20-16,1 20 16,-1 0-16,0 0 15,1 0-15,-1 0 16,21 0-16,-21 0 15,40 0-15,-39 0 0,39 0 16,1-20 0,-20 20-16,19 0 15,1-20-15,-21 20 0,21-20 16,-21 0-16,1 20 15,-21 0-15,21-20 16,-21 20-16,20-21 16,1 21-1,-1-20-15,-19 0 16,39 20-16,-39-20 15,-1 20-15,20 0 16,-19 0-16,-1-20 16,21 20-16,-21-20 15,0 20-15,1-21 0,-1 21 16,-20-20-16,0 20 15,21 0-15,-21 0 16,20 0-16,0-20 16,1 20-16,19 0 15,1 0-15,-1 0 16,21 0-16,-21 0 15,21 0-15,-61 0 16,40 0-16,-19 0 16,19 0-16,-19 0 15,-1 0-15,-20 0 16,20 0-16,21 0 15,-21 0-15,-20 0 16,21 0-16,-1 0 16,0 0-16,1 0 15,-1 0-15,0 0 16,1 20-16,19-20 15,-20 20-15,1-20 16,19 21-16,-20-21 16,21 20-16,-1-20 15,1 20-15,-1-20 16,21 20-16,-21 0 15,21 0-15,20-20 16,-21 41-16,1-21 16,0-20-16,-21 40 15,21-20-15,-21-20 16,1 20-16,-1 1 15,-19-1-15,-1-20 16,-20 0-16,20 20 16,-19-20-16,-1 20 15,0-20-15,0 0 16,-20 20-16,20-20 0,0 0 15,21 20-15,-21 1 16,0-21 0,40 20-16,1 20 0,-21-20 15,21 0 1,-21 21-16,0-21 15,1 0-15,-1 0 16,0 0-16,1 21 16,-1-21-16,0 0 15,21 0-15,-1 20 16,-19-19-16,19-1 15,-40 0-15,21 0 0,-21-20 16,20 20 0,-20 0-16,0-20 0,0 21 15,-20-21-15,21 20 16,-1-20-16,0 20 15,0-20-15,0 20 16,0-20-16,-20 0 16,21 0-16,-21 20 15,20-20-15,20 20 16,-40-20-16,40 0 15,1 21-15,-21-1 16,0-20 0,40 20-16,-19 0 15,-1 0-15,0-20 0,21 20 16,-21 0-16,1-20 15,19 21-15,0-21 16,1 20-16,-1 0 16,1-20-16,-1 20 15,1-20-15,20 20 16,-41-20-16,40 20 15,-39-20-15,-1 21 16,21-21-16,-21 0 16,-20 20-16,20-20 15,-19 0-15,-1 20 16,-20-20-16,20 0 15,0 0-15,0 0 16,-20 0-16,20 0 16,-20 0-16,20 20 15,-20-20-15,21 0 16,-1 0-16,0 0 15,20 0-15,1 20 16,19-20-16,-20 20 16,1-20-16,-1 21 15,-20-21-15,20 20 16,-19 0-16,19-20 15,0 20-15,-20-20 16,1 20-16,-1-20 16,20 0-16,-20 0 15,0 0-15,1 20 16,-1-20-16,0 0 15,20 20-15,-20-20 16,1 0-16,19 21 16,-20-21-16,0 20 15,20 0-15,-19-20 16,-1 0-16,20 20 0,0 0 15,1-20-15,-1 20 16,21 1-16,-21-21 16,20 40-16,1-40 15,-1 20-15,1 0 16,19 21-16,-39-21 15,19 0 1,1-20-16,-1 20 16,-20 0-16,41 0 15,-20 0-15,-1 1 16,21-1-16,-41 0 0,0 0 15,21 0-15,-41-20 16,20 20-16,1-20 16,-1 21-16,-20-21 15,20 20-15,-19-20 16,19 0-16,-20 20 15,20-20-15,1 20 16,-21-20-16,20 0 16,-20 20-16,0-20 15,1 0-15,19 20 16,0-20-16,-20 0 15,21 21-15,-1-21 16,20 40 0,1-40-16,-21 0 0,21 20 15,19 0-15,-39 0 16,60 1-16,-41-1 15,21 0-15,19 0 16,-19 0-16,20 20 16,-21-19-16,1-1 15,-20 0-15,19 0 16,-19 0-16,-1 0 15,1 1-15,19-1 16,-19-20-16,-1 20 16,41 0-16,-20 0 15,-1 0-15,21 1 16,0 19-16,0-20 15,-21 0-15,21 0 16,0 21-16,0-21 16,-1 0-16,21 0 15,0 20-15,0 1 16,20-1-16,1-20 15,-21 21-15,-1-21 16,-19 20-16,0 0 16,-20-20-16,-21 1 0,1-1 15,19 0-15,-19 0 16,-21 0-16,0-20 15,1 20 1,-1 1-16,-20-1 16,21 0-16,-21-20 15,20 20-15,-40 0 16,20-20-16,0 0 15,0 20-15,1-20 16,-1 0-16,-20 21 16,40-21-16,-20 0 15,0 20-15,1-20 0,19 20 16,-20-20-16,20 20 15,1 0-15,-1-20 16,0 20-16,1 1 16,-21-21-16,0 20 15,20-20-15,-20 20 16,-20-20-16,0 0 15,0 0-15,21 0 32,-21 20-17,0-20 1,0 0-16,20 20 0,-20-20 15,20 20-15,0-20 16,-20 20-16,0-20 16,20 0-16,-20 21 15,0-21-15,20 0 16,-20 20-16,0-20 15,21 0-15,-21 0 16,40 0-16,-20 20 16,0-20-16,20 20 15,-19-20-15,-1 20 16,0-20-16,0 20 15,-20-20-15,20 0 16,0 21-16,-20-21 16,21 0-16,-21 0 124,0 20-108,20-20-16,-20 20 16,0-20-1,20 0-15,-20 20 312,40 0-296,-20 0-16,1 1 15,-1-1-15,0 20 16,0-20-16,20 20 16,-19 1-16,19-21 15,-20 0-15,-20-20 16,0 20-16,20-20 15,-20 0-15,0 0 16,0 0 46,20 20-62,-20-20 16,0 0-16,0 0 16,20 21-16,1-21 15,-1 20-15,20 0 16,21 0-16,-21-20 15,0 0-15,-20 20 16,1-20-16,-1 0 16,-20 0-16,20 0 15,-20 0-15,0 0 16,20 0-16,0 0 15,0 0-15,21 0 16,-21 0-16,0 0 16,20 0-16,-40 20 15,20-20-15,21 0 16,-21 0-16,0 0 15,0 0-15,21 0 16,-1 0-16,0 0 16,21 0-16,-21 0 15,41 0-15,-1 0 16,-19 0-16,-1 0 0,1 0 15,-1 0-15,-40 0 16,21 0-16,-21 0 16,0 0-1,0 0-15,0 0 16,0 0-16,21 0 15,-21-20-15,20 20 16,1-20-16,-1 0 16,20 0-16,-40 20 15,1-20-15,19 20 16,-20-21-16,0 21 0,21-20 15,-1 20-15,0-20 16,-20 0-16,21 0 16,-1 20-16,0-20 15,1 20-15,-21 0 16,20-21-16,21 1 15,-21 0-15,-20 0 16,20 20-16,-19 0 16,-1-20-16,0 20 15,20 0 1,-40 0-16,20 0 0,1 0 15,-1 0-15,0 0 16,0 0 0,20 0-16,1 0 0,19 0 15,-20 0-15,1 0 16,-1 0-16,-20 0 15,0 0-15,1 20 16,19-20-16,0 20 16,0-20-16,21 20 15,-1 0-15,1-20 16,-1 21-16,-19-21 15,-1 20-15,20-20 16,1 20-16,-1 0 16,21-20-16,-20 20 15,19-20-15,1 20 16,20 1-16,-21-21 15,-19 20-15,19-20 16,-39 0-16,19 0 16,-20 0-16,21 0 15,-41 0-15,20 0 16,-19 0-16,-1 0 15,20-20-15,0 20 0,1-21 16,-1 21 0,0-20-16,21 0 15,-21 20-15,0-20 16,1 20-16,-1 0 15,-20 0-15,21 0 16,-21 0-16,20 0 16,0-20-16,1 20 15,19 0-15,-40-20 16,41 20-16,-21-21 15,21 21-15,-41 0 16,20 0-16,0 0 16,-19 0-16,19 0 15,0 0-15,-20 0 0,0 0 16,1 0-16,-21 0 15,20 0-15,0 0 16,0-20-16,0 20 16,-20 0-16,20 0 15,-20 0 1,41 0-16,-21 0 15,0 0-15,20 0 16,1-20-16,19 20 16,-20 0-16,41 0 15,-20-20-15,19 0 16,1 20-16,0 0 0,-1 0 15,21 0-15,20 0 16,-20 0-16,-1-20 16,1 20-16,20-20 15,-20-1-15,0 1 16,0 20-16,-21-20 15,1 20-15,0-20 16,-1 20-16,-19-20 16,19 0-16,-39 20 15,-1-21-15,20 21 16,-39 0-16,19-20 15,-20 20-15,20-20 16,1 20-16,-21-20 16,0 20-16,20 0 15,-40 0-15,20-20 16,1 20-16,-1 0 15,-20 0-15,20 0 16,-20 0-16,20 0 16,0 0-16,0 0 15,1-20-15,19 20 16,0 0-16,21-21 15,19 1-15,1 20 16,0 0-16,-1-20 16,41 0-16,-40 20 15,20-20-15,-21 20 16,-39-20-16,19 20 15,-20 0-15,1 0 16,-21 0-16,0-20 16,20 20-16,1 0 15,-41 0-15,40 0 16,-40-21-16,20 21 15,-20 0 48,20 0-48,-20 0-15,0 0 16,20 0-16,-20 0 16,21 0-16,-1 0 15,0 0-15,-20 0 16,40 0-16,-20 0 15,0 0-15,21 0 0,-21 0 16,0 0 0,0 0-16,-20 0 0,20 21 15,1-21-15,19 20 16,20 0-16,1 0 15,20 20-15,-1-20 16,1 1-16,-21 19 16,41-20-16,-40 20 15,19-19-15,-19-1 16,-21 0-1,-20-20-15,0 20 16,-20-20 0,0 0-1,0 20-15,0-20 0,0 20 16,0-20-16,0 21 15,0-21-15,0 0 16,0 20-16,0-20 16,0 0-16,0 20 31,0-20-31,0 20 15,0-20-15,0 20 16,0-20-16,0 20 16,0 0-16,0-20 15,0 21-15,-20 19 16,20-40-16,0 40 15,-20-20-15,20 1 16,0-21-16,0 20 16,0-20-16,0 0 62,0 20-62,0-20 16,0 0-16,0 20 15,0-20 1,0 0 46,0 20-31,0-20 79,0 20-95,0 1-15,0-21 16,0 40-1,20-20-15,0 0 16,0 0-16,1 0 16,-21 1-16,0-1 15,0-20-15,0 20 16,0-20-16,0 20 0,0-20 15,0 0 1,0 20 312,0-20-313,0 20-15,-21-20 16,1 21-16,0-21 15,0 20-15,20-20 16,0 0 62,-20 20-78,20-20 16,0 20-16,0-20 15,-20 0-15,20 20 16,-21-20-16,1 20 15,0 1-15,20-21 16,-20 20-16,0-20 16,20 0-16,-20 0 15,20 0-15,-20 0 16,20 0-16,0 20 15,-21-20-15,1 0 16,0 0-16,-20 20 16,-1-20-16,21 0 15,-20 20-15,0-20 0,19 20 16,-19-20-16,20 0 15,-20 0 1,20 0-16,-1 21 0,-19-21 16,20 0-16,0 0 15,20 0-15,-20 0 31,20 20-15,-21-20 0,1 0-16,20 0 15,-40 0-15,40 0 16,-40 0-16,19 0 0,21 0 15,-20 0 1,0 0-16,-20 0 0,20 0 16,-1 0-16,1 0 15,-20 0-15,20 0 16,-20-20-16,-1 20 15,1-21-15,0 1 16,-1 20-16,21 0 16,0-20-16,0 20 15,20 0-15,-20 0 16,20 0-1,0-20 63,0 20-78,-21 0 16,21 0-16,0-20 16,0 20-16,-20-20 15,20 20-15,-20 0 16,0-21-16,-20 1 15,20 20-15,-1-20 16,-19 0-16,0 0 16,-1-21-16,21 41 15,-40-40-15,19 0 16,-19 20-16,20-1 15,20 1-15,-1 20 16,1-20-16,0 20 16,20 0-16,0 0 15,-20-20 48,0 20-63,20-20 15,-41 20-15,21-20 16,0 20-1,0-20-15,-41-1 16,1 1-16,-1 0 16,-19 0-16,19 0 15,-19 0-15,39-1 16,-19 1-16,20 20 15,-1 0-15,21-20 16,0 20-16,0 0 16,20-20-16,-20 20 93,20 0-77,-20 0-16,20 0 15,-41 0-15,21 0 16,0 0 0,0 0-16,-21 0 15,21 0-15,0 0 0,0 0 16,0 0-16,0 0 15,-1 0 1,-19 0-16,20 0 0,0 0 16,-20 0-16,19 0 15,1 0-15,-20 0 16,20 0-16,-21 0 15,21 0-15,-20 0 16,20 0-16,0 0 16,20 0-16,-21 0 15,1 0-15,20 0 16,-20 0-16,20 0 15,-20 0-15,20 0 16,0 0-16,-20 0 16,20 0-16,-20 20 15,-1-20-15,21 0 16,-20 0-16,0 20 15,0-20-15,0 0 16,0 20-16,0-20 16,-1 0-16,21 0 15,0 21-15,-20-21 16,20 0-16,-20 0 0,0 0 15,0 0 1,20 0-16,-20 20 16,-1-20-16,-19 0 15,20 0-15,0 0 16,-21 20-16,21-20 15,0 0-15,0 0 16,0 0-16,20 0 16,0 0-16,-20 0 15,20 0-15,-20 0 16,20 0-16,0 0 15,-21 0 1,-39 20-16,20-20 16,-41 0-16,20 20 0,1 0 15,20-20-15,-1 0 16,21 0-16,20 0 15,0 0-15,0 21 110,0-21-110,0 20 0,0-20 15,0 20 1,0-20-16,0 20 15,0-20-15,0 20 16,20-20-16,1 20 16,-21-20-16,20 20 15,-20 1-15,20-1 16,0 0-16,0 0 15,0 0-15,21 0 16,-21-20-16,0 41 16,0-21-16,0-20 15,-20 0-15,0 20 16,20-20-16,-20 0 15,0 0-15,0 0 16,21 0 0,-1 0-16,-20 20 15,20-20-15,0 0 16,20 0-16,-19 0 15,19 20-15,-20-20 16,20 21-16,-20-21 16,21 0-16,-21 20 15,20-20-15,1 20 16,-21-20-16,0 0 15,20 20-15,1-20 16,-21 20-16,40 0 16,1 1-16,-1 19 15,1-20-15,19 0 16,-39 0-16,39 0 15,-19 1-15,-41-21 16,20 20-16,0-20 16,1 20-16,-21-20 15,0 0-15,0 0 0,-20 0 16,0 0-16,20 0 15,-20 0 1,0 0 0,0 0-16,21 20 15,-21-20-15,20 0 16,20 20-16,-20 0 15,21-20-15,-1 21 16,0-1-16,0-20 16,-19 20-16,-21-20 15,0 20-15,20 0 16,0-20-16,0 20 0,0 1 15,21-1 1,-21 0-16,-20 0 0,20-20 16,0 20-16,-20-20 15,0 20-15,20 0 16,-20-20-16,0 21 15,20-21-15,-20 40 16,21-20-16,-1 20 16,-20-40-16,20 41 15,-20-21 1,0 0-16,20 0 0,-20 0 15,20 1 1,-20 19-16,0-20 0,20-20 16,-20 20-16,0 0 15,0-20-15,0 0 16,0 20-1,0-20-15,0 0 16,0 21-16,0-21 16,0 0-16,0 20 15,0-20-15,0 20 16,0 0-16,0-20 15,0 20-15,0 0 16,0 1-16,0-21 16,0 40-16,0-20 15,0-20-15,0 20 16,0-20-16,0 20 15,0 1-15,0-21 16,0 40-16,0-20 16,0 0-16,0 0 15,0 1-15,0-1 16,0 0-16,0 0 15,0 0-15,0-20 16,0 20-16,0 0 16,0-20-16,-20 21 15,20-21-15,0 20 16,0-20-16,0 20 15,0 0-15,0 0 16,-20-20-16,20 20 16,-20 1-16,20-21 15,0 20-15,-20 0 16,20-20-16,0 0 15,-20 20-15,20-20 16,-21 0-16,1 20 16,0 0-16,0-20 15,20 21-15,-20-1 0,-21-20 16,41 20-16,-20-20 15,0 0-15,0 20 16,20-20-16,-20 20 16,20-20-16,-20 0 15,-1 0 1,21 0-16,-20 0 15,20 20-15,-20-20 16,0 0-16,0 20 16,0-20-16,0 0 15,20 0-15,0 0 16,-21 0-16,21 0 15,-20 0-15,-20 0 16,0 0-16,19 0 16,-19 0-16,0 0 15,40 0-15,-20 0 16,-21 0-16,41 0 15,-20 0-15,20 0 16,-20 0-16,20 0 16,0 0-16,-20 0 31,20 0-16,-20 0 1,0 0-16,20 0 0,-41 0 16,21 0-16,-20 0 15,20-20-15,-21 20 16,21 0-16,-20 0 15,20 0-15,-1 0 16,1 0-16,-20 0 16,20 0-16,0 0 15,-1 0-15,1 0 16,0 0-16,0 0 15,0-20-15,0 20 16,0 0-16,-1 0 16,21 0-16,-20 0 15,20 0-15,-20 0 16,0 0-16,20 0 15,-20 0-15,0 0 16,-1 0-16,1 0 16,20 0-16,-20 0 15,0-20-15,-20 20 16,-1 0-16,1-20 0,20 20 15,-20-20 1,-1 0-16,21 20 16,0-21-16,-20 21 15,19-20-15,-19 20 16,20 0-16,-20-20 15,19 20-15,1 0 16,-20-20-16,20 20 16,0 0-16,0 0 15,20 0-15,-21 0 16,1 0-16,20 0 0,-20 0 15,20 0 1,-20 0-16,0 0 16,0 0-16,-1 0 0,1 0 15,-20 0-15,20 0 16,0 20-16,-21-20 15,21 0-15,0 0 16,0 0-16,0 0 16,-21 20-16,21-20 15,-20 0 1,20 20-16,0-20 15,-21 21-15,1-21 16,20 0-16,0 0 16,-21 20-16,21-20 15,-20 0-15,-1 0 0,21 0 16,0 0-16,0 0 15,0 0-15,0 0 16,0 0-16,-1 0 16,21 0-16,-20 0 15,-20 0-15,40 0 16,-40 0-16,19 0 15,1 0-15,0 0 16,0 0-16,0 0 16,20 0-16,-41 0 15,21 0-15,0 0 16,-20 0-16,0 0 15,19 0-15,1 0 16,0 0-16,0 0 16,-20 0-16,19 0 15,1 0-15,0 0 16,-20 0-16,-1 0 15,21 0-15,-20 0 16,0 0-16,-1 0 16,1 0-16,20 0 15,0 0-15,0 0 16,-1 0-16,1 0 15,0 0-15,0 0 16,0 0-16,0 0 16,-1 0-16,1 0 15,0 0-15,0 0 16,0 0-16,0 0 15,-1 0-15,21 0 16,-20 0-16,0 0 16,0 0-16,-20 0 15,40 0-15,-20 0 16,20 0-16,-21 0 0,1 0 15,20 0 1,0 0-16,-20 0 0,20 0 16,0 0 77,-20 0-93,0 0 16,20 0-16,-20 0 0,20 0 15,-21-20 1,1 20-16,0 0 16,0 0-16,0 0 0,0 0 15,20 0-15,-41-21 16,21 21-16,20 0 15,-20-20-15,0 20 16,0 0-16,0-20 16,-21 20-16,21 0 15,-20-20-15,20 0 16,-21 20-16,21-20 15,0 20 1,-20-21-16,40 21 16,-21 0-16,1 0 0,20-20 15,-20 20-15,20 0 16,-20 0 1965,-20 0-1981,-1 0 16,1-20-16,-20 20 15,-1-20-15,21 20 16,-1 0-16,21-20 15,0 20-15,-20-20 16,20 20-16,-1 0 16,1 0-16,20-21 15,-40 21-15,40-20 16,-20 20-16,20 0 15,-20 0-15,20 0 16,0 0 0,-20-20-16,-1 20 15,21 0 1,-20-20-16,20 20 15,-20-20-15,0 20 16,0-20-16,-21 20 16,21-20-16,0-1 15,0 21-15,0-20 16,0 0-16,-1 20 15,1-20-15,0 0 16,20 20-16,-20-20 0,0 20 16,0-21-16,0 21 15,20 0-15,-21 0 16,1-20-16,0 20 15,0-20 1,0 20-16,0-20 16,-1 20-16,1 0 15,0-20-15,0 20 16,-20-20-16,19 20 15,-19-21-15,0 21 0,20-20 16,-21 0 0,-19 20-16,20-20 15,-1 20-15,1-20 0,0 0 16,-1 20-1,1 0-15,0-21 0,-1 21 16,21-20-16,0 20 16,0 0-16,-20 0 15,40 0-15,-21 0 16,1 0-16,0 0 15,20 0-15,-20 0 16,0 0 0,0 0-16,20 0 15,0 0-15,-21 0 0,1 0 16,0 0-1,0 0-15,-20 0 0,-1 0 16,1 0-16,20 0 16,-20 0-16,19 0 15,1 0-15,0 0 16,-20 0-16,20 0 15,-1 0-15,1 0 16,0 0-16,20 0 16,-20 0-16,20 0 15,-20 0-15,0 0 16,20 0-16,-21 0 15,1 20-15,0-20 16,-20 0-16,20 21 16,-1-21-16,-19 0 15,0 20-15,20-20 16,-21 20-16,21-20 15,-20 20-15,0-20 16,-1 20-16,1-20 16,20 0-16,-21 20 15,1-20-15,0 0 16,0 21-16,-1-21 0,-19 20 15,-1 0 1,21 0-16,-41-20 16,21 20-16,-1-20 15,1 20-15,20-20 16,-1 0-16,-19 21 15,19-21-15,21 20 16,-20-20-16,0 0 16,-21 20-16,21-20 15,0 20-15,-1 0 16,21-20-16,0 20 0,-20 1 15,19-21-15,1 0 16,0 20-16,0-20 16,0 20-16,-21 0 15,21-20-15,0 20 16,-20 0-16,0-20 15,19 20-15,1 1 16,-20-1 0,0 0-16,-21 0 15,21 0-15,-1 0 16,-19 21-16,20-21 15,-1 0-15,1 0 0,20 0 16,0 1 0,-21-21-16,1 20 0,0 0 15,20 0-15,-1 0 16,-19 0-16,0 0 15,20 1-15,-21-1 16,1 20-16,0-20 16,-1 0-16,1 21 15,0-1-15,-1-20 16,21 0-16,0 1 15,-20-1-15,-1 0 16,21 0-16,0 0 16,-20-20-16,20 20 15,-21 0-15,21 1 16,-40-1-16,19 0 15,1 0-15,-20 0 16,-1 21-16,1-41 16,-1 20-16,-19 0 15,19-20-15,1 20 16,-1-20-16,1 20 15,-1-20-15,1 0 16,-1 0-16,21 0 0,-21 0 16,21 0-1,-41 0-15,41 0 16,-20 0-16,-1 0 15,21 0-15,0 0 16,-1 0-16,1 0 16,0 0-16,-1 0 15,1 0-15,0 0 16,20 0-16,-21 0 15,21 0-15,0 0 16,0 0-16,0 0 0,-21 0 16,21 0-1,0 0-15,-20 0 0,19 0 16,21 0-16,-20 0 15,0 0-15,0 0 16,0-20-16,0 20 16,-1 0-16,21 0 15,-20 0 1,0 0-16,0 0 15,20 0-15,0 0 16,-20 0-16,20 0 31,0 0 47,-20 0-62,0 0-16,20 0 15,-21 0-15,1 0 16,20 0-16,-20 0 16,0 0-16,0 0 15,20-20-15,-20 20 16,-1 0-16,21 0 15,0 0 1,-20 0 156,20 0-157,-20 0-15,0-20 16,20 20-16,-20 0 15,0-20-15,-1 20 16,1 0-16,-20-21 16,20 21-16,0 0 15,0-20-15,-1 20 16,1-20-16,0 20 15,0 0-15,0 0 0,20 0 16,0-20-16,-20 20 16,-21-20-16,21 20 15,0-20 1,-20 20-16,19 0 15,1-21-15,0 21 16,20 0-16,-20 0 16,0-20-16,0 20 15,20 0-15,-20 0 16,20-20-16,-21 20 15,21 0-15,0 0 0,-20-20 16,20 20-16,-40 0 16,20-20-1,0 20-15,-1-20 0,-19 20 16,40 0-16,-20-20 15,0 20-15,-21-21 16,21 21-16,-20-20 16,0 0-16,-21 0 15,1-20-15,-1 19 16,1-19-1,-1 20-15,21 0 0,0 0 16,-21-1-16,21 1 16,20 0-1,0 0-15,-21 20 0,21-20 16,20 0-16,-20 20 15,0 0-15,20-20 16,-20 20-16,20-21 16,-21 21-16,1-20 15,20 20-15,-20-20 16,0 20-16,-20-20 15,19 0-15,1 20 16,0-20-16,-20-21 16,0 21-16,19 0 15,1 0-15,-20 0 16,20-1-16,0 1 15,-1 0-15,-19 0 16,20 20-16,-20-20 16,19 0-16,1 0 15,-20-1-15,20 1 16,0 20-16,-21-20 15,1 0-15,0 0 16,20 0-16,-1-1 0,-19 1 16,20 0-1,0 0-15,0 0 16,-21 0-16,1-1 15,0 1-15,19 0 16,-19 0-16,20 0 16,0 20-16,0-20 15,-21-1-15,21 1 16,0 0-16,0 20 15,-20-20-15,40 20 16,-41-20-16,21 0 16,0 20-16,0-20 15,0-1-15,-21 21 16,21-20-16,0 20 15,-20-20-15,20 0 0,-1 20 16,-19-20-16,20 0 16,0 20-16,0 0 15,-1-21-15,1 21 16,0-20-16,0 20 15,0-20 1,20 20-16,-20 0 16,-1 0-16,1-20 15,0 0-15,-20 20 16,20-20-16,-1-1 15,-19 21-15,20-20 0,-20 0 16,20 0-16,-21 0 16,1 0-16,0 20 15,-1-20-15,1-1 16,20 1-16,-21 0 15,21 20-15,0-20 16,-20 0-16,20 0 16,-21-1-16,1 1 15,0 0-15,-1 0 16,1 20-16,20-20 15,0 0-15,-21-1 16,1 21-16,0-20 16,20 20-16,0-20 15,-21 20-15,1-20 16,20 0-16,-21 20 15,21-20-15,0 20 16,0 0-16,0-20 16,0 20-16,20-21 15,-41 1-15,21 20 16,0 0-16,0-20 15,0 20-15,-1 0 16,-19-20-16,20 20 16,-20-20-16,40 0 15,-41 20-15,21-21 16,0 21-16,0 0 15,0-20-15,0 0 16,-21 20-16,21-20 16,-20 0-16,-1 0 15,21 20-15,-20-21 16,0 1-16,-1 0 15,21 0-15,-20 20 16,0-20-16,19 0 0,-19-1 16,20 1-1,0 0-15,0 20 0,-1-20 16,-19 0-16,20 20 15,0-20 1,0 0-16,0 20 16,-21-21-16,21 1 15,0 0-15,0 20 16,0-20-16,-21 0 15,21 20-15,-20-20 16,20-1-16,-1 1 16,1 0-16,-20 20 15,20-20-15,0 20 16,-1-20-16,-19 0 0,40-1 15,-40 1-15,20 20 16,-21-20-16,21-20 16,0 20-16,-20 0 15,20-1-15,-1 21 16,-19-20-16,20 0 15,0 20-15,0-20 16,-21 0-16,21 0 16,0-1-1,0 21-15,-20-40 16,19 40-16,-19-20 0,20 0 15,0 0-15,-21 20 16,41-21-16,-40 1 16,20 20-16,0-20 15,0 20-15,-1-20 16,1 20-16,0 0 15,-20-20-15,20 20 16,0-20-16,-1 20 16,-19-20-16,20 20 15,0-21-15,0 21 16,-21-20-16,21 20 15,-20-20-15,20 0 16,-21 20-16,21-20 16,-20 0-16,-1 20 15,1-21-15,20 21 16,-20-20-16,20 20 15,-21-20-15,21 20 16,0-20-16,-20 20 16,-1-20-16,1 20 15,0-20-15,-1 20 16,21 0-16,0-21 15,-20 21-15,20 0 16,-1-20-16,-19 20 16,20 0-16,0 0 15,0 0-15,-1 0 16,1 0-16,-20 0 15,20 0-15,0 0 16,-21 0-16,21 0 16,-20 0-16,0 0 15,-1 0-15,1 0 16,0 0-16,-1 0 15,1 0-15,0 0 0,19 0 16,-19 0 0,0 0-16,-1 0 0,21 0 15,-20 0-15,20 0 16,0 0-16,-21 0 15,1 0-15,20 0 16,-20 0-16,-1 0 16,1 0-1,-21 0-15,21 0 16,-20 0-16,-1 0 15,21 0-15,-21 0 16,1 0-16,-1 0 16,21 0-16,-20 0 15,-1 0-15,1 0 0,19 0 16,-19 0-16,-1 0 15,41 0-15,-40 0 16,19 0-16,1 0 16,0 0-16,20 0 15,-21 0-15,1 0 16,20 0-16,-20 0 15,-1 0-15,21 0 16,0 0-16,-20 0 16,19 0-16,-19 0 15,20 0-15,-20 0 16,-1 0-16,41 0 15,-40 0-15,20 0 16,20 0-16,-20 0 16,20 20-16,-20-20 15,-1 0-15,-19 0 16,0 0-16,20 0 15,-21 0-15,1 0 16,0 21-16,20-21 16,-21 0-16,1 0 15,20 0-15,-21 0 16,1 0-16,20 0 15,0 0-15,-21 0 16,21 0-16,-20 0 16,20 20-16,-21-20 15,21 0-15,-20 20 16,20-20-16,-20 0 15,-1 20-15,1-20 16,20 20-16,-21-20 16,1 20-16,0-20 15,20 0-15,-1 21 16,-19-21-16,20 0 0,0 20 15,-20-20-15,-1 20 16,21-20 0,-20 20-16,-1-20 15,21 20-15,0-20 16,-20 0-16,20 0 15,-21 20-15,21-20 16,-20 0-16,40 21 16,-40-21-16,19 0 15,1 20-15,-20-20 16,20 0-16,0 0 0,-21 20 15,21-20-15,0 20 16,-20-20 0,19 0-16,-19 20 0,20-20 15,0 0-15,-21 20 16,21-20-16,-20 0 15,20 20-15,0-20 16,0 0-16,-1 0 16,1 21-16,0-21 15,0 0 1,0 0-16,0 0 15,20 0-15,-41 0 0,21 20 16,0-20 0,0 0-16,-21 20 15,21-20-15,-20 0 0,20 20 16,0-20-16,-21 0 15,1 0-15,0 20 16,-21-20-16,41 0 16,-20 0-16,-1 0 15,21 0-15,0 0 16,0 0-16,0 20 15,20-20-15,-20 0 16,20 0-16,-41 0 16,41 0-16,-40 0 15,40 0-15,-20 0 16,0 0-16,20 0 15,-41 0-15,21 0 16,-20 0-16,0 0 16,-1 0-16,41 0 15,-20 0-15,20 0 16,0 0-1,-20 0 17,0 21-17,0-21-15,-1 0 16,1 0-16,0 0 15,0 20-15,0-20 16,0 0-16,0 0 16,-1 0-16,1 0 15,0 0-15,20 0 16,0 0-1,-20 0 1,20 0-16,-20 0 16,0 20-16,-21-20 15,21 20-15,0-20 16,0 0-16,20 20 0,0-20 15,-20 0-15,20 0 16,-21 0-16,21 0 16,-20 0-16,20 0 15,0 0 1,-20 0-16,20 0 140,0 0-124,-20 0 31,20 0-47,0 0 31,-20 0-16,20 0 17,0 20-32,-20-20 15,20 0-15,-20 0 16,20 21-16,0-21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FA3C4-8A0D-4010-814E-D69BF614FF0D}" type="datetimeFigureOut">
              <a:rPr lang="fr-FR" smtClean="0"/>
              <a:pPr/>
              <a:t>02/08/2018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9069-7327-4AEE-9BDC-8CFA9C10D9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2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Départs en</a:t>
            </a:r>
            <a:r>
              <a:rPr lang="fr-FR" baseline="0" dirty="0" smtClean="0"/>
              <a:t> bus de </a:t>
            </a:r>
            <a:r>
              <a:rPr lang="fr-FR" baseline="0" dirty="0" err="1" smtClean="0"/>
              <a:t>Viarme</a:t>
            </a:r>
            <a:r>
              <a:rPr lang="fr-FR" baseline="0" dirty="0" smtClean="0"/>
              <a:t> sauf atelier doc qui partira de la cantine après le déjeuner</a:t>
            </a:r>
          </a:p>
          <a:p>
            <a:r>
              <a:rPr lang="fr-FR" baseline="0" dirty="0" smtClean="0"/>
              <a:t>Ne pas oublier de rallumer vos téléphones en sortant</a:t>
            </a:r>
          </a:p>
          <a:p>
            <a:r>
              <a:rPr lang="fr-FR" dirty="0" err="1" smtClean="0"/>
              <a:t>Hotel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9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Départs en</a:t>
            </a:r>
            <a:r>
              <a:rPr lang="fr-FR" baseline="0" dirty="0" smtClean="0"/>
              <a:t> bus de </a:t>
            </a:r>
            <a:r>
              <a:rPr lang="fr-FR" baseline="0" dirty="0" err="1" smtClean="0"/>
              <a:t>Viarme</a:t>
            </a:r>
            <a:r>
              <a:rPr lang="fr-FR" baseline="0" dirty="0" smtClean="0"/>
              <a:t> sauf atelier doc qui partira de la cantine après le déjeuner</a:t>
            </a:r>
          </a:p>
          <a:p>
            <a:r>
              <a:rPr lang="fr-FR" baseline="0" dirty="0" smtClean="0"/>
              <a:t>Ne pas oublier de rallumer vos téléphones en sortant</a:t>
            </a:r>
          </a:p>
          <a:p>
            <a:r>
              <a:rPr lang="fr-FR" dirty="0" err="1" smtClean="0"/>
              <a:t>Hotel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8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Départs en</a:t>
            </a:r>
            <a:r>
              <a:rPr lang="fr-FR" baseline="0" dirty="0" smtClean="0"/>
              <a:t> bus de </a:t>
            </a:r>
            <a:r>
              <a:rPr lang="fr-FR" baseline="0" dirty="0" err="1" smtClean="0"/>
              <a:t>Viarme</a:t>
            </a:r>
            <a:r>
              <a:rPr lang="fr-FR" baseline="0" dirty="0" smtClean="0"/>
              <a:t> sauf atelier doc qui partira de la cantine après le déjeuner</a:t>
            </a:r>
          </a:p>
          <a:p>
            <a:r>
              <a:rPr lang="fr-FR" baseline="0" dirty="0" smtClean="0"/>
              <a:t>Ne pas oublier de rallumer vos téléphones en sortant</a:t>
            </a:r>
          </a:p>
          <a:p>
            <a:r>
              <a:rPr lang="fr-FR" dirty="0" err="1" smtClean="0"/>
              <a:t>Hotel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86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Départs en</a:t>
            </a:r>
            <a:r>
              <a:rPr lang="fr-FR" baseline="0" dirty="0" smtClean="0"/>
              <a:t> bus de </a:t>
            </a:r>
            <a:r>
              <a:rPr lang="fr-FR" baseline="0" dirty="0" err="1" smtClean="0"/>
              <a:t>Viarme</a:t>
            </a:r>
            <a:r>
              <a:rPr lang="fr-FR" baseline="0" dirty="0" smtClean="0"/>
              <a:t> sauf atelier doc qui partira de la cantine après le déjeuner</a:t>
            </a:r>
          </a:p>
          <a:p>
            <a:r>
              <a:rPr lang="fr-FR" baseline="0" dirty="0" smtClean="0"/>
              <a:t>Ne pas oublier de rallumer vos téléphones en sortant</a:t>
            </a:r>
          </a:p>
          <a:p>
            <a:r>
              <a:rPr lang="fr-FR" dirty="0" err="1" smtClean="0"/>
              <a:t>Hotel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4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Départs en</a:t>
            </a:r>
            <a:r>
              <a:rPr lang="fr-FR" baseline="0" dirty="0" smtClean="0"/>
              <a:t> bus de </a:t>
            </a:r>
            <a:r>
              <a:rPr lang="fr-FR" baseline="0" dirty="0" err="1" smtClean="0"/>
              <a:t>Viarme</a:t>
            </a:r>
            <a:r>
              <a:rPr lang="fr-FR" baseline="0" dirty="0" smtClean="0"/>
              <a:t> sauf atelier doc qui partira de la cantine après le déjeuner</a:t>
            </a:r>
          </a:p>
          <a:p>
            <a:r>
              <a:rPr lang="fr-FR" baseline="0" dirty="0" smtClean="0"/>
              <a:t>Ne pas oublier de rallumer vos téléphones en sortant</a:t>
            </a:r>
          </a:p>
          <a:p>
            <a:r>
              <a:rPr lang="fr-FR" dirty="0" err="1" smtClean="0"/>
              <a:t>Hotel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86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Départs en</a:t>
            </a:r>
            <a:r>
              <a:rPr lang="fr-FR" baseline="0" dirty="0" smtClean="0"/>
              <a:t> bus de </a:t>
            </a:r>
            <a:r>
              <a:rPr lang="fr-FR" baseline="0" dirty="0" err="1" smtClean="0"/>
              <a:t>Viarme</a:t>
            </a:r>
            <a:r>
              <a:rPr lang="fr-FR" baseline="0" dirty="0" smtClean="0"/>
              <a:t> sauf atelier doc qui partira de la cantine après le déjeuner</a:t>
            </a:r>
          </a:p>
          <a:p>
            <a:r>
              <a:rPr lang="fr-FR" baseline="0" dirty="0" smtClean="0"/>
              <a:t>Ne pas oublier de rallumer vos téléphones en sortant</a:t>
            </a:r>
          </a:p>
          <a:p>
            <a:r>
              <a:rPr lang="fr-FR" dirty="0" err="1" smtClean="0"/>
              <a:t>Hotel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5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dirty="0" smtClean="0"/>
              <a:t>Conduire des </a:t>
            </a:r>
            <a:r>
              <a:rPr lang="fr-FR" b="1" dirty="0" smtClean="0"/>
              <a:t>recherches finalisées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Mener des missions d’</a:t>
            </a:r>
            <a:r>
              <a:rPr lang="fr-FR" b="1" dirty="0" smtClean="0"/>
              <a:t>expertise</a:t>
            </a:r>
            <a:r>
              <a:rPr lang="fr-FR" dirty="0" smtClean="0"/>
              <a:t> ou de </a:t>
            </a:r>
            <a:r>
              <a:rPr lang="fr-FR" b="1" dirty="0" smtClean="0"/>
              <a:t>conseil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Favoriser les </a:t>
            </a:r>
            <a:r>
              <a:rPr lang="fr-FR" b="1" dirty="0" smtClean="0"/>
              <a:t>transferts d’innovation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Développer des </a:t>
            </a:r>
            <a:r>
              <a:rPr lang="fr-FR" b="1" dirty="0" smtClean="0"/>
              <a:t>activités de certification et normalisation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Participer à l’élaboration de la </a:t>
            </a:r>
            <a:r>
              <a:rPr lang="fr-FR" b="1" dirty="0" smtClean="0"/>
              <a:t>doctrine technique</a:t>
            </a:r>
            <a:r>
              <a:rPr lang="fr-FR" dirty="0" smtClean="0"/>
              <a:t> et des politiques publiques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Assurer une </a:t>
            </a:r>
            <a:r>
              <a:rPr lang="fr-FR" b="1" dirty="0" smtClean="0"/>
              <a:t>diffusion des connaissances</a:t>
            </a:r>
          </a:p>
          <a:p>
            <a:pPr eaLnBrk="1" hangingPunct="1">
              <a:lnSpc>
                <a:spcPct val="150000"/>
              </a:lnSpc>
            </a:pPr>
            <a:r>
              <a:rPr lang="fr-FR" dirty="0" smtClean="0"/>
              <a:t>Contribuer à la </a:t>
            </a:r>
            <a:r>
              <a:rPr lang="fr-FR" b="1" dirty="0" smtClean="0"/>
              <a:t>formation</a:t>
            </a:r>
            <a:r>
              <a:rPr lang="fr-FR" dirty="0" smtClean="0"/>
              <a:t> à et par la recherche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ea typeface="ヒラギノ角ゴ Pro W3" charset="-128"/>
              </a:rPr>
              <a:t>Génie civil</a:t>
            </a:r>
          </a:p>
          <a:p>
            <a:r>
              <a:rPr lang="fr-FR" dirty="0" smtClean="0">
                <a:ea typeface="ヒラギノ角ゴ Pro W3" charset="-128"/>
              </a:rPr>
              <a:t>SPI, SHS, SDV</a:t>
            </a:r>
          </a:p>
          <a:p>
            <a:r>
              <a:rPr lang="fr-FR" dirty="0" smtClean="0">
                <a:ea typeface="ヒラギノ角ゴ Pro W3" charset="-128"/>
              </a:rPr>
              <a:t>Infrastructures et impacts</a:t>
            </a:r>
          </a:p>
          <a:p>
            <a:r>
              <a:rPr lang="fr-FR" dirty="0" smtClean="0">
                <a:ea typeface="ヒラギノ角ゴ Pro W3" charset="-128"/>
              </a:rPr>
              <a:t>Mobilité des personnes et des biens</a:t>
            </a:r>
          </a:p>
          <a:p>
            <a:r>
              <a:rPr lang="fr-FR" dirty="0" smtClean="0">
                <a:ea typeface="ヒラギノ角ゴ Pro W3" charset="-128"/>
              </a:rPr>
              <a:t>Risques naturels</a:t>
            </a:r>
          </a:p>
          <a:p>
            <a:r>
              <a:rPr lang="fr-FR" dirty="0" smtClean="0">
                <a:ea typeface="ヒラギノ角ゴ Pro W3" charset="-128"/>
              </a:rPr>
              <a:t>Systèmes de transport et leur</a:t>
            </a:r>
            <a:r>
              <a:rPr lang="fr-FR" baseline="0" dirty="0" smtClean="0">
                <a:ea typeface="ヒラギノ角ゴ Pro W3" charset="-128"/>
              </a:rPr>
              <a:t> sécurité</a:t>
            </a:r>
            <a:endParaRPr lang="fr-FR" dirty="0" smtClean="0">
              <a:ea typeface="ヒラギノ角ゴ Pro W3" charset="-128"/>
            </a:endParaRPr>
          </a:p>
          <a:p>
            <a:r>
              <a:rPr lang="fr-FR" dirty="0" smtClean="0">
                <a:ea typeface="ヒラギノ角ゴ Pro W3" charset="-128"/>
              </a:rPr>
              <a:t>nouveaux enjeux, plus particulièrement ceux liés aux changements climatiques, à l’exigence d’un développement durable, ainsi qu’au vieillissement des populations. </a:t>
            </a:r>
          </a:p>
          <a:p>
            <a:endParaRPr lang="fr-FR" dirty="0" smtClean="0">
              <a:ea typeface="ヒラギノ角ゴ Pro W3" charset="-128"/>
            </a:endParaRPr>
          </a:p>
          <a:p>
            <a:endParaRPr lang="fr-FR" dirty="0" smtClean="0">
              <a:ea typeface="ヒラギノ角ゴ Pro W3" charset="-128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99267-698C-4B0D-B973-CCE47743ADDC}" type="slidenum">
              <a:rPr lang="fr-FR" smtClean="0">
                <a:ea typeface="ヒラギノ角ゴ Pro W3" charset="-128"/>
              </a:rPr>
              <a:pPr/>
              <a:t>8</a:t>
            </a:fld>
            <a:endParaRPr lang="fr-FR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Chiffres de répartition dans les départements :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 les agents recevant une « feuille de paye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Ifsttar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» soit : les permanents, les doctorants et post-docs et les CDD et donc pas les partenaires des UMR et pas les stagiaires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95467" y="6381329"/>
            <a:ext cx="284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2434F7-4448-4D2C-B917-79C8331D7936}" type="datetime1">
              <a:rPr lang="fr-FR" smtClean="0"/>
              <a:pPr/>
              <a:t>02/08/2018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453337"/>
            <a:ext cx="3860800" cy="365125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4F5E-C6A7-4654-9DFE-537C77FB6C8E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3639-180C-4FA3-A95B-CB7776CEDCB7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D0D8-28FF-49FE-9152-9D0A6E4506C4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ED59-23BB-4082-A7C7-16A7A139BEFB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s de page bleu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680"/>
            <a:ext cx="12192000" cy="67004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AD2C-9690-47D9-9AE7-25C630FC67A5}" type="datetime1">
              <a:rPr lang="fr-FR" smtClean="0"/>
              <a:pPr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6670298"/>
            <a:ext cx="12192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900" b="1" dirty="0">
                <a:solidFill>
                  <a:schemeClr val="tx2"/>
                </a:solidFill>
              </a:rPr>
              <a:t>Institut français des sciences et technologies des transports, de l’aménagement et des réseaux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337360" y="644149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  <a:effectLst/>
              </a:rPr>
              <a:t>www.ifsttar.fr</a:t>
            </a:r>
            <a:endParaRPr lang="fr-FR" sz="1200" b="1" dirty="0">
              <a:solidFill>
                <a:schemeClr val="accent3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transfert/Ifsttar%20%2040%20ans.mp4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-56" r="-103" b="104"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7032104" y="377964"/>
            <a:ext cx="4673600" cy="5276776"/>
            <a:chOff x="4149328" y="562954"/>
            <a:chExt cx="4673600" cy="5276776"/>
          </a:xfrm>
        </p:grpSpPr>
        <p:grpSp>
          <p:nvGrpSpPr>
            <p:cNvPr id="3" name="Groupe 2"/>
            <p:cNvGrpSpPr/>
            <p:nvPr/>
          </p:nvGrpSpPr>
          <p:grpSpPr>
            <a:xfrm>
              <a:off x="4149328" y="562954"/>
              <a:ext cx="4673600" cy="5276776"/>
              <a:chOff x="4149328" y="562954"/>
              <a:chExt cx="4673600" cy="527677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3788" r="8659" b="10492"/>
              <a:stretch/>
            </p:blipFill>
            <p:spPr bwMode="auto">
              <a:xfrm>
                <a:off x="4149328" y="562954"/>
                <a:ext cx="4673600" cy="5276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34484" t="34590" r="20312" b="60240"/>
              <a:stretch/>
            </p:blipFill>
            <p:spPr bwMode="auto">
              <a:xfrm>
                <a:off x="6084168" y="3052192"/>
                <a:ext cx="2413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34484" t="34590" r="20312" b="60240"/>
              <a:stretch/>
            </p:blipFill>
            <p:spPr bwMode="auto">
              <a:xfrm>
                <a:off x="6594698" y="2204864"/>
                <a:ext cx="121766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34484" t="34590" r="20312" b="60240"/>
              <a:stretch/>
            </p:blipFill>
            <p:spPr bwMode="auto">
              <a:xfrm>
                <a:off x="5796136" y="4221088"/>
                <a:ext cx="2413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Forme libre 1"/>
              <p:cNvSpPr/>
              <p:nvPr/>
            </p:nvSpPr>
            <p:spPr>
              <a:xfrm>
                <a:off x="8210550" y="3060581"/>
                <a:ext cx="488950" cy="412869"/>
              </a:xfrm>
              <a:custGeom>
                <a:avLst/>
                <a:gdLst>
                  <a:gd name="connsiteX0" fmla="*/ 276225 w 488950"/>
                  <a:gd name="connsiteY0" fmla="*/ 119 h 412869"/>
                  <a:gd name="connsiteX1" fmla="*/ 260350 w 488950"/>
                  <a:gd name="connsiteY1" fmla="*/ 9644 h 412869"/>
                  <a:gd name="connsiteX2" fmla="*/ 257175 w 488950"/>
                  <a:gd name="connsiteY2" fmla="*/ 19169 h 412869"/>
                  <a:gd name="connsiteX3" fmla="*/ 241300 w 488950"/>
                  <a:gd name="connsiteY3" fmla="*/ 38219 h 412869"/>
                  <a:gd name="connsiteX4" fmla="*/ 228600 w 488950"/>
                  <a:gd name="connsiteY4" fmla="*/ 66794 h 412869"/>
                  <a:gd name="connsiteX5" fmla="*/ 225425 w 488950"/>
                  <a:gd name="connsiteY5" fmla="*/ 76319 h 412869"/>
                  <a:gd name="connsiteX6" fmla="*/ 219075 w 488950"/>
                  <a:gd name="connsiteY6" fmla="*/ 85844 h 412869"/>
                  <a:gd name="connsiteX7" fmla="*/ 212725 w 488950"/>
                  <a:gd name="connsiteY7" fmla="*/ 104894 h 412869"/>
                  <a:gd name="connsiteX8" fmla="*/ 209550 w 488950"/>
                  <a:gd name="connsiteY8" fmla="*/ 114419 h 412869"/>
                  <a:gd name="connsiteX9" fmla="*/ 206375 w 488950"/>
                  <a:gd name="connsiteY9" fmla="*/ 123944 h 412869"/>
                  <a:gd name="connsiteX10" fmla="*/ 168275 w 488950"/>
                  <a:gd name="connsiteY10" fmla="*/ 149344 h 412869"/>
                  <a:gd name="connsiteX11" fmla="*/ 158750 w 488950"/>
                  <a:gd name="connsiteY11" fmla="*/ 155694 h 412869"/>
                  <a:gd name="connsiteX12" fmla="*/ 149225 w 488950"/>
                  <a:gd name="connsiteY12" fmla="*/ 162044 h 412869"/>
                  <a:gd name="connsiteX13" fmla="*/ 139700 w 488950"/>
                  <a:gd name="connsiteY13" fmla="*/ 171569 h 412869"/>
                  <a:gd name="connsiteX14" fmla="*/ 130175 w 488950"/>
                  <a:gd name="connsiteY14" fmla="*/ 174744 h 412869"/>
                  <a:gd name="connsiteX15" fmla="*/ 111125 w 488950"/>
                  <a:gd name="connsiteY15" fmla="*/ 187444 h 412869"/>
                  <a:gd name="connsiteX16" fmla="*/ 101600 w 488950"/>
                  <a:gd name="connsiteY16" fmla="*/ 193794 h 412869"/>
                  <a:gd name="connsiteX17" fmla="*/ 92075 w 488950"/>
                  <a:gd name="connsiteY17" fmla="*/ 196969 h 412869"/>
                  <a:gd name="connsiteX18" fmla="*/ 85725 w 488950"/>
                  <a:gd name="connsiteY18" fmla="*/ 206494 h 412869"/>
                  <a:gd name="connsiteX19" fmla="*/ 76200 w 488950"/>
                  <a:gd name="connsiteY19" fmla="*/ 209669 h 412869"/>
                  <a:gd name="connsiteX20" fmla="*/ 66675 w 488950"/>
                  <a:gd name="connsiteY20" fmla="*/ 216019 h 412869"/>
                  <a:gd name="connsiteX21" fmla="*/ 50800 w 488950"/>
                  <a:gd name="connsiteY21" fmla="*/ 228719 h 412869"/>
                  <a:gd name="connsiteX22" fmla="*/ 22225 w 488950"/>
                  <a:gd name="connsiteY22" fmla="*/ 244594 h 412869"/>
                  <a:gd name="connsiteX23" fmla="*/ 9525 w 488950"/>
                  <a:gd name="connsiteY23" fmla="*/ 263644 h 412869"/>
                  <a:gd name="connsiteX24" fmla="*/ 0 w 488950"/>
                  <a:gd name="connsiteY24" fmla="*/ 295394 h 412869"/>
                  <a:gd name="connsiteX25" fmla="*/ 3175 w 488950"/>
                  <a:gd name="connsiteY25" fmla="*/ 320794 h 412869"/>
                  <a:gd name="connsiteX26" fmla="*/ 25400 w 488950"/>
                  <a:gd name="connsiteY26" fmla="*/ 336669 h 412869"/>
                  <a:gd name="connsiteX27" fmla="*/ 34925 w 488950"/>
                  <a:gd name="connsiteY27" fmla="*/ 339844 h 412869"/>
                  <a:gd name="connsiteX28" fmla="*/ 60325 w 488950"/>
                  <a:gd name="connsiteY28" fmla="*/ 352544 h 412869"/>
                  <a:gd name="connsiteX29" fmla="*/ 73025 w 488950"/>
                  <a:gd name="connsiteY29" fmla="*/ 355719 h 412869"/>
                  <a:gd name="connsiteX30" fmla="*/ 85725 w 488950"/>
                  <a:gd name="connsiteY30" fmla="*/ 362069 h 412869"/>
                  <a:gd name="connsiteX31" fmla="*/ 98425 w 488950"/>
                  <a:gd name="connsiteY31" fmla="*/ 365244 h 412869"/>
                  <a:gd name="connsiteX32" fmla="*/ 127000 w 488950"/>
                  <a:gd name="connsiteY32" fmla="*/ 374769 h 412869"/>
                  <a:gd name="connsiteX33" fmla="*/ 142875 w 488950"/>
                  <a:gd name="connsiteY33" fmla="*/ 377944 h 412869"/>
                  <a:gd name="connsiteX34" fmla="*/ 152400 w 488950"/>
                  <a:gd name="connsiteY34" fmla="*/ 381119 h 412869"/>
                  <a:gd name="connsiteX35" fmla="*/ 165100 w 488950"/>
                  <a:gd name="connsiteY35" fmla="*/ 384294 h 412869"/>
                  <a:gd name="connsiteX36" fmla="*/ 180975 w 488950"/>
                  <a:gd name="connsiteY36" fmla="*/ 387469 h 412869"/>
                  <a:gd name="connsiteX37" fmla="*/ 193675 w 488950"/>
                  <a:gd name="connsiteY37" fmla="*/ 390644 h 412869"/>
                  <a:gd name="connsiteX38" fmla="*/ 203200 w 488950"/>
                  <a:gd name="connsiteY38" fmla="*/ 393819 h 412869"/>
                  <a:gd name="connsiteX39" fmla="*/ 231775 w 488950"/>
                  <a:gd name="connsiteY39" fmla="*/ 400169 h 412869"/>
                  <a:gd name="connsiteX40" fmla="*/ 241300 w 488950"/>
                  <a:gd name="connsiteY40" fmla="*/ 403344 h 412869"/>
                  <a:gd name="connsiteX41" fmla="*/ 260350 w 488950"/>
                  <a:gd name="connsiteY41" fmla="*/ 406519 h 412869"/>
                  <a:gd name="connsiteX42" fmla="*/ 273050 w 488950"/>
                  <a:gd name="connsiteY42" fmla="*/ 409694 h 412869"/>
                  <a:gd name="connsiteX43" fmla="*/ 288925 w 488950"/>
                  <a:gd name="connsiteY43" fmla="*/ 412869 h 412869"/>
                  <a:gd name="connsiteX44" fmla="*/ 346075 w 488950"/>
                  <a:gd name="connsiteY44" fmla="*/ 409694 h 412869"/>
                  <a:gd name="connsiteX45" fmla="*/ 355600 w 488950"/>
                  <a:gd name="connsiteY45" fmla="*/ 406519 h 412869"/>
                  <a:gd name="connsiteX46" fmla="*/ 368300 w 488950"/>
                  <a:gd name="connsiteY46" fmla="*/ 403344 h 412869"/>
                  <a:gd name="connsiteX47" fmla="*/ 393700 w 488950"/>
                  <a:gd name="connsiteY47" fmla="*/ 393819 h 412869"/>
                  <a:gd name="connsiteX48" fmla="*/ 422275 w 488950"/>
                  <a:gd name="connsiteY48" fmla="*/ 374769 h 412869"/>
                  <a:gd name="connsiteX49" fmla="*/ 441325 w 488950"/>
                  <a:gd name="connsiteY49" fmla="*/ 355719 h 412869"/>
                  <a:gd name="connsiteX50" fmla="*/ 447675 w 488950"/>
                  <a:gd name="connsiteY50" fmla="*/ 346194 h 412869"/>
                  <a:gd name="connsiteX51" fmla="*/ 457200 w 488950"/>
                  <a:gd name="connsiteY51" fmla="*/ 336669 h 412869"/>
                  <a:gd name="connsiteX52" fmla="*/ 460375 w 488950"/>
                  <a:gd name="connsiteY52" fmla="*/ 327144 h 412869"/>
                  <a:gd name="connsiteX53" fmla="*/ 466725 w 488950"/>
                  <a:gd name="connsiteY53" fmla="*/ 317619 h 412869"/>
                  <a:gd name="connsiteX54" fmla="*/ 473075 w 488950"/>
                  <a:gd name="connsiteY54" fmla="*/ 304919 h 412869"/>
                  <a:gd name="connsiteX55" fmla="*/ 476250 w 488950"/>
                  <a:gd name="connsiteY55" fmla="*/ 285869 h 412869"/>
                  <a:gd name="connsiteX56" fmla="*/ 482600 w 488950"/>
                  <a:gd name="connsiteY56" fmla="*/ 269994 h 412869"/>
                  <a:gd name="connsiteX57" fmla="*/ 488950 w 488950"/>
                  <a:gd name="connsiteY57" fmla="*/ 244594 h 412869"/>
                  <a:gd name="connsiteX58" fmla="*/ 482600 w 488950"/>
                  <a:gd name="connsiteY58" fmla="*/ 193794 h 412869"/>
                  <a:gd name="connsiteX59" fmla="*/ 476250 w 488950"/>
                  <a:gd name="connsiteY59" fmla="*/ 184269 h 412869"/>
                  <a:gd name="connsiteX60" fmla="*/ 466725 w 488950"/>
                  <a:gd name="connsiteY60" fmla="*/ 162044 h 412869"/>
                  <a:gd name="connsiteX61" fmla="*/ 463550 w 488950"/>
                  <a:gd name="connsiteY61" fmla="*/ 152519 h 412869"/>
                  <a:gd name="connsiteX62" fmla="*/ 450850 w 488950"/>
                  <a:gd name="connsiteY62" fmla="*/ 133469 h 412869"/>
                  <a:gd name="connsiteX63" fmla="*/ 425450 w 488950"/>
                  <a:gd name="connsiteY63" fmla="*/ 104894 h 412869"/>
                  <a:gd name="connsiteX64" fmla="*/ 406400 w 488950"/>
                  <a:gd name="connsiteY64" fmla="*/ 95369 h 412869"/>
                  <a:gd name="connsiteX65" fmla="*/ 387350 w 488950"/>
                  <a:gd name="connsiteY65" fmla="*/ 89019 h 412869"/>
                  <a:gd name="connsiteX66" fmla="*/ 368300 w 488950"/>
                  <a:gd name="connsiteY66" fmla="*/ 82669 h 412869"/>
                  <a:gd name="connsiteX67" fmla="*/ 358775 w 488950"/>
                  <a:gd name="connsiteY67" fmla="*/ 79494 h 412869"/>
                  <a:gd name="connsiteX68" fmla="*/ 333375 w 488950"/>
                  <a:gd name="connsiteY68" fmla="*/ 73144 h 412869"/>
                  <a:gd name="connsiteX69" fmla="*/ 323850 w 488950"/>
                  <a:gd name="connsiteY69" fmla="*/ 69969 h 412869"/>
                  <a:gd name="connsiteX70" fmla="*/ 304800 w 488950"/>
                  <a:gd name="connsiteY70" fmla="*/ 54094 h 412869"/>
                  <a:gd name="connsiteX71" fmla="*/ 292100 w 488950"/>
                  <a:gd name="connsiteY71" fmla="*/ 35044 h 412869"/>
                  <a:gd name="connsiteX72" fmla="*/ 282575 w 488950"/>
                  <a:gd name="connsiteY72" fmla="*/ 15994 h 412869"/>
                  <a:gd name="connsiteX73" fmla="*/ 276225 w 488950"/>
                  <a:gd name="connsiteY73" fmla="*/ 119 h 41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88950" h="412869">
                    <a:moveTo>
                      <a:pt x="276225" y="119"/>
                    </a:moveTo>
                    <a:cubicBezTo>
                      <a:pt x="272521" y="-939"/>
                      <a:pt x="264714" y="5280"/>
                      <a:pt x="260350" y="9644"/>
                    </a:cubicBezTo>
                    <a:cubicBezTo>
                      <a:pt x="257983" y="12011"/>
                      <a:pt x="258672" y="16176"/>
                      <a:pt x="257175" y="19169"/>
                    </a:cubicBezTo>
                    <a:cubicBezTo>
                      <a:pt x="252755" y="28010"/>
                      <a:pt x="248322" y="31197"/>
                      <a:pt x="241300" y="38219"/>
                    </a:cubicBezTo>
                    <a:cubicBezTo>
                      <a:pt x="224918" y="87366"/>
                      <a:pt x="243694" y="36605"/>
                      <a:pt x="228600" y="66794"/>
                    </a:cubicBezTo>
                    <a:cubicBezTo>
                      <a:pt x="227103" y="69787"/>
                      <a:pt x="226922" y="73326"/>
                      <a:pt x="225425" y="76319"/>
                    </a:cubicBezTo>
                    <a:cubicBezTo>
                      <a:pt x="223718" y="79732"/>
                      <a:pt x="220625" y="82357"/>
                      <a:pt x="219075" y="85844"/>
                    </a:cubicBezTo>
                    <a:cubicBezTo>
                      <a:pt x="216357" y="91961"/>
                      <a:pt x="214842" y="98544"/>
                      <a:pt x="212725" y="104894"/>
                    </a:cubicBezTo>
                    <a:lnTo>
                      <a:pt x="209550" y="114419"/>
                    </a:lnTo>
                    <a:cubicBezTo>
                      <a:pt x="208492" y="117594"/>
                      <a:pt x="209160" y="122088"/>
                      <a:pt x="206375" y="123944"/>
                    </a:cubicBezTo>
                    <a:lnTo>
                      <a:pt x="168275" y="149344"/>
                    </a:lnTo>
                    <a:lnTo>
                      <a:pt x="158750" y="155694"/>
                    </a:lnTo>
                    <a:cubicBezTo>
                      <a:pt x="155575" y="157811"/>
                      <a:pt x="151923" y="159346"/>
                      <a:pt x="149225" y="162044"/>
                    </a:cubicBezTo>
                    <a:cubicBezTo>
                      <a:pt x="146050" y="165219"/>
                      <a:pt x="143436" y="169078"/>
                      <a:pt x="139700" y="171569"/>
                    </a:cubicBezTo>
                    <a:cubicBezTo>
                      <a:pt x="136915" y="173425"/>
                      <a:pt x="133101" y="173119"/>
                      <a:pt x="130175" y="174744"/>
                    </a:cubicBezTo>
                    <a:cubicBezTo>
                      <a:pt x="123504" y="178450"/>
                      <a:pt x="117475" y="183211"/>
                      <a:pt x="111125" y="187444"/>
                    </a:cubicBezTo>
                    <a:cubicBezTo>
                      <a:pt x="107950" y="189561"/>
                      <a:pt x="105220" y="192587"/>
                      <a:pt x="101600" y="193794"/>
                    </a:cubicBezTo>
                    <a:lnTo>
                      <a:pt x="92075" y="196969"/>
                    </a:lnTo>
                    <a:cubicBezTo>
                      <a:pt x="89958" y="200144"/>
                      <a:pt x="88705" y="204110"/>
                      <a:pt x="85725" y="206494"/>
                    </a:cubicBezTo>
                    <a:cubicBezTo>
                      <a:pt x="83112" y="208585"/>
                      <a:pt x="79193" y="208172"/>
                      <a:pt x="76200" y="209669"/>
                    </a:cubicBezTo>
                    <a:cubicBezTo>
                      <a:pt x="72787" y="211376"/>
                      <a:pt x="69850" y="213902"/>
                      <a:pt x="66675" y="216019"/>
                    </a:cubicBezTo>
                    <a:cubicBezTo>
                      <a:pt x="54942" y="233618"/>
                      <a:pt x="67038" y="219698"/>
                      <a:pt x="50800" y="228719"/>
                    </a:cubicBezTo>
                    <a:cubicBezTo>
                      <a:pt x="18048" y="246915"/>
                      <a:pt x="43778" y="237410"/>
                      <a:pt x="22225" y="244594"/>
                    </a:cubicBezTo>
                    <a:cubicBezTo>
                      <a:pt x="17992" y="250944"/>
                      <a:pt x="11938" y="256404"/>
                      <a:pt x="9525" y="263644"/>
                    </a:cubicBezTo>
                    <a:cubicBezTo>
                      <a:pt x="1795" y="286834"/>
                      <a:pt x="4798" y="276200"/>
                      <a:pt x="0" y="295394"/>
                    </a:cubicBezTo>
                    <a:cubicBezTo>
                      <a:pt x="1058" y="303861"/>
                      <a:pt x="259" y="312775"/>
                      <a:pt x="3175" y="320794"/>
                    </a:cubicBezTo>
                    <a:cubicBezTo>
                      <a:pt x="5855" y="328165"/>
                      <a:pt x="19426" y="334109"/>
                      <a:pt x="25400" y="336669"/>
                    </a:cubicBezTo>
                    <a:cubicBezTo>
                      <a:pt x="28476" y="337987"/>
                      <a:pt x="31878" y="338459"/>
                      <a:pt x="34925" y="339844"/>
                    </a:cubicBezTo>
                    <a:cubicBezTo>
                      <a:pt x="43543" y="343761"/>
                      <a:pt x="51142" y="350248"/>
                      <a:pt x="60325" y="352544"/>
                    </a:cubicBezTo>
                    <a:cubicBezTo>
                      <a:pt x="64558" y="353602"/>
                      <a:pt x="68939" y="354187"/>
                      <a:pt x="73025" y="355719"/>
                    </a:cubicBezTo>
                    <a:cubicBezTo>
                      <a:pt x="77457" y="357381"/>
                      <a:pt x="81293" y="360407"/>
                      <a:pt x="85725" y="362069"/>
                    </a:cubicBezTo>
                    <a:cubicBezTo>
                      <a:pt x="89811" y="363601"/>
                      <a:pt x="94254" y="363961"/>
                      <a:pt x="98425" y="365244"/>
                    </a:cubicBezTo>
                    <a:cubicBezTo>
                      <a:pt x="108021" y="368197"/>
                      <a:pt x="117155" y="372800"/>
                      <a:pt x="127000" y="374769"/>
                    </a:cubicBezTo>
                    <a:cubicBezTo>
                      <a:pt x="132292" y="375827"/>
                      <a:pt x="137640" y="376635"/>
                      <a:pt x="142875" y="377944"/>
                    </a:cubicBezTo>
                    <a:cubicBezTo>
                      <a:pt x="146122" y="378756"/>
                      <a:pt x="149182" y="380200"/>
                      <a:pt x="152400" y="381119"/>
                    </a:cubicBezTo>
                    <a:cubicBezTo>
                      <a:pt x="156596" y="382318"/>
                      <a:pt x="160840" y="383347"/>
                      <a:pt x="165100" y="384294"/>
                    </a:cubicBezTo>
                    <a:cubicBezTo>
                      <a:pt x="170368" y="385465"/>
                      <a:pt x="175707" y="386298"/>
                      <a:pt x="180975" y="387469"/>
                    </a:cubicBezTo>
                    <a:cubicBezTo>
                      <a:pt x="185235" y="388416"/>
                      <a:pt x="189479" y="389445"/>
                      <a:pt x="193675" y="390644"/>
                    </a:cubicBezTo>
                    <a:cubicBezTo>
                      <a:pt x="196893" y="391563"/>
                      <a:pt x="199953" y="393007"/>
                      <a:pt x="203200" y="393819"/>
                    </a:cubicBezTo>
                    <a:cubicBezTo>
                      <a:pt x="229389" y="400366"/>
                      <a:pt x="208960" y="393650"/>
                      <a:pt x="231775" y="400169"/>
                    </a:cubicBezTo>
                    <a:cubicBezTo>
                      <a:pt x="234993" y="401088"/>
                      <a:pt x="238033" y="402618"/>
                      <a:pt x="241300" y="403344"/>
                    </a:cubicBezTo>
                    <a:cubicBezTo>
                      <a:pt x="247584" y="404741"/>
                      <a:pt x="254037" y="405256"/>
                      <a:pt x="260350" y="406519"/>
                    </a:cubicBezTo>
                    <a:cubicBezTo>
                      <a:pt x="264629" y="407375"/>
                      <a:pt x="268790" y="408747"/>
                      <a:pt x="273050" y="409694"/>
                    </a:cubicBezTo>
                    <a:cubicBezTo>
                      <a:pt x="278318" y="410865"/>
                      <a:pt x="283633" y="411811"/>
                      <a:pt x="288925" y="412869"/>
                    </a:cubicBezTo>
                    <a:cubicBezTo>
                      <a:pt x="307975" y="411811"/>
                      <a:pt x="327082" y="411503"/>
                      <a:pt x="346075" y="409694"/>
                    </a:cubicBezTo>
                    <a:cubicBezTo>
                      <a:pt x="349407" y="409377"/>
                      <a:pt x="352382" y="407438"/>
                      <a:pt x="355600" y="406519"/>
                    </a:cubicBezTo>
                    <a:cubicBezTo>
                      <a:pt x="359796" y="405320"/>
                      <a:pt x="364214" y="404876"/>
                      <a:pt x="368300" y="403344"/>
                    </a:cubicBezTo>
                    <a:cubicBezTo>
                      <a:pt x="401506" y="390892"/>
                      <a:pt x="361101" y="401969"/>
                      <a:pt x="393700" y="393819"/>
                    </a:cubicBezTo>
                    <a:cubicBezTo>
                      <a:pt x="401258" y="389284"/>
                      <a:pt x="415661" y="381383"/>
                      <a:pt x="422275" y="374769"/>
                    </a:cubicBezTo>
                    <a:cubicBezTo>
                      <a:pt x="445904" y="351140"/>
                      <a:pt x="418877" y="370684"/>
                      <a:pt x="441325" y="355719"/>
                    </a:cubicBezTo>
                    <a:cubicBezTo>
                      <a:pt x="443442" y="352544"/>
                      <a:pt x="445232" y="349125"/>
                      <a:pt x="447675" y="346194"/>
                    </a:cubicBezTo>
                    <a:cubicBezTo>
                      <a:pt x="450550" y="342745"/>
                      <a:pt x="454709" y="340405"/>
                      <a:pt x="457200" y="336669"/>
                    </a:cubicBezTo>
                    <a:cubicBezTo>
                      <a:pt x="459056" y="333884"/>
                      <a:pt x="458878" y="330137"/>
                      <a:pt x="460375" y="327144"/>
                    </a:cubicBezTo>
                    <a:cubicBezTo>
                      <a:pt x="462082" y="323731"/>
                      <a:pt x="464832" y="320932"/>
                      <a:pt x="466725" y="317619"/>
                    </a:cubicBezTo>
                    <a:cubicBezTo>
                      <a:pt x="469073" y="313510"/>
                      <a:pt x="470958" y="309152"/>
                      <a:pt x="473075" y="304919"/>
                    </a:cubicBezTo>
                    <a:cubicBezTo>
                      <a:pt x="474133" y="298569"/>
                      <a:pt x="474556" y="292080"/>
                      <a:pt x="476250" y="285869"/>
                    </a:cubicBezTo>
                    <a:cubicBezTo>
                      <a:pt x="477750" y="280371"/>
                      <a:pt x="480599" y="275330"/>
                      <a:pt x="482600" y="269994"/>
                    </a:cubicBezTo>
                    <a:cubicBezTo>
                      <a:pt x="486784" y="258836"/>
                      <a:pt x="486243" y="258128"/>
                      <a:pt x="488950" y="244594"/>
                    </a:cubicBezTo>
                    <a:cubicBezTo>
                      <a:pt x="488568" y="240007"/>
                      <a:pt x="487786" y="205894"/>
                      <a:pt x="482600" y="193794"/>
                    </a:cubicBezTo>
                    <a:cubicBezTo>
                      <a:pt x="481097" y="190287"/>
                      <a:pt x="478367" y="187444"/>
                      <a:pt x="476250" y="184269"/>
                    </a:cubicBezTo>
                    <a:cubicBezTo>
                      <a:pt x="469642" y="157838"/>
                      <a:pt x="477688" y="183970"/>
                      <a:pt x="466725" y="162044"/>
                    </a:cubicBezTo>
                    <a:cubicBezTo>
                      <a:pt x="465228" y="159051"/>
                      <a:pt x="465175" y="155445"/>
                      <a:pt x="463550" y="152519"/>
                    </a:cubicBezTo>
                    <a:cubicBezTo>
                      <a:pt x="459844" y="145848"/>
                      <a:pt x="455083" y="139819"/>
                      <a:pt x="450850" y="133469"/>
                    </a:cubicBezTo>
                    <a:cubicBezTo>
                      <a:pt x="444799" y="124393"/>
                      <a:pt x="434771" y="108001"/>
                      <a:pt x="425450" y="104894"/>
                    </a:cubicBezTo>
                    <a:cubicBezTo>
                      <a:pt x="390712" y="93315"/>
                      <a:pt x="443329" y="111782"/>
                      <a:pt x="406400" y="95369"/>
                    </a:cubicBezTo>
                    <a:cubicBezTo>
                      <a:pt x="400283" y="92651"/>
                      <a:pt x="393700" y="91136"/>
                      <a:pt x="387350" y="89019"/>
                    </a:cubicBezTo>
                    <a:lnTo>
                      <a:pt x="368300" y="82669"/>
                    </a:lnTo>
                    <a:cubicBezTo>
                      <a:pt x="365125" y="81611"/>
                      <a:pt x="362022" y="80306"/>
                      <a:pt x="358775" y="79494"/>
                    </a:cubicBezTo>
                    <a:cubicBezTo>
                      <a:pt x="350308" y="77377"/>
                      <a:pt x="341654" y="75904"/>
                      <a:pt x="333375" y="73144"/>
                    </a:cubicBezTo>
                    <a:cubicBezTo>
                      <a:pt x="330200" y="72086"/>
                      <a:pt x="326843" y="71466"/>
                      <a:pt x="323850" y="69969"/>
                    </a:cubicBezTo>
                    <a:cubicBezTo>
                      <a:pt x="317179" y="66634"/>
                      <a:pt x="309268" y="59839"/>
                      <a:pt x="304800" y="54094"/>
                    </a:cubicBezTo>
                    <a:cubicBezTo>
                      <a:pt x="300115" y="48070"/>
                      <a:pt x="294513" y="42284"/>
                      <a:pt x="292100" y="35044"/>
                    </a:cubicBezTo>
                    <a:cubicBezTo>
                      <a:pt x="287718" y="21899"/>
                      <a:pt x="290781" y="28304"/>
                      <a:pt x="282575" y="15994"/>
                    </a:cubicBezTo>
                    <a:cubicBezTo>
                      <a:pt x="265232" y="19463"/>
                      <a:pt x="279929" y="1177"/>
                      <a:pt x="276225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699500" y="5445224"/>
              <a:ext cx="123428" cy="394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9768408" y="6356351"/>
            <a:ext cx="442392" cy="365125"/>
          </a:xfrm>
          <a:prstGeom prst="rect">
            <a:avLst/>
          </a:prstGeom>
        </p:spPr>
        <p:txBody>
          <a:bodyPr/>
          <a:lstStyle/>
          <a:p>
            <a:fld id="{FEDAF4A0-3EA4-4347-BC60-8C1EC8A14E6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263353" y="980729"/>
            <a:ext cx="6624736" cy="4098329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ea typeface="ヒラギノ角ゴ Pro W3" charset="-128"/>
              </a:rPr>
              <a:t>1000 </a:t>
            </a:r>
            <a:r>
              <a:rPr lang="fr-FR" sz="2000" b="1" dirty="0">
                <a:ea typeface="ヒラギノ角ゴ Pro W3" charset="-128"/>
              </a:rPr>
              <a:t>agents </a:t>
            </a:r>
            <a:r>
              <a:rPr lang="fr-FR" sz="2000" b="1" dirty="0">
                <a:solidFill>
                  <a:schemeClr val="accent1"/>
                </a:solidFill>
                <a:ea typeface="ヒラギノ角ゴ Pro W3" charset="-128"/>
              </a:rPr>
              <a:t>(</a:t>
            </a:r>
            <a:r>
              <a:rPr lang="fr-FR" sz="2000" b="1" dirty="0" smtClean="0">
                <a:solidFill>
                  <a:schemeClr val="accent1"/>
                </a:solidFill>
                <a:ea typeface="ヒラギノ角ゴ Pro W3" charset="-128"/>
              </a:rPr>
              <a:t>250 </a:t>
            </a:r>
            <a:r>
              <a:rPr lang="fr-FR" sz="2000" b="1" dirty="0">
                <a:solidFill>
                  <a:schemeClr val="accent1"/>
                </a:solidFill>
                <a:ea typeface="ヒラギノ角ゴ Pro W3" charset="-128"/>
              </a:rPr>
              <a:t>doctorants)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ea typeface="ヒラギノ角ゴ Pro W3" charset="-128"/>
              </a:rPr>
              <a:t>360 </a:t>
            </a:r>
            <a:r>
              <a:rPr lang="fr-FR" sz="2000" b="1" dirty="0">
                <a:ea typeface="ヒラギノ角ゴ Pro W3" charset="-128"/>
              </a:rPr>
              <a:t>contrats de recherche </a:t>
            </a:r>
            <a:r>
              <a:rPr lang="fr-FR" sz="2000" b="1" dirty="0">
                <a:solidFill>
                  <a:schemeClr val="accent1"/>
                </a:solidFill>
                <a:ea typeface="ヒラギノ角ゴ Pro W3" charset="-128"/>
              </a:rPr>
              <a:t>(dont 50 projets européens)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ea typeface="ヒラギノ角ゴ Pro W3" charset="-128"/>
              </a:rPr>
              <a:t>Budget de 100 M€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ea typeface="ヒラギノ角ゴ Pro W3" charset="-128"/>
              </a:rPr>
              <a:t>385 publications internationales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ea typeface="ヒラギノ角ゴ Pro W3" charset="-128"/>
              </a:rPr>
              <a:t>580 </a:t>
            </a:r>
            <a:r>
              <a:rPr lang="fr-FR" sz="2000" b="1" dirty="0">
                <a:ea typeface="ヒラギノ角ゴ Pro W3" charset="-128"/>
              </a:rPr>
              <a:t>thèses </a:t>
            </a:r>
            <a:r>
              <a:rPr lang="fr-FR" sz="2000" b="1" dirty="0" smtClean="0">
                <a:ea typeface="ヒラギノ角ゴ Pro W3" charset="-128"/>
              </a:rPr>
              <a:t>soutenues depuis 2011</a:t>
            </a:r>
            <a:endParaRPr lang="fr-FR" sz="2000" b="1" dirty="0">
              <a:ea typeface="ヒラギノ角ゴ Pro W3" charset="-128"/>
            </a:endParaRPr>
          </a:p>
          <a:p>
            <a:pPr lvl="0">
              <a:lnSpc>
                <a:spcPct val="150000"/>
              </a:lnSpc>
            </a:pPr>
            <a:r>
              <a:rPr lang="fr-FR" sz="2000" b="1" dirty="0" smtClean="0">
                <a:ea typeface="ヒラギノ角ゴ Pro W3" charset="-128"/>
              </a:rPr>
              <a:t>100 </a:t>
            </a:r>
            <a:r>
              <a:rPr lang="fr-FR" sz="2000" b="1" dirty="0">
                <a:ea typeface="ヒラギノ角ゴ Pro W3" charset="-128"/>
              </a:rPr>
              <a:t>brevets actifs</a:t>
            </a:r>
          </a:p>
          <a:p>
            <a:pPr lvl="0">
              <a:lnSpc>
                <a:spcPct val="150000"/>
              </a:lnSpc>
            </a:pPr>
            <a:r>
              <a:rPr lang="fr-FR" sz="2000" b="1" dirty="0" smtClean="0">
                <a:ea typeface="ヒラギノ角ゴ Pro W3" charset="-128"/>
              </a:rPr>
              <a:t>62 </a:t>
            </a:r>
            <a:r>
              <a:rPr lang="fr-FR" sz="2000" b="1" dirty="0">
                <a:ea typeface="ヒラギノ角ゴ Pro W3" charset="-128"/>
              </a:rPr>
              <a:t>missions d’expertise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980806" y="0"/>
            <a:ext cx="8229600" cy="692696"/>
          </a:xfrm>
        </p:spPr>
        <p:txBody>
          <a:bodyPr/>
          <a:lstStyle/>
          <a:p>
            <a:r>
              <a:rPr lang="fr-FR" sz="3200" dirty="0">
                <a:ea typeface="ヒラギノ角ゴ Pro W3" charset="-128"/>
              </a:rPr>
              <a:t>Chiffres clés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030521" y="-5680"/>
            <a:ext cx="8229600" cy="864096"/>
          </a:xfrm>
        </p:spPr>
        <p:txBody>
          <a:bodyPr/>
          <a:lstStyle/>
          <a:p>
            <a:r>
              <a:rPr lang="fr-FR" sz="3600" dirty="0"/>
              <a:t>Site de Bouguenais</a:t>
            </a:r>
          </a:p>
        </p:txBody>
      </p:sp>
      <p:pic>
        <p:nvPicPr>
          <p:cNvPr id="6" name="Picture 20" descr="lcpc"/>
          <p:cNvPicPr>
            <a:picLocks noChangeAspect="1" noChangeArrowheads="1"/>
          </p:cNvPicPr>
          <p:nvPr/>
        </p:nvPicPr>
        <p:blipFill>
          <a:blip r:embed="rId2" cstate="print"/>
          <a:srcRect t="5841" b="29903"/>
          <a:stretch>
            <a:fillRect/>
          </a:stretch>
        </p:blipFill>
        <p:spPr bwMode="auto">
          <a:xfrm>
            <a:off x="3812435" y="1072226"/>
            <a:ext cx="2311896" cy="134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G_8491"/>
          <p:cNvPicPr>
            <a:picLocks noChangeAspect="1" noChangeArrowheads="1"/>
          </p:cNvPicPr>
          <p:nvPr/>
        </p:nvPicPr>
        <p:blipFill>
          <a:blip r:embed="rId3" cstate="print"/>
          <a:srcRect t="12894"/>
          <a:stretch>
            <a:fillRect/>
          </a:stretch>
        </p:blipFill>
        <p:spPr bwMode="auto">
          <a:xfrm>
            <a:off x="6203503" y="1053910"/>
            <a:ext cx="2124745" cy="13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7" descr="D:\drissi\AppData\Local\Temp\photo.JPG"/>
          <p:cNvPicPr>
            <a:picLocks noChangeAspect="1" noChangeArrowheads="1"/>
          </p:cNvPicPr>
          <p:nvPr/>
        </p:nvPicPr>
        <p:blipFill>
          <a:blip r:embed="rId4" cstate="print"/>
          <a:srcRect b="4378"/>
          <a:stretch>
            <a:fillRect/>
          </a:stretch>
        </p:blipFill>
        <p:spPr bwMode="auto">
          <a:xfrm>
            <a:off x="6203504" y="2507580"/>
            <a:ext cx="2124745" cy="15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3" descr="_DSC0279.jpg"/>
          <p:cNvPicPr>
            <a:picLocks noChangeAspect="1"/>
          </p:cNvPicPr>
          <p:nvPr/>
        </p:nvPicPr>
        <p:blipFill>
          <a:blip r:embed="rId5" cstate="print"/>
          <a:srcRect b="11871"/>
          <a:stretch>
            <a:fillRect/>
          </a:stretch>
        </p:blipFill>
        <p:spPr bwMode="auto">
          <a:xfrm>
            <a:off x="3812435" y="4114996"/>
            <a:ext cx="2319060" cy="147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e 26"/>
          <p:cNvGrpSpPr/>
          <p:nvPr/>
        </p:nvGrpSpPr>
        <p:grpSpPr>
          <a:xfrm>
            <a:off x="8371576" y="1124744"/>
            <a:ext cx="2260929" cy="4248472"/>
            <a:chOff x="6515098" y="1124744"/>
            <a:chExt cx="2260929" cy="4248472"/>
          </a:xfrm>
        </p:grpSpPr>
        <p:sp>
          <p:nvSpPr>
            <p:cNvPr id="25" name="Rectangle 24"/>
            <p:cNvSpPr/>
            <p:nvPr/>
          </p:nvSpPr>
          <p:spPr>
            <a:xfrm>
              <a:off x="6515098" y="1124744"/>
              <a:ext cx="2260929" cy="42484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15098" y="1196752"/>
              <a:ext cx="2259813" cy="4176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Collaborations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Collectivités régionales et locales, services de l’état …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Universités, Ecole Centrale, </a:t>
              </a:r>
              <a:r>
                <a:rPr lang="fr-FR" sz="16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Inria</a:t>
              </a: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….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Novabuild</a:t>
              </a: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IRT Jules </a:t>
              </a:r>
              <a:r>
                <a:rPr lang="fr-FR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Verne</a:t>
              </a:r>
              <a:r>
                <a:rPr lang="fr-FR" sz="160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pôles  </a:t>
              </a: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Acteurs économiques locaux, nationaux : TAN, </a:t>
              </a:r>
              <a:r>
                <a:rPr lang="fr-FR" sz="16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Algosource</a:t>
              </a: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fr-FR" sz="16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Charier</a:t>
              </a: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Eiffage, Colas, Siemens…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400" dirty="0"/>
            </a:p>
          </p:txBody>
        </p:sp>
      </p:grpSp>
      <p:pic>
        <p:nvPicPr>
          <p:cNvPr id="17" name="Image 16" descr="algo-2902.jpg"/>
          <p:cNvPicPr>
            <a:picLocks noChangeAspect="1"/>
          </p:cNvPicPr>
          <p:nvPr/>
        </p:nvPicPr>
        <p:blipFill>
          <a:blip r:embed="rId6" cstate="print"/>
          <a:srcRect l="4444"/>
          <a:stretch>
            <a:fillRect/>
          </a:stretch>
        </p:blipFill>
        <p:spPr>
          <a:xfrm>
            <a:off x="6217330" y="4116504"/>
            <a:ext cx="2110919" cy="1472736"/>
          </a:xfrm>
          <a:prstGeom prst="rect">
            <a:avLst/>
          </a:prstGeom>
        </p:spPr>
      </p:pic>
      <p:pic>
        <p:nvPicPr>
          <p:cNvPr id="18" name="Image 17" descr="REF201412017925.Nicolas_Jo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2435" y="2507579"/>
            <a:ext cx="2317184" cy="1569492"/>
          </a:xfrm>
          <a:prstGeom prst="rect">
            <a:avLst/>
          </a:prstGeom>
        </p:spPr>
      </p:pic>
      <p:sp>
        <p:nvSpPr>
          <p:cNvPr id="19" name="Rogner un rectangle à un seul coin 18"/>
          <p:cNvSpPr/>
          <p:nvPr/>
        </p:nvSpPr>
        <p:spPr>
          <a:xfrm>
            <a:off x="2207568" y="5877272"/>
            <a:ext cx="1296144" cy="36004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Génie civil</a:t>
            </a: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3575720" y="5877272"/>
            <a:ext cx="1296144" cy="36004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Matériaux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4943872" y="5877272"/>
            <a:ext cx="1656184" cy="36004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Environnement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6672064" y="5877272"/>
            <a:ext cx="1656184" cy="36004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Géolocalisation</a:t>
            </a:r>
            <a:endParaRPr lang="fr-FR" dirty="0"/>
          </a:p>
        </p:txBody>
      </p:sp>
      <p:sp>
        <p:nvSpPr>
          <p:cNvPr id="23" name="Rogner un rectangle à un seul coin 22"/>
          <p:cNvSpPr/>
          <p:nvPr/>
        </p:nvSpPr>
        <p:spPr>
          <a:xfrm>
            <a:off x="8400256" y="5877272"/>
            <a:ext cx="1656184" cy="36004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Acoustique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559496" y="2420888"/>
            <a:ext cx="2160240" cy="1944216"/>
            <a:chOff x="395536" y="2420888"/>
            <a:chExt cx="2160240" cy="1944216"/>
          </a:xfrm>
        </p:grpSpPr>
        <p:sp>
          <p:nvSpPr>
            <p:cNvPr id="4" name="Rectangle 3"/>
            <p:cNvSpPr/>
            <p:nvPr/>
          </p:nvSpPr>
          <p:spPr>
            <a:xfrm>
              <a:off x="395536" y="2420888"/>
              <a:ext cx="2160240" cy="194421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space réservé du contenu 2"/>
            <p:cNvSpPr txBox="1">
              <a:spLocks/>
            </p:cNvSpPr>
            <p:nvPr/>
          </p:nvSpPr>
          <p:spPr>
            <a:xfrm>
              <a:off x="467544" y="2564904"/>
              <a:ext cx="2016224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fr-FR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hlinkClick r:id="rId8" action="ppaction://hlinkfile"/>
                </a:rPr>
                <a:t>Implanté en 1975</a:t>
              </a:r>
              <a:endPara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300 agents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12 laboratoires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fr-FR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150 ha</a:t>
              </a:r>
            </a:p>
            <a:p>
              <a:pPr marL="285750" indent="-285750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fr-F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8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-56" r="-103" b="104"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0"/>
              <p14:cNvContentPartPr/>
              <p14:nvPr/>
            </p14:nvContentPartPr>
            <p14:xfrm>
              <a:off x="319320" y="1015920"/>
              <a:ext cx="11183760" cy="261288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960" y="1006560"/>
                <a:ext cx="11202480" cy="26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6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8368" y="6525344"/>
            <a:ext cx="936104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11" y="120232"/>
            <a:ext cx="4337065" cy="2893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96" y="2996952"/>
            <a:ext cx="3810000" cy="27717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32656"/>
            <a:ext cx="4079776" cy="25487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" b="4465"/>
          <a:stretch/>
        </p:blipFill>
        <p:spPr>
          <a:xfrm>
            <a:off x="3863752" y="2780928"/>
            <a:ext cx="4249264" cy="2568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56" y="3933056"/>
            <a:ext cx="2238375" cy="1581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457" y="999053"/>
            <a:ext cx="1561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Viviane             </a:t>
            </a:r>
          </a:p>
          <a:p>
            <a:r>
              <a:rPr lang="fr-FR" dirty="0" smtClean="0"/>
              <a:t>Nathalie</a:t>
            </a:r>
          </a:p>
          <a:p>
            <a:r>
              <a:rPr lang="fr-FR" dirty="0" smtClean="0"/>
              <a:t>Jean-Pierre</a:t>
            </a:r>
            <a:endParaRPr lang="fr-FR" dirty="0"/>
          </a:p>
          <a:p>
            <a:r>
              <a:rPr lang="fr-FR" dirty="0" smtClean="0"/>
              <a:t>Philippe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9504" y="1006860"/>
            <a:ext cx="1566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06 19 71 22 50</a:t>
            </a:r>
          </a:p>
          <a:p>
            <a:r>
              <a:rPr lang="fr-FR" dirty="0" smtClean="0"/>
              <a:t>06 19 71 22 37</a:t>
            </a:r>
          </a:p>
          <a:p>
            <a:r>
              <a:rPr lang="fr-FR" dirty="0" smtClean="0"/>
              <a:t>06 19 71 22 34</a:t>
            </a:r>
            <a:endParaRPr lang="fr-FR" dirty="0"/>
          </a:p>
          <a:p>
            <a:r>
              <a:rPr lang="fr-FR" dirty="0" smtClean="0"/>
              <a:t>06 19 79 76 50</a:t>
            </a:r>
          </a:p>
        </p:txBody>
      </p:sp>
    </p:spTree>
    <p:extLst>
      <p:ext uri="{BB962C8B-B14F-4D97-AF65-F5344CB8AC3E}">
        <p14:creationId xmlns:p14="http://schemas.microsoft.com/office/powerpoint/2010/main" val="40317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548680"/>
            <a:ext cx="6096000" cy="17818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746760" algn="l"/>
              </a:tabLst>
            </a:pPr>
            <a:r>
              <a:rPr lang="fr-FR" sz="10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6301105" algn="r"/>
              </a:tabLst>
            </a:pPr>
            <a:r>
              <a:rPr lang="fr-FR" sz="1400" dirty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10h 	ACCUEIL CAFE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Hall bâtiment </a:t>
            </a:r>
            <a:r>
              <a:rPr lang="fr-FR" sz="140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VIARME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6301105" algn="r"/>
              </a:tabLst>
            </a:pP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10h30-11h30	SEANCE PLENIERE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Amphithéâtre bâtiment </a:t>
            </a:r>
            <a:r>
              <a:rPr lang="fr-FR" sz="140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VIARME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6301105" algn="r"/>
              </a:tabLs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11h30–12h15</a:t>
            </a: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SESSION POSTER DES LABORATOIRES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Hall </a:t>
            </a:r>
            <a:r>
              <a:rPr lang="fr-FR" sz="140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VIARME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</a:tabLst>
            </a:pP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12h15–13h00	PRESENTATION de l’ACTIVITE par THEMATIQUES</a:t>
            </a:r>
            <a:r>
              <a:rPr lang="fr-FR" sz="1400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360" y="2924944"/>
            <a:ext cx="6096000" cy="28591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14h15-15h45</a:t>
            </a: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ATELIERS</a:t>
            </a:r>
            <a:r>
              <a:rPr lang="fr-FR" sz="12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fr-FR" sz="1400" dirty="0" smtClean="0">
              <a:solidFill>
                <a:srgbClr val="FFFFFF"/>
              </a:solidFill>
              <a:highlight>
                <a:srgbClr val="00008B"/>
              </a:highlight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15h45-17h15	VISITES </a:t>
            </a:r>
            <a:r>
              <a:rPr lang="fr-FR" sz="1400" dirty="0" smtClean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1400" dirty="0" smtClean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 BÂTIMENT VIARME</a:t>
            </a:r>
            <a:endParaRPr lang="fr-FR" sz="105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17h15-18h45</a:t>
            </a: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ATELIERS</a:t>
            </a:r>
            <a:r>
              <a:rPr lang="fr-FR" sz="12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r>
              <a:rPr lang="fr-FR" sz="1400" dirty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19h00</a:t>
            </a:r>
            <a:r>
              <a:rPr lang="fr-FR" sz="105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Départ vers </a:t>
            </a:r>
            <a:r>
              <a:rPr lang="fr-FR" sz="140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l’hôtel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  <a:tabLst>
                <a:tab pos="1260475" algn="l"/>
                <a:tab pos="5671185" algn="r"/>
              </a:tabLst>
            </a:pPr>
            <a:r>
              <a:rPr lang="fr-FR" sz="1400" dirty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19h30</a:t>
            </a:r>
            <a:r>
              <a:rPr lang="fr-FR" sz="105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Départ de l’hôtel vers le restaurant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25000"/>
              </a:lnSpc>
              <a:spcAft>
                <a:spcPts val="0"/>
              </a:spcAft>
              <a:tabLst>
                <a:tab pos="1260475" algn="l"/>
                <a:tab pos="5671185" algn="r"/>
              </a:tabLst>
            </a:pP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b="1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les nantais</a:t>
            </a: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1400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rendez-vous à 20h au restaurant </a:t>
            </a:r>
            <a:endParaRPr lang="fr-FR" sz="1400" dirty="0" smtClean="0">
              <a:solidFill>
                <a:srgbClr val="1347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25000"/>
              </a:lnSpc>
              <a:spcAft>
                <a:spcPts val="0"/>
              </a:spcAft>
              <a:tabLst>
                <a:tab pos="1260475" algn="l"/>
                <a:tab pos="5671185" algn="r"/>
              </a:tabLst>
            </a:pP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fr-FR" sz="140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Les </a:t>
            </a:r>
            <a:r>
              <a:rPr lang="fr-FR" sz="1400" dirty="0" err="1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Pellières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25000"/>
              </a:lnSpc>
              <a:spcAft>
                <a:spcPts val="0"/>
              </a:spcAft>
              <a:tabLst>
                <a:tab pos="1260475" algn="l"/>
                <a:tab pos="5671185" algn="r"/>
              </a:tabLst>
            </a:pP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(Esplanade Georges Brassens à St-Herblain)</a:t>
            </a:r>
            <a:endParaRPr lang="fr-FR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416" y="18864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fr-FR" sz="3200" cap="all" spc="15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</a:t>
            </a:r>
            <a:r>
              <a:rPr lang="fr-FR" sz="3200" cap="all" spc="15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fr-FR" sz="3200" cap="all" spc="15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endParaRPr lang="fr-FR" sz="4400" cap="all" spc="150" dirty="0">
              <a:solidFill>
                <a:srgbClr val="1347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4072" y="3235960"/>
            <a:ext cx="6096000" cy="18492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fr-FR" sz="1400" dirty="0" smtClean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08h00-8h30       ACCUEIL </a:t>
            </a:r>
            <a:r>
              <a:rPr lang="fr-FR" sz="1400" dirty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CAFE</a:t>
            </a: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08h30-11h00     ATELIERS</a:t>
            </a: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11h00-13h00     VISITES </a:t>
            </a:r>
            <a:r>
              <a:rPr lang="fr-FR" sz="1400" dirty="0" smtClean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fr-FR" sz="1400" dirty="0" smtClean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13h00-14h15      PAUSE </a:t>
            </a:r>
            <a:r>
              <a:rPr lang="fr-FR" sz="1400" dirty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DEJEUNER</a:t>
            </a: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6210935" algn="r"/>
              </a:tabLst>
            </a:pP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14h15-16h00      </a:t>
            </a:r>
            <a:r>
              <a:rPr lang="fr-FR" sz="14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RESTITUTION DES </a:t>
            </a:r>
            <a:r>
              <a:rPr lang="fr-FR" sz="1400" dirty="0" smtClean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ATELIERS</a:t>
            </a:r>
            <a:r>
              <a:rPr lang="fr-FR" sz="105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40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Amphi 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400" dirty="0" err="1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Viarme</a:t>
            </a:r>
            <a:endParaRPr lang="fr-FR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8128" y="2461288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fr-FR" sz="3200" cap="all" spc="150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MARDI 13 MARS</a:t>
            </a:r>
            <a:endParaRPr lang="fr-FR" sz="4400" cap="all" spc="150" dirty="0">
              <a:solidFill>
                <a:srgbClr val="1347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1504" y="2420888"/>
            <a:ext cx="4104456" cy="33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r>
              <a:rPr lang="fr-FR" sz="1400" dirty="0" smtClean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13h00–14h15</a:t>
            </a:r>
            <a:r>
              <a:rPr lang="fr-FR" sz="1400" dirty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PAUSE </a:t>
            </a:r>
            <a:r>
              <a:rPr lang="fr-FR" sz="1400" dirty="0" smtClean="0">
                <a:solidFill>
                  <a:srgbClr val="FFFFFF"/>
                </a:solidFill>
                <a:highlight>
                  <a:srgbClr val="80008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DEJEUNER</a:t>
            </a:r>
            <a:endParaRPr lang="fr-FR" sz="105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2"/>
          <a:stretch/>
        </p:blipFill>
        <p:spPr>
          <a:xfrm>
            <a:off x="7464152" y="188640"/>
            <a:ext cx="4320480" cy="21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432" y="476672"/>
            <a:ext cx="993710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6301105" algn="r"/>
              </a:tabLst>
            </a:pPr>
            <a:r>
              <a:rPr lang="fr-FR" sz="16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10h30-11h30	SEANCE PLENIERE</a:t>
            </a:r>
            <a:r>
              <a:rPr lang="fr-FR" sz="16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r>
              <a:rPr lang="fr-FR" sz="16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GENERALE du SITE de NANTES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par Philippe TAMAGNY, Directeur délégué du site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des Actions Internationales par Agnès JULLIEN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du Département GERS</a:t>
            </a:r>
            <a:r>
              <a:rPr lang="fr-FR" sz="14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(Géotechnique, Environnement, Risques naturels, et Sciences de la Terre)</a:t>
            </a: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fr-FR" sz="1400" b="1" dirty="0" err="1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Eric</a:t>
            </a: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GAUME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du Projet </a:t>
            </a:r>
            <a:r>
              <a:rPr lang="fr-FR" sz="1400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fr-FR" sz="1400" b="1" dirty="0" err="1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Isite</a:t>
            </a:r>
            <a:r>
              <a:rPr lang="fr-FR" sz="1400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nantais </a:t>
            </a:r>
            <a:r>
              <a:rPr lang="fr-FR" sz="1400" b="1" dirty="0" err="1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Olivier LABOUX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flash des 12 laboratoires par Marie-Line </a:t>
            </a:r>
            <a:r>
              <a:rPr lang="fr-FR" sz="1400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GALLENNE</a:t>
            </a:r>
            <a:endParaRPr lang="fr-FR" sz="1100" dirty="0" smtClean="0">
              <a:solidFill>
                <a:srgbClr val="1347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5671185" algn="r"/>
              </a:tabLst>
            </a:pP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6301105" algn="r"/>
              </a:tabLst>
            </a:pPr>
            <a:r>
              <a:rPr lang="fr-FR" sz="16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11h30–12h15	SESSION POSTER DES LABORATOIRES</a:t>
            </a:r>
            <a:r>
              <a:rPr lang="fr-FR" sz="1600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FR" sz="1600" dirty="0" smtClean="0">
              <a:solidFill>
                <a:srgbClr val="1347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  <a:tab pos="6301105" algn="r"/>
              </a:tabLst>
            </a:pP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tabLst>
                <a:tab pos="1260475" algn="l"/>
              </a:tabLst>
            </a:pPr>
            <a:r>
              <a:rPr lang="fr-FR" sz="1600" dirty="0">
                <a:solidFill>
                  <a:srgbClr val="FFFFFF"/>
                </a:solidFill>
                <a:highlight>
                  <a:srgbClr val="00008B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12h15–13h00	PRESENTATION de l’ACTIVITE par THEMATIQUES</a:t>
            </a:r>
            <a:r>
              <a:rPr lang="fr-FR" sz="1600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Infrastructures pour l’énergie	Christian Tessier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Villes et mobilités	Béatrice </a:t>
            </a:r>
            <a:r>
              <a:rPr lang="fr-FR" sz="1400" b="1" dirty="0" err="1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Béchet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Infrastructures innovantes	Thierry </a:t>
            </a:r>
            <a:r>
              <a:rPr lang="fr-FR" sz="1400" b="1" dirty="0" err="1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Sedran</a:t>
            </a:r>
            <a:endParaRPr lang="fr-FR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 3" panose="05040102010807070707" pitchFamily="18" charset="2"/>
              <a:buChar char=""/>
              <a:tabLst>
                <a:tab pos="1260475" algn="l"/>
                <a:tab pos="5671185" algn="r"/>
              </a:tabLst>
            </a:pPr>
            <a:r>
              <a:rPr lang="fr-FR" sz="1400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Environnement et risques	Philippe Côte</a:t>
            </a:r>
            <a:endParaRPr lang="fr-FR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287780" y="1461882"/>
            <a:ext cx="5547360" cy="84978"/>
          </a:xfrm>
          <a:custGeom>
            <a:avLst/>
            <a:gdLst>
              <a:gd name="connsiteX0" fmla="*/ 0 w 5547360"/>
              <a:gd name="connsiteY0" fmla="*/ 1158 h 84978"/>
              <a:gd name="connsiteX1" fmla="*/ 144780 w 5547360"/>
              <a:gd name="connsiteY1" fmla="*/ 8778 h 84978"/>
              <a:gd name="connsiteX2" fmla="*/ 205740 w 5547360"/>
              <a:gd name="connsiteY2" fmla="*/ 16398 h 84978"/>
              <a:gd name="connsiteX3" fmla="*/ 548640 w 5547360"/>
              <a:gd name="connsiteY3" fmla="*/ 31638 h 84978"/>
              <a:gd name="connsiteX4" fmla="*/ 1706880 w 5547360"/>
              <a:gd name="connsiteY4" fmla="*/ 46878 h 84978"/>
              <a:gd name="connsiteX5" fmla="*/ 1805940 w 5547360"/>
              <a:gd name="connsiteY5" fmla="*/ 54498 h 84978"/>
              <a:gd name="connsiteX6" fmla="*/ 1851660 w 5547360"/>
              <a:gd name="connsiteY6" fmla="*/ 62118 h 84978"/>
              <a:gd name="connsiteX7" fmla="*/ 1988820 w 5547360"/>
              <a:gd name="connsiteY7" fmla="*/ 77358 h 84978"/>
              <a:gd name="connsiteX8" fmla="*/ 2049780 w 5547360"/>
              <a:gd name="connsiteY8" fmla="*/ 84978 h 84978"/>
              <a:gd name="connsiteX9" fmla="*/ 3436620 w 5547360"/>
              <a:gd name="connsiteY9" fmla="*/ 77358 h 84978"/>
              <a:gd name="connsiteX10" fmla="*/ 3497580 w 5547360"/>
              <a:gd name="connsiteY10" fmla="*/ 69738 h 84978"/>
              <a:gd name="connsiteX11" fmla="*/ 4625340 w 5547360"/>
              <a:gd name="connsiteY11" fmla="*/ 62118 h 84978"/>
              <a:gd name="connsiteX12" fmla="*/ 4709160 w 5547360"/>
              <a:gd name="connsiteY12" fmla="*/ 54498 h 84978"/>
              <a:gd name="connsiteX13" fmla="*/ 4747260 w 5547360"/>
              <a:gd name="connsiteY13" fmla="*/ 46878 h 84978"/>
              <a:gd name="connsiteX14" fmla="*/ 5052060 w 5547360"/>
              <a:gd name="connsiteY14" fmla="*/ 24018 h 84978"/>
              <a:gd name="connsiteX15" fmla="*/ 5151120 w 5547360"/>
              <a:gd name="connsiteY15" fmla="*/ 16398 h 84978"/>
              <a:gd name="connsiteX16" fmla="*/ 5448300 w 5547360"/>
              <a:gd name="connsiteY16" fmla="*/ 8778 h 84978"/>
              <a:gd name="connsiteX17" fmla="*/ 5547360 w 5547360"/>
              <a:gd name="connsiteY17" fmla="*/ 1158 h 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47360" h="84978">
                <a:moveTo>
                  <a:pt x="0" y="1158"/>
                </a:moveTo>
                <a:cubicBezTo>
                  <a:pt x="48260" y="3698"/>
                  <a:pt x="96585" y="5208"/>
                  <a:pt x="144780" y="8778"/>
                </a:cubicBezTo>
                <a:cubicBezTo>
                  <a:pt x="165202" y="10291"/>
                  <a:pt x="185295" y="15241"/>
                  <a:pt x="205740" y="16398"/>
                </a:cubicBezTo>
                <a:cubicBezTo>
                  <a:pt x="319970" y="22864"/>
                  <a:pt x="548640" y="31638"/>
                  <a:pt x="548640" y="31638"/>
                </a:cubicBezTo>
                <a:cubicBezTo>
                  <a:pt x="989014" y="75675"/>
                  <a:pt x="524783" y="31625"/>
                  <a:pt x="1706880" y="46878"/>
                </a:cubicBezTo>
                <a:cubicBezTo>
                  <a:pt x="1739995" y="47305"/>
                  <a:pt x="1772920" y="51958"/>
                  <a:pt x="1805940" y="54498"/>
                </a:cubicBezTo>
                <a:cubicBezTo>
                  <a:pt x="1821180" y="57038"/>
                  <a:pt x="1836329" y="60202"/>
                  <a:pt x="1851660" y="62118"/>
                </a:cubicBezTo>
                <a:cubicBezTo>
                  <a:pt x="1897306" y="67824"/>
                  <a:pt x="1943174" y="71652"/>
                  <a:pt x="1988820" y="77358"/>
                </a:cubicBezTo>
                <a:lnTo>
                  <a:pt x="2049780" y="84978"/>
                </a:lnTo>
                <a:lnTo>
                  <a:pt x="3436620" y="77358"/>
                </a:lnTo>
                <a:cubicBezTo>
                  <a:pt x="3457097" y="77142"/>
                  <a:pt x="3477104" y="70001"/>
                  <a:pt x="3497580" y="69738"/>
                </a:cubicBezTo>
                <a:lnTo>
                  <a:pt x="4625340" y="62118"/>
                </a:lnTo>
                <a:cubicBezTo>
                  <a:pt x="4653280" y="59578"/>
                  <a:pt x="4681321" y="57978"/>
                  <a:pt x="4709160" y="54498"/>
                </a:cubicBezTo>
                <a:cubicBezTo>
                  <a:pt x="4722011" y="52892"/>
                  <a:pt x="4734369" y="48126"/>
                  <a:pt x="4747260" y="46878"/>
                </a:cubicBezTo>
                <a:cubicBezTo>
                  <a:pt x="4813990" y="40420"/>
                  <a:pt x="4969165" y="30158"/>
                  <a:pt x="5052060" y="24018"/>
                </a:cubicBezTo>
                <a:cubicBezTo>
                  <a:pt x="5085087" y="21572"/>
                  <a:pt x="5118013" y="17247"/>
                  <a:pt x="5151120" y="16398"/>
                </a:cubicBezTo>
                <a:lnTo>
                  <a:pt x="5448300" y="8778"/>
                </a:lnTo>
                <a:cubicBezTo>
                  <a:pt x="5500957" y="-4386"/>
                  <a:pt x="5468307" y="1158"/>
                  <a:pt x="5547360" y="1158"/>
                </a:cubicBezTo>
              </a:path>
            </a:pathLst>
          </a:custGeom>
          <a:noFill/>
          <a:ln w="254000">
            <a:solidFill>
              <a:srgbClr val="FF3399">
                <a:alpha val="3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6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9" t="27375" r="12278" b="45674"/>
          <a:stretch/>
        </p:blipFill>
        <p:spPr>
          <a:xfrm>
            <a:off x="28132" y="1642946"/>
            <a:ext cx="12163868" cy="3642732"/>
          </a:xfrm>
          <a:prstGeom prst="rect">
            <a:avLst/>
          </a:prstGeom>
        </p:spPr>
      </p:pic>
      <p:sp>
        <p:nvSpPr>
          <p:cNvPr id="23" name="Flèche droite 22"/>
          <p:cNvSpPr/>
          <p:nvPr/>
        </p:nvSpPr>
        <p:spPr>
          <a:xfrm rot="6008171">
            <a:off x="1554431" y="1870667"/>
            <a:ext cx="1128142" cy="23634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4947877">
            <a:off x="9349922" y="2260794"/>
            <a:ext cx="1969930" cy="22715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20191572">
            <a:off x="6211764" y="3731779"/>
            <a:ext cx="1957790" cy="2649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15139940">
            <a:off x="10051375" y="4290807"/>
            <a:ext cx="953090" cy="21337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11424" y="955492"/>
            <a:ext cx="4464496" cy="38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Bibliothèques</a:t>
            </a: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documentations </a:t>
            </a: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R210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6084" y="812861"/>
            <a:ext cx="5281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Activités </a:t>
            </a: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internationales et </a:t>
            </a: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européennes  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B002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95456" y="4920963"/>
            <a:ext cx="4896544" cy="72943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Organisation </a:t>
            </a: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/ animation de la recherche dans les établissements	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D040/41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4278" y="4405977"/>
            <a:ext cx="4806910" cy="13665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FFFF">
                <a:alpha val="69804"/>
              </a:srgb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Liens </a:t>
            </a: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avec les partenaires locaux </a:t>
            </a: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V226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Communication </a:t>
            </a: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V225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Enjeux </a:t>
            </a: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socio-économiques </a:t>
            </a: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V222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301105" algn="r"/>
              </a:tabLst>
            </a:pPr>
            <a:r>
              <a:rPr lang="fr-FR" b="1" dirty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Les technologies et l'individu   </a:t>
            </a:r>
            <a:r>
              <a:rPr lang="fr-FR" b="1" dirty="0" smtClean="0">
                <a:solidFill>
                  <a:srgbClr val="13477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</a:t>
            </a:r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V201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991544" y="3076"/>
            <a:ext cx="8229600" cy="689620"/>
          </a:xfrm>
        </p:spPr>
        <p:txBody>
          <a:bodyPr/>
          <a:lstStyle/>
          <a:p>
            <a:r>
              <a:rPr lang="fr-FR" sz="3600" dirty="0">
                <a:ea typeface="ヒラギノ角ゴ Pro W3" charset="-128"/>
              </a:rPr>
              <a:t>Les missions</a:t>
            </a:r>
          </a:p>
        </p:txBody>
      </p:sp>
      <p:sp>
        <p:nvSpPr>
          <p:cNvPr id="8" name="Ellipse 7"/>
          <p:cNvSpPr/>
          <p:nvPr/>
        </p:nvSpPr>
        <p:spPr>
          <a:xfrm>
            <a:off x="4390725" y="1933972"/>
            <a:ext cx="3456384" cy="3456384"/>
          </a:xfrm>
          <a:prstGeom prst="ellipse">
            <a:avLst/>
          </a:prstGeom>
          <a:noFill/>
          <a:ln w="50800" cmpd="sng">
            <a:solidFill>
              <a:schemeClr val="tx2">
                <a:alpha val="99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Produire</a:t>
            </a:r>
          </a:p>
          <a:p>
            <a:pPr algn="ctr"/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Diffuser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Valoriser</a:t>
            </a:r>
          </a:p>
        </p:txBody>
      </p:sp>
      <p:sp>
        <p:nvSpPr>
          <p:cNvPr id="9" name="Arrondir un rectangle avec un coin diagonal 8"/>
          <p:cNvSpPr/>
          <p:nvPr/>
        </p:nvSpPr>
        <p:spPr>
          <a:xfrm>
            <a:off x="4900917" y="925860"/>
            <a:ext cx="2436000" cy="10081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Recherche finalisée</a:t>
            </a:r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2207568" y="1933972"/>
            <a:ext cx="2436000" cy="10081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Expertise et Conseil</a:t>
            </a:r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7608168" y="1933972"/>
            <a:ext cx="2436000" cy="1008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Transfert d’innovation</a:t>
            </a: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6390168" y="5013176"/>
            <a:ext cx="2436000" cy="1008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Certification</a:t>
            </a:r>
          </a:p>
          <a:p>
            <a:pPr algn="ctr"/>
            <a:r>
              <a:rPr lang="fr-FR" b="1" dirty="0"/>
              <a:t>Normalisation</a:t>
            </a:r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3172725" y="4913323"/>
            <a:ext cx="2436000" cy="1008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Doctrine technique</a:t>
            </a: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1975008" y="3604727"/>
            <a:ext cx="2436000" cy="1008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Diffusion de connaissances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7935678" y="3662164"/>
            <a:ext cx="2436271" cy="10081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704856" cy="692696"/>
          </a:xfrm>
        </p:spPr>
        <p:txBody>
          <a:bodyPr>
            <a:normAutofit/>
          </a:bodyPr>
          <a:lstStyle/>
          <a:p>
            <a:r>
              <a:rPr lang="fr-FR" sz="3200" dirty="0">
                <a:ea typeface="ヒラギノ角ゴ Pro W3" charset="-128"/>
              </a:rPr>
              <a:t>Les grands domaines d’intervention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656" y="795770"/>
            <a:ext cx="3666602" cy="2746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787" y="1279473"/>
            <a:ext cx="1314317" cy="2035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94.23.22.12/%7Eeptbloir/publications/newsletter/images_nl4/inondation_chois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645024"/>
            <a:ext cx="3784927" cy="25513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120" y="369900"/>
            <a:ext cx="4726097" cy="2864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eolienne.ooreka.fr/img/intro/intro-eolien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645024"/>
            <a:ext cx="4774128" cy="2203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982991074"/>
              </p:ext>
            </p:extLst>
          </p:nvPr>
        </p:nvGraphicFramePr>
        <p:xfrm>
          <a:off x="0" y="188640"/>
          <a:ext cx="12529392" cy="600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847529" y="5877273"/>
            <a:ext cx="8424937" cy="4016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104112" y="237601"/>
            <a:ext cx="1339755" cy="4320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MAST</a:t>
            </a:r>
            <a:endParaRPr lang="fr-FR" sz="1600" b="1" dirty="0"/>
          </a:p>
        </p:txBody>
      </p:sp>
      <p:sp>
        <p:nvSpPr>
          <p:cNvPr id="21" name="Ellipse 20"/>
          <p:cNvSpPr/>
          <p:nvPr/>
        </p:nvSpPr>
        <p:spPr>
          <a:xfrm>
            <a:off x="10920536" y="2780928"/>
            <a:ext cx="1370641" cy="612130"/>
          </a:xfrm>
          <a:prstGeom prst="ellipse">
            <a:avLst/>
          </a:prstGeom>
          <a:solidFill>
            <a:srgbClr val="43762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GERS</a:t>
            </a:r>
            <a:endParaRPr lang="fr-FR" sz="1600" b="1" dirty="0"/>
          </a:p>
        </p:txBody>
      </p:sp>
      <p:sp>
        <p:nvSpPr>
          <p:cNvPr id="22" name="Ellipse 21"/>
          <p:cNvSpPr/>
          <p:nvPr/>
        </p:nvSpPr>
        <p:spPr>
          <a:xfrm>
            <a:off x="10416480" y="4291097"/>
            <a:ext cx="1296144" cy="504056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COSYS</a:t>
            </a:r>
            <a:endParaRPr lang="fr-FR" sz="1100" b="1" dirty="0"/>
          </a:p>
        </p:txBody>
      </p:sp>
      <p:sp>
        <p:nvSpPr>
          <p:cNvPr id="23" name="Ellipse 22"/>
          <p:cNvSpPr/>
          <p:nvPr/>
        </p:nvSpPr>
        <p:spPr>
          <a:xfrm>
            <a:off x="1919536" y="5693193"/>
            <a:ext cx="1296144" cy="504056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TS2</a:t>
            </a:r>
            <a:endParaRPr lang="fr-FR" sz="1600" b="1" dirty="0"/>
          </a:p>
        </p:txBody>
      </p:sp>
      <p:sp>
        <p:nvSpPr>
          <p:cNvPr id="24" name="Ellipse 23"/>
          <p:cNvSpPr/>
          <p:nvPr/>
        </p:nvSpPr>
        <p:spPr>
          <a:xfrm>
            <a:off x="119336" y="1516035"/>
            <a:ext cx="1368152" cy="48614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AME</a:t>
            </a:r>
            <a:endParaRPr lang="fr-FR" sz="1600" b="1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543962" cy="764704"/>
          </a:xfrm>
        </p:spPr>
        <p:txBody>
          <a:bodyPr/>
          <a:lstStyle/>
          <a:p>
            <a:r>
              <a:rPr lang="fr-FR" sz="3200" dirty="0"/>
              <a:t>L’organisation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6122" y="1551598"/>
            <a:ext cx="3447948" cy="14055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Améliorer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l’efficience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la résilience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des infrastructures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51080" y="2852936"/>
            <a:ext cx="2540888" cy="182719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Transporter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efficacement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déplacer en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sécurité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201406" y="3170402"/>
            <a:ext cx="3059273" cy="1405533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Aménager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et protéger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les territoires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551</Words>
  <Application>Microsoft Office PowerPoint</Application>
  <PresentationFormat>Grand écran</PresentationFormat>
  <Paragraphs>159</Paragraphs>
  <Slides>11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ヒラギノ角ゴ Pro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missions</vt:lpstr>
      <vt:lpstr>Les grands domaines d’intervention</vt:lpstr>
      <vt:lpstr>L’organisation</vt:lpstr>
      <vt:lpstr>Chiffres clés</vt:lpstr>
      <vt:lpstr>Site de Bouguenais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Philippe Tamagny</cp:lastModifiedBy>
  <cp:revision>268</cp:revision>
  <dcterms:created xsi:type="dcterms:W3CDTF">2012-09-10T08:46:14Z</dcterms:created>
  <dcterms:modified xsi:type="dcterms:W3CDTF">2018-08-02T09:19:05Z</dcterms:modified>
</cp:coreProperties>
</file>