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7" r:id="rId10"/>
    <p:sldId id="307" r:id="rId11"/>
    <p:sldId id="321" r:id="rId12"/>
    <p:sldId id="322" r:id="rId13"/>
    <p:sldId id="268" r:id="rId14"/>
    <p:sldId id="308" r:id="rId15"/>
    <p:sldId id="309" r:id="rId16"/>
    <p:sldId id="323" r:id="rId17"/>
    <p:sldId id="312" r:id="rId18"/>
    <p:sldId id="326" r:id="rId19"/>
    <p:sldId id="327" r:id="rId20"/>
    <p:sldId id="325" r:id="rId21"/>
    <p:sldId id="324" r:id="rId22"/>
    <p:sldId id="276" r:id="rId23"/>
    <p:sldId id="313" r:id="rId24"/>
    <p:sldId id="31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111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Classeur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Feuil1!$A$3:$A$6</c:f>
              <c:numCache>
                <c:formatCode>0%</c:formatCode>
                <c:ptCount val="4"/>
                <c:pt idx="0">
                  <c:v>0.4</c:v>
                </c:pt>
                <c:pt idx="1">
                  <c:v>0.25</c:v>
                </c:pt>
                <c:pt idx="2">
                  <c:v>0.2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64-4F01-83BE-9E466628779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329A3-9E4C-4EC9-9E39-C7A32DE54D97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83E0B-0772-472D-B645-FA1626CC4E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4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Chiffres de répartition dans les départements : </a:t>
            </a:r>
            <a:r>
              <a:rPr lang="fr-FR" dirty="0" smtClean="0">
                <a:latin typeface="+mn-lt"/>
                <a:ea typeface="+mn-ea"/>
              </a:rPr>
              <a:t>tous les agents recevant une « feuille de paye </a:t>
            </a:r>
            <a:r>
              <a:rPr lang="fr-FR" dirty="0" err="1" smtClean="0">
                <a:latin typeface="+mn-lt"/>
                <a:ea typeface="+mn-ea"/>
              </a:rPr>
              <a:t>Ifsttar</a:t>
            </a:r>
            <a:r>
              <a:rPr lang="fr-FR" dirty="0" smtClean="0">
                <a:latin typeface="+mn-lt"/>
                <a:ea typeface="+mn-ea"/>
              </a:rPr>
              <a:t> » soit : les permanents, les doctorants et post-docs et les CDD et donc pas les partenaires des UMR et pas les stagiaires</a:t>
            </a:r>
            <a:endParaRPr lang="fr-FR" dirty="0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ヒラギノ角ゴ Pro W3" pitchFamily="-65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956BADC-9303-4EE7-A7EE-2A670FCF2903}" type="slidenum">
              <a:rPr lang="fr-FR" altLang="fr-FR" smtClean="0"/>
              <a:pPr eaLnBrk="1" hangingPunct="1">
                <a:spcBef>
                  <a:spcPct val="0"/>
                </a:spcBef>
              </a:pPr>
              <a:t>2</a:t>
            </a:fld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83E0B-0772-472D-B645-FA1626CC4E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17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83E0B-0772-472D-B645-FA1626CC4E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1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9069-7327-4AEE-9BDC-8CFA9C10D9E2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31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DE23-2F49-41DD-961B-17D99B4D38D0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5EF71-C7F3-44B1-A0CE-F615890A90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6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DE23-2F49-41DD-961B-17D99B4D38D0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5EF71-C7F3-44B1-A0CE-F615890A90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DE23-2F49-41DD-961B-17D99B4D38D0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5EF71-C7F3-44B1-A0CE-F615890A90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8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DE23-2F49-41DD-961B-17D99B4D38D0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5EF71-C7F3-44B1-A0CE-F615890A90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1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DE23-2F49-41DD-961B-17D99B4D38D0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5EF71-C7F3-44B1-A0CE-F615890A90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DE23-2F49-41DD-961B-17D99B4D38D0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5EF71-C7F3-44B1-A0CE-F615890A90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0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DE23-2F49-41DD-961B-17D99B4D38D0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5EF71-C7F3-44B1-A0CE-F615890A90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7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DE23-2F49-41DD-961B-17D99B4D38D0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5EF71-C7F3-44B1-A0CE-F615890A90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37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DE23-2F49-41DD-961B-17D99B4D38D0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5EF71-C7F3-44B1-A0CE-F615890A90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4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DE23-2F49-41DD-961B-17D99B4D38D0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5EF71-C7F3-44B1-A0CE-F615890A90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1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DE23-2F49-41DD-961B-17D99B4D38D0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5EF71-C7F3-44B1-A0CE-F615890A90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1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DE23-2F49-41DD-961B-17D99B4D38D0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5EF71-C7F3-44B1-A0CE-F615890A90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6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jpeg"/><Relationship Id="rId7" Type="http://schemas.openxmlformats.org/officeDocument/2006/relationships/image" Target="../media/image68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masquePTT_p1_mix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ZoneTexte 4"/>
          <p:cNvSpPr txBox="1">
            <a:spLocks noChangeArrowheads="1"/>
          </p:cNvSpPr>
          <p:nvPr/>
        </p:nvSpPr>
        <p:spPr bwMode="auto">
          <a:xfrm>
            <a:off x="1042988" y="904875"/>
            <a:ext cx="7777162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-65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fr-FR" altLang="fr-FR" sz="4200" b="1" dirty="0" smtClean="0">
                <a:solidFill>
                  <a:schemeClr val="bg1"/>
                </a:solidFill>
                <a:latin typeface="+mn-lt"/>
              </a:rPr>
              <a:t>Département GERS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fr-FR" altLang="fr-FR" sz="2800" b="1" dirty="0" smtClean="0">
                <a:solidFill>
                  <a:schemeClr val="bg1"/>
                </a:solidFill>
                <a:latin typeface="+mn-lt"/>
              </a:rPr>
              <a:t>Géotechnique, Environnement, Risques naturels</a:t>
            </a:r>
            <a:br>
              <a:rPr lang="fr-FR" altLang="fr-FR" sz="2800" b="1" dirty="0" smtClean="0">
                <a:solidFill>
                  <a:schemeClr val="bg1"/>
                </a:solidFill>
                <a:latin typeface="+mn-lt"/>
              </a:rPr>
            </a:br>
            <a:r>
              <a:rPr lang="fr-FR" altLang="fr-FR" sz="2800" b="1" dirty="0" smtClean="0">
                <a:solidFill>
                  <a:schemeClr val="bg1"/>
                </a:solidFill>
                <a:latin typeface="+mn-lt"/>
              </a:rPr>
              <a:t>et Sciences de la Terre</a:t>
            </a:r>
            <a:endParaRPr lang="fr-FR" altLang="fr-FR" sz="2800" b="1" dirty="0" smtClean="0">
              <a:solidFill>
                <a:srgbClr val="CCF0CB"/>
              </a:solidFill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7163" y="2852738"/>
            <a:ext cx="8785225" cy="1385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Présentation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du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département</a:t>
            </a:r>
            <a:endParaRPr lang="en-US" sz="3600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algn="ctr">
              <a:defRPr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Arial" charset="0"/>
            </a:endParaRPr>
          </a:p>
          <a:p>
            <a:pPr algn="ctr">
              <a:defRPr/>
            </a:pP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Séminaire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U-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cible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, Nantes, 12/03/2018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339975" y="5373688"/>
            <a:ext cx="38877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000" dirty="0" err="1">
                <a:latin typeface="Arial" charset="0"/>
              </a:rPr>
              <a:t>Eric</a:t>
            </a:r>
            <a:r>
              <a:rPr lang="fr-FR" sz="2000" dirty="0">
                <a:latin typeface="Arial" charset="0"/>
              </a:rPr>
              <a:t> Gaume</a:t>
            </a:r>
            <a:endParaRPr lang="fr-FR" sz="2000" dirty="0">
              <a:latin typeface="+mn-lt"/>
            </a:endParaRPr>
          </a:p>
          <a:p>
            <a:pPr>
              <a:defRPr/>
            </a:pPr>
            <a:r>
              <a:rPr lang="fr-FR" sz="2000" dirty="0">
                <a:latin typeface="+mn-lt"/>
              </a:rPr>
              <a:t>Directeur du département</a:t>
            </a:r>
          </a:p>
        </p:txBody>
      </p:sp>
    </p:spTree>
    <p:extLst>
      <p:ext uri="{BB962C8B-B14F-4D97-AF65-F5344CB8AC3E}">
        <p14:creationId xmlns:p14="http://schemas.microsoft.com/office/powerpoint/2010/main" val="2602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e 4"/>
          <p:cNvGrpSpPr>
            <a:grpSpLocks/>
          </p:cNvGrpSpPr>
          <p:nvPr/>
        </p:nvGrpSpPr>
        <p:grpSpPr bwMode="auto">
          <a:xfrm>
            <a:off x="508000" y="1557338"/>
            <a:ext cx="3079750" cy="2058987"/>
            <a:chOff x="1768475" y="2781300"/>
            <a:chExt cx="5324475" cy="3643313"/>
          </a:xfrm>
        </p:grpSpPr>
        <p:pic>
          <p:nvPicPr>
            <p:cNvPr id="13359" name="Picture 2" descr="Turbine-foundations-722x3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3" r="23267"/>
            <a:stretch>
              <a:fillRect/>
            </a:stretch>
          </p:blipFill>
          <p:spPr bwMode="auto">
            <a:xfrm>
              <a:off x="1768475" y="2781300"/>
              <a:ext cx="5324475" cy="364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à coins arrondis 2"/>
            <p:cNvSpPr/>
            <p:nvPr/>
          </p:nvSpPr>
          <p:spPr>
            <a:xfrm>
              <a:off x="2410705" y="4601552"/>
              <a:ext cx="1224080" cy="141856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3361" name="Picture 142" descr="D:\blancm\Desktop\Posters\CHARGEOL\Logo CHARGEO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38" t="10349" r="18192" b="51465"/>
            <a:stretch>
              <a:fillRect/>
            </a:stretch>
          </p:blipFill>
          <p:spPr bwMode="auto">
            <a:xfrm>
              <a:off x="2481263" y="6102350"/>
              <a:ext cx="1154112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4339" y="8804"/>
            <a:ext cx="91900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4400" dirty="0" smtClean="0">
                <a:solidFill>
                  <a:schemeClr val="tx1"/>
                </a:solidFill>
                <a:latin typeface="+mn-lt"/>
              </a:rPr>
              <a:t>Fondations d’éoliennes off-shore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chemeClr val="tx1"/>
                </a:solidFill>
                <a:latin typeface="+mn-lt"/>
              </a:rPr>
              <a:t>R</a:t>
            </a:r>
            <a:r>
              <a:rPr lang="fr-FR" altLang="fr-FR" dirty="0" smtClean="0">
                <a:solidFill>
                  <a:schemeClr val="tx1"/>
                </a:solidFill>
                <a:latin typeface="+mn-lt"/>
              </a:rPr>
              <a:t>ésistance aux contraintes latérales et aux séismes.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 smtClean="0">
                <a:solidFill>
                  <a:schemeClr val="tx1"/>
                </a:solidFill>
                <a:latin typeface="+mn-lt"/>
              </a:rPr>
              <a:t>Projets, </a:t>
            </a:r>
            <a:r>
              <a:rPr lang="fr-FR" altLang="fr-FR" dirty="0" err="1" smtClean="0">
                <a:solidFill>
                  <a:schemeClr val="tx1"/>
                </a:solidFill>
                <a:latin typeface="+mn-lt"/>
              </a:rPr>
              <a:t>Chargeol</a:t>
            </a:r>
            <a:r>
              <a:rPr lang="fr-FR" altLang="fr-FR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fr-FR" altLang="fr-FR" dirty="0" err="1" smtClean="0">
                <a:solidFill>
                  <a:schemeClr val="tx1"/>
                </a:solidFill>
                <a:latin typeface="+mn-lt"/>
              </a:rPr>
              <a:t>Red-Enveol</a:t>
            </a:r>
            <a:r>
              <a:rPr lang="fr-FR" altLang="fr-FR" dirty="0" smtClean="0">
                <a:solidFill>
                  <a:schemeClr val="tx1"/>
                </a:solidFill>
                <a:latin typeface="+mn-lt"/>
              </a:rPr>
              <a:t>, ANR </a:t>
            </a:r>
            <a:r>
              <a:rPr lang="fr-FR" altLang="fr-FR" dirty="0" err="1" smtClean="0">
                <a:solidFill>
                  <a:schemeClr val="tx1"/>
                </a:solidFill>
                <a:latin typeface="+mn-lt"/>
              </a:rPr>
              <a:t>Solcyp</a:t>
            </a:r>
            <a:r>
              <a:rPr lang="fr-FR" altLang="fr-FR" dirty="0" smtClean="0">
                <a:solidFill>
                  <a:schemeClr val="tx1"/>
                </a:solidFill>
                <a:latin typeface="+mn-lt"/>
              </a:rPr>
              <a:t> +</a:t>
            </a:r>
            <a:endParaRPr lang="fr-FR" altLang="fr-FR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2" name="Groupe 51"/>
          <p:cNvGrpSpPr>
            <a:grpSpLocks/>
          </p:cNvGrpSpPr>
          <p:nvPr/>
        </p:nvGrpSpPr>
        <p:grpSpPr bwMode="auto">
          <a:xfrm>
            <a:off x="306388" y="3743325"/>
            <a:ext cx="3746500" cy="2952750"/>
            <a:chOff x="307343" y="3744035"/>
            <a:chExt cx="3745429" cy="2952520"/>
          </a:xfrm>
        </p:grpSpPr>
        <p:pic>
          <p:nvPicPr>
            <p:cNvPr id="1335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421" y="4221088"/>
              <a:ext cx="3374517" cy="2475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354" name="Groupe 6"/>
            <p:cNvGrpSpPr>
              <a:grpSpLocks/>
            </p:cNvGrpSpPr>
            <p:nvPr/>
          </p:nvGrpSpPr>
          <p:grpSpPr bwMode="auto">
            <a:xfrm>
              <a:off x="2627859" y="4390096"/>
              <a:ext cx="1424913" cy="542144"/>
              <a:chOff x="6445356" y="2565038"/>
              <a:chExt cx="1967594" cy="731838"/>
            </a:xfrm>
          </p:grpSpPr>
          <p:sp>
            <p:nvSpPr>
              <p:cNvPr id="8" name="ZoneTexte 7"/>
              <p:cNvSpPr txBox="1"/>
              <p:nvPr/>
            </p:nvSpPr>
            <p:spPr bwMode="auto">
              <a:xfrm>
                <a:off x="6445004" y="2565041"/>
                <a:ext cx="1597586" cy="4585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600" b="1" dirty="0">
                    <a:latin typeface="+mn-lt"/>
                  </a:rPr>
                  <a:t>Echelle 1/</a:t>
                </a:r>
                <a:r>
                  <a:rPr lang="fr-FR" sz="1600" b="1" i="1" dirty="0">
                    <a:latin typeface="+mn-lt"/>
                  </a:rPr>
                  <a:t>N</a:t>
                </a:r>
              </a:p>
            </p:txBody>
          </p:sp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6525" y="2927609"/>
                <a:ext cx="1896425" cy="369267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fr-FR" sz="1600">
                    <a:noFill/>
                    <a:cs typeface="Arial" pitchFamily="34" charset="0"/>
                  </a:rPr>
                  <a:t> </a:t>
                </a:r>
              </a:p>
            </p:txBody>
          </p:sp>
        </p:grpSp>
        <p:sp>
          <p:nvSpPr>
            <p:cNvPr id="11" name="Flèche vers le bas 10"/>
            <p:cNvSpPr/>
            <p:nvPr/>
          </p:nvSpPr>
          <p:spPr>
            <a:xfrm>
              <a:off x="2061029" y="3788482"/>
              <a:ext cx="206316" cy="433354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356" name="ZoneTexte 11"/>
            <p:cNvSpPr txBox="1">
              <a:spLocks noChangeArrowheads="1"/>
            </p:cNvSpPr>
            <p:nvPr/>
          </p:nvSpPr>
          <p:spPr bwMode="auto">
            <a:xfrm>
              <a:off x="307343" y="3744035"/>
              <a:ext cx="1960153" cy="52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56A9"/>
                  </a:solidFill>
                  <a:latin typeface="Arial" pitchFamily="34" charset="0"/>
                  <a:ea typeface="ヒラギノ角ゴ Pro W3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33333"/>
                  </a:solidFill>
                  <a:latin typeface="Arial" pitchFamily="34" charset="0"/>
                  <a:ea typeface="ヒラギノ角ゴ Pro W3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accent1"/>
                  </a:solidFill>
                  <a:latin typeface="Arial" pitchFamily="34" charset="0"/>
                  <a:ea typeface="ヒラギノ角ゴ Pro W3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>
                  <a:solidFill>
                    <a:srgbClr val="437626"/>
                  </a:solidFill>
                </a:rPr>
                <a:t>Modèle réduit en centrifugeuse</a:t>
              </a:r>
            </a:p>
          </p:txBody>
        </p:sp>
      </p:grpSp>
      <p:grpSp>
        <p:nvGrpSpPr>
          <p:cNvPr id="53" name="Groupe 52"/>
          <p:cNvGrpSpPr>
            <a:grpSpLocks/>
          </p:cNvGrpSpPr>
          <p:nvPr/>
        </p:nvGrpSpPr>
        <p:grpSpPr bwMode="auto">
          <a:xfrm>
            <a:off x="3951288" y="3897313"/>
            <a:ext cx="5549900" cy="2382837"/>
            <a:chOff x="3950361" y="3897646"/>
            <a:chExt cx="5551306" cy="2382023"/>
          </a:xfrm>
        </p:grpSpPr>
        <p:sp>
          <p:nvSpPr>
            <p:cNvPr id="42" name="ZoneTexte 48"/>
            <p:cNvSpPr txBox="1">
              <a:spLocks noChangeArrowheads="1"/>
            </p:cNvSpPr>
            <p:nvPr/>
          </p:nvSpPr>
          <p:spPr bwMode="auto">
            <a:xfrm>
              <a:off x="7254785" y="4564168"/>
              <a:ext cx="1935653" cy="461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fr-FR" sz="1200" dirty="0" smtClean="0">
                  <a:latin typeface="+mn-lt"/>
                </a:rPr>
                <a:t>3. Connection entre la structure et </a:t>
              </a:r>
              <a:r>
                <a:rPr lang="en-US" altLang="fr-FR" sz="1200" dirty="0" err="1" smtClean="0">
                  <a:latin typeface="+mn-lt"/>
                </a:rPr>
                <a:t>ses</a:t>
              </a:r>
              <a:r>
                <a:rPr lang="en-US" altLang="fr-FR" sz="1200" dirty="0" smtClean="0">
                  <a:latin typeface="+mn-lt"/>
                </a:rPr>
                <a:t>  </a:t>
              </a:r>
              <a:r>
                <a:rPr lang="en-US" altLang="fr-FR" sz="1200" dirty="0" err="1" smtClean="0">
                  <a:latin typeface="+mn-lt"/>
                </a:rPr>
                <a:t>fondations</a:t>
              </a:r>
              <a:endParaRPr lang="en-US" altLang="fr-FR" sz="1200" dirty="0" smtClean="0">
                <a:latin typeface="+mn-lt"/>
              </a:endParaRPr>
            </a:p>
          </p:txBody>
        </p:sp>
        <p:grpSp>
          <p:nvGrpSpPr>
            <p:cNvPr id="13323" name="Groupe 45"/>
            <p:cNvGrpSpPr>
              <a:grpSpLocks/>
            </p:cNvGrpSpPr>
            <p:nvPr/>
          </p:nvGrpSpPr>
          <p:grpSpPr bwMode="auto">
            <a:xfrm>
              <a:off x="6497789" y="4189028"/>
              <a:ext cx="1168400" cy="2007845"/>
              <a:chOff x="4068763" y="1308100"/>
              <a:chExt cx="3024187" cy="5259387"/>
            </a:xfrm>
          </p:grpSpPr>
          <p:grpSp>
            <p:nvGrpSpPr>
              <p:cNvPr id="13330" name="Groupe 15"/>
              <p:cNvGrpSpPr>
                <a:grpSpLocks/>
              </p:cNvGrpSpPr>
              <p:nvPr/>
            </p:nvGrpSpPr>
            <p:grpSpPr bwMode="auto">
              <a:xfrm>
                <a:off x="4068763" y="1697037"/>
                <a:ext cx="3024187" cy="4383088"/>
                <a:chOff x="4068093" y="1726902"/>
                <a:chExt cx="3024187" cy="4383087"/>
              </a:xfrm>
            </p:grpSpPr>
            <p:sp>
              <p:nvSpPr>
                <p:cNvPr id="17" name="Cylindre 16"/>
                <p:cNvSpPr/>
                <p:nvPr/>
              </p:nvSpPr>
              <p:spPr>
                <a:xfrm>
                  <a:off x="4642371" y="4166280"/>
                  <a:ext cx="143848" cy="1924647"/>
                </a:xfrm>
                <a:prstGeom prst="can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  <p:sp>
              <p:nvSpPr>
                <p:cNvPr id="18" name="Cylindre 17"/>
                <p:cNvSpPr/>
                <p:nvPr/>
              </p:nvSpPr>
              <p:spPr>
                <a:xfrm>
                  <a:off x="5682197" y="4187063"/>
                  <a:ext cx="143851" cy="1924649"/>
                </a:xfrm>
                <a:prstGeom prst="can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  <p:sp>
              <p:nvSpPr>
                <p:cNvPr id="19" name="Cylindre 18"/>
                <p:cNvSpPr/>
                <p:nvPr/>
              </p:nvSpPr>
              <p:spPr>
                <a:xfrm>
                  <a:off x="5094470" y="3875296"/>
                  <a:ext cx="139740" cy="1928805"/>
                </a:xfrm>
                <a:prstGeom prst="can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  <p:sp>
              <p:nvSpPr>
                <p:cNvPr id="20" name="Cylindre 19"/>
                <p:cNvSpPr/>
                <p:nvPr/>
              </p:nvSpPr>
              <p:spPr>
                <a:xfrm>
                  <a:off x="6298696" y="3875296"/>
                  <a:ext cx="143851" cy="1928805"/>
                </a:xfrm>
                <a:prstGeom prst="can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  <p:sp>
              <p:nvSpPr>
                <p:cNvPr id="21" name="Parallélogramme 20"/>
                <p:cNvSpPr/>
                <p:nvPr/>
              </p:nvSpPr>
              <p:spPr>
                <a:xfrm>
                  <a:off x="4066972" y="3700706"/>
                  <a:ext cx="3024953" cy="573653"/>
                </a:xfrm>
                <a:prstGeom prst="parallelogram">
                  <a:avLst>
                    <a:gd name="adj" fmla="val 177627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066972" y="4278515"/>
                  <a:ext cx="2018004" cy="17459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  <p:sp>
              <p:nvSpPr>
                <p:cNvPr id="23" name="Parallélogramme 22"/>
                <p:cNvSpPr/>
                <p:nvPr/>
              </p:nvSpPr>
              <p:spPr>
                <a:xfrm rot="16200000" flipV="1">
                  <a:off x="6214329" y="3575509"/>
                  <a:ext cx="748243" cy="1006949"/>
                </a:xfrm>
                <a:prstGeom prst="parallelogram">
                  <a:avLst>
                    <a:gd name="adj" fmla="val 75979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5505469" y="2220847"/>
                  <a:ext cx="147960" cy="176668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  <p:sp>
              <p:nvSpPr>
                <p:cNvPr id="25" name="Ellipse 24"/>
                <p:cNvSpPr/>
                <p:nvPr/>
              </p:nvSpPr>
              <p:spPr>
                <a:xfrm>
                  <a:off x="5094470" y="1746960"/>
                  <a:ext cx="932967" cy="78981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</p:grpSp>
          <p:sp>
            <p:nvSpPr>
              <p:cNvPr id="34" name="Forme libre 33"/>
              <p:cNvSpPr/>
              <p:nvPr/>
            </p:nvSpPr>
            <p:spPr bwMode="auto">
              <a:xfrm>
                <a:off x="4556730" y="4406613"/>
                <a:ext cx="152071" cy="1633666"/>
              </a:xfrm>
              <a:custGeom>
                <a:avLst/>
                <a:gdLst>
                  <a:gd name="connsiteX0" fmla="*/ 9580 w 152585"/>
                  <a:gd name="connsiteY0" fmla="*/ 1562100 h 1562100"/>
                  <a:gd name="connsiteX1" fmla="*/ 133405 w 152585"/>
                  <a:gd name="connsiteY1" fmla="*/ 1257300 h 1562100"/>
                  <a:gd name="connsiteX2" fmla="*/ 55 w 152585"/>
                  <a:gd name="connsiteY2" fmla="*/ 952500 h 1562100"/>
                  <a:gd name="connsiteX3" fmla="*/ 152455 w 152585"/>
                  <a:gd name="connsiteY3" fmla="*/ 561975 h 1562100"/>
                  <a:gd name="connsiteX4" fmla="*/ 28630 w 152585"/>
                  <a:gd name="connsiteY4" fmla="*/ 285750 h 1562100"/>
                  <a:gd name="connsiteX5" fmla="*/ 142930 w 152585"/>
                  <a:gd name="connsiteY5" fmla="*/ 0 h 156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85" h="1562100">
                    <a:moveTo>
                      <a:pt x="9580" y="1562100"/>
                    </a:moveTo>
                    <a:cubicBezTo>
                      <a:pt x="72286" y="1460500"/>
                      <a:pt x="134993" y="1358900"/>
                      <a:pt x="133405" y="1257300"/>
                    </a:cubicBezTo>
                    <a:cubicBezTo>
                      <a:pt x="131818" y="1155700"/>
                      <a:pt x="-3120" y="1068387"/>
                      <a:pt x="55" y="952500"/>
                    </a:cubicBezTo>
                    <a:cubicBezTo>
                      <a:pt x="3230" y="836613"/>
                      <a:pt x="147692" y="673100"/>
                      <a:pt x="152455" y="561975"/>
                    </a:cubicBezTo>
                    <a:cubicBezTo>
                      <a:pt x="157218" y="450850"/>
                      <a:pt x="30217" y="379412"/>
                      <a:pt x="28630" y="285750"/>
                    </a:cubicBezTo>
                    <a:cubicBezTo>
                      <a:pt x="27043" y="192088"/>
                      <a:pt x="146105" y="58737"/>
                      <a:pt x="142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35" name="Forme libre 34"/>
              <p:cNvSpPr/>
              <p:nvPr/>
            </p:nvSpPr>
            <p:spPr bwMode="auto">
              <a:xfrm>
                <a:off x="4708801" y="4406613"/>
                <a:ext cx="156180" cy="1629508"/>
              </a:xfrm>
              <a:custGeom>
                <a:avLst/>
                <a:gdLst>
                  <a:gd name="connsiteX0" fmla="*/ 9580 w 152585"/>
                  <a:gd name="connsiteY0" fmla="*/ 1562100 h 1562100"/>
                  <a:gd name="connsiteX1" fmla="*/ 133405 w 152585"/>
                  <a:gd name="connsiteY1" fmla="*/ 1257300 h 1562100"/>
                  <a:gd name="connsiteX2" fmla="*/ 55 w 152585"/>
                  <a:gd name="connsiteY2" fmla="*/ 952500 h 1562100"/>
                  <a:gd name="connsiteX3" fmla="*/ 152455 w 152585"/>
                  <a:gd name="connsiteY3" fmla="*/ 561975 h 1562100"/>
                  <a:gd name="connsiteX4" fmla="*/ 28630 w 152585"/>
                  <a:gd name="connsiteY4" fmla="*/ 285750 h 1562100"/>
                  <a:gd name="connsiteX5" fmla="*/ 142930 w 152585"/>
                  <a:gd name="connsiteY5" fmla="*/ 0 h 156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85" h="1562100">
                    <a:moveTo>
                      <a:pt x="9580" y="1562100"/>
                    </a:moveTo>
                    <a:cubicBezTo>
                      <a:pt x="72286" y="1460500"/>
                      <a:pt x="134993" y="1358900"/>
                      <a:pt x="133405" y="1257300"/>
                    </a:cubicBezTo>
                    <a:cubicBezTo>
                      <a:pt x="131818" y="1155700"/>
                      <a:pt x="-3120" y="1068387"/>
                      <a:pt x="55" y="952500"/>
                    </a:cubicBezTo>
                    <a:cubicBezTo>
                      <a:pt x="3230" y="836613"/>
                      <a:pt x="147692" y="673100"/>
                      <a:pt x="152455" y="561975"/>
                    </a:cubicBezTo>
                    <a:cubicBezTo>
                      <a:pt x="157218" y="450850"/>
                      <a:pt x="30217" y="379412"/>
                      <a:pt x="28630" y="285750"/>
                    </a:cubicBezTo>
                    <a:cubicBezTo>
                      <a:pt x="27043" y="192088"/>
                      <a:pt x="146105" y="58737"/>
                      <a:pt x="142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36" name="Forme libre 35"/>
              <p:cNvSpPr/>
              <p:nvPr/>
            </p:nvSpPr>
            <p:spPr bwMode="auto">
              <a:xfrm>
                <a:off x="5580119" y="4402457"/>
                <a:ext cx="152068" cy="1633663"/>
              </a:xfrm>
              <a:custGeom>
                <a:avLst/>
                <a:gdLst>
                  <a:gd name="connsiteX0" fmla="*/ 9580 w 152585"/>
                  <a:gd name="connsiteY0" fmla="*/ 1562100 h 1562100"/>
                  <a:gd name="connsiteX1" fmla="*/ 133405 w 152585"/>
                  <a:gd name="connsiteY1" fmla="*/ 1257300 h 1562100"/>
                  <a:gd name="connsiteX2" fmla="*/ 55 w 152585"/>
                  <a:gd name="connsiteY2" fmla="*/ 952500 h 1562100"/>
                  <a:gd name="connsiteX3" fmla="*/ 152455 w 152585"/>
                  <a:gd name="connsiteY3" fmla="*/ 561975 h 1562100"/>
                  <a:gd name="connsiteX4" fmla="*/ 28630 w 152585"/>
                  <a:gd name="connsiteY4" fmla="*/ 285750 h 1562100"/>
                  <a:gd name="connsiteX5" fmla="*/ 142930 w 152585"/>
                  <a:gd name="connsiteY5" fmla="*/ 0 h 156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85" h="1562100">
                    <a:moveTo>
                      <a:pt x="9580" y="1562100"/>
                    </a:moveTo>
                    <a:cubicBezTo>
                      <a:pt x="72286" y="1460500"/>
                      <a:pt x="134993" y="1358900"/>
                      <a:pt x="133405" y="1257300"/>
                    </a:cubicBezTo>
                    <a:cubicBezTo>
                      <a:pt x="131818" y="1155700"/>
                      <a:pt x="-3120" y="1068387"/>
                      <a:pt x="55" y="952500"/>
                    </a:cubicBezTo>
                    <a:cubicBezTo>
                      <a:pt x="3230" y="836613"/>
                      <a:pt x="147692" y="673100"/>
                      <a:pt x="152455" y="561975"/>
                    </a:cubicBezTo>
                    <a:cubicBezTo>
                      <a:pt x="157218" y="450850"/>
                      <a:pt x="30217" y="379412"/>
                      <a:pt x="28630" y="285750"/>
                    </a:cubicBezTo>
                    <a:cubicBezTo>
                      <a:pt x="27043" y="192088"/>
                      <a:pt x="146105" y="58737"/>
                      <a:pt x="142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37" name="Forme libre 36"/>
              <p:cNvSpPr/>
              <p:nvPr/>
            </p:nvSpPr>
            <p:spPr bwMode="auto">
              <a:xfrm>
                <a:off x="5732187" y="4402457"/>
                <a:ext cx="152071" cy="1633663"/>
              </a:xfrm>
              <a:custGeom>
                <a:avLst/>
                <a:gdLst>
                  <a:gd name="connsiteX0" fmla="*/ 9580 w 152585"/>
                  <a:gd name="connsiteY0" fmla="*/ 1562100 h 1562100"/>
                  <a:gd name="connsiteX1" fmla="*/ 133405 w 152585"/>
                  <a:gd name="connsiteY1" fmla="*/ 1257300 h 1562100"/>
                  <a:gd name="connsiteX2" fmla="*/ 55 w 152585"/>
                  <a:gd name="connsiteY2" fmla="*/ 952500 h 1562100"/>
                  <a:gd name="connsiteX3" fmla="*/ 152455 w 152585"/>
                  <a:gd name="connsiteY3" fmla="*/ 561975 h 1562100"/>
                  <a:gd name="connsiteX4" fmla="*/ 28630 w 152585"/>
                  <a:gd name="connsiteY4" fmla="*/ 285750 h 1562100"/>
                  <a:gd name="connsiteX5" fmla="*/ 142930 w 152585"/>
                  <a:gd name="connsiteY5" fmla="*/ 0 h 156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85" h="1562100">
                    <a:moveTo>
                      <a:pt x="9580" y="1562100"/>
                    </a:moveTo>
                    <a:cubicBezTo>
                      <a:pt x="72286" y="1460500"/>
                      <a:pt x="134993" y="1358900"/>
                      <a:pt x="133405" y="1257300"/>
                    </a:cubicBezTo>
                    <a:cubicBezTo>
                      <a:pt x="131818" y="1155700"/>
                      <a:pt x="-3120" y="1068387"/>
                      <a:pt x="55" y="952500"/>
                    </a:cubicBezTo>
                    <a:cubicBezTo>
                      <a:pt x="3230" y="836613"/>
                      <a:pt x="147692" y="673100"/>
                      <a:pt x="152455" y="561975"/>
                    </a:cubicBezTo>
                    <a:cubicBezTo>
                      <a:pt x="157218" y="450850"/>
                      <a:pt x="30217" y="379412"/>
                      <a:pt x="28630" y="285750"/>
                    </a:cubicBezTo>
                    <a:cubicBezTo>
                      <a:pt x="27043" y="192088"/>
                      <a:pt x="146105" y="58737"/>
                      <a:pt x="142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38" name="Forme libre 37"/>
              <p:cNvSpPr/>
              <p:nvPr/>
            </p:nvSpPr>
            <p:spPr bwMode="auto">
              <a:xfrm>
                <a:off x="6225386" y="4240336"/>
                <a:ext cx="127411" cy="1533900"/>
              </a:xfrm>
              <a:custGeom>
                <a:avLst/>
                <a:gdLst>
                  <a:gd name="connsiteX0" fmla="*/ 9580 w 152585"/>
                  <a:gd name="connsiteY0" fmla="*/ 1562100 h 1562100"/>
                  <a:gd name="connsiteX1" fmla="*/ 133405 w 152585"/>
                  <a:gd name="connsiteY1" fmla="*/ 1257300 h 1562100"/>
                  <a:gd name="connsiteX2" fmla="*/ 55 w 152585"/>
                  <a:gd name="connsiteY2" fmla="*/ 952500 h 1562100"/>
                  <a:gd name="connsiteX3" fmla="*/ 152455 w 152585"/>
                  <a:gd name="connsiteY3" fmla="*/ 561975 h 1562100"/>
                  <a:gd name="connsiteX4" fmla="*/ 28630 w 152585"/>
                  <a:gd name="connsiteY4" fmla="*/ 285750 h 1562100"/>
                  <a:gd name="connsiteX5" fmla="*/ 142930 w 152585"/>
                  <a:gd name="connsiteY5" fmla="*/ 0 h 156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85" h="1562100">
                    <a:moveTo>
                      <a:pt x="9580" y="1562100"/>
                    </a:moveTo>
                    <a:cubicBezTo>
                      <a:pt x="72286" y="1460500"/>
                      <a:pt x="134993" y="1358900"/>
                      <a:pt x="133405" y="1257300"/>
                    </a:cubicBezTo>
                    <a:cubicBezTo>
                      <a:pt x="131818" y="1155700"/>
                      <a:pt x="-3120" y="1068387"/>
                      <a:pt x="55" y="952500"/>
                    </a:cubicBezTo>
                    <a:cubicBezTo>
                      <a:pt x="3230" y="836613"/>
                      <a:pt x="147692" y="673100"/>
                      <a:pt x="152455" y="561975"/>
                    </a:cubicBezTo>
                    <a:cubicBezTo>
                      <a:pt x="157218" y="450850"/>
                      <a:pt x="30217" y="379412"/>
                      <a:pt x="28630" y="285750"/>
                    </a:cubicBezTo>
                    <a:cubicBezTo>
                      <a:pt x="27043" y="192088"/>
                      <a:pt x="146105" y="58737"/>
                      <a:pt x="142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39" name="Forme libre 38"/>
              <p:cNvSpPr/>
              <p:nvPr/>
            </p:nvSpPr>
            <p:spPr bwMode="auto">
              <a:xfrm>
                <a:off x="6344577" y="4198767"/>
                <a:ext cx="160288" cy="1575469"/>
              </a:xfrm>
              <a:custGeom>
                <a:avLst/>
                <a:gdLst>
                  <a:gd name="connsiteX0" fmla="*/ 9580 w 152585"/>
                  <a:gd name="connsiteY0" fmla="*/ 1562100 h 1562100"/>
                  <a:gd name="connsiteX1" fmla="*/ 133405 w 152585"/>
                  <a:gd name="connsiteY1" fmla="*/ 1257300 h 1562100"/>
                  <a:gd name="connsiteX2" fmla="*/ 55 w 152585"/>
                  <a:gd name="connsiteY2" fmla="*/ 952500 h 1562100"/>
                  <a:gd name="connsiteX3" fmla="*/ 152455 w 152585"/>
                  <a:gd name="connsiteY3" fmla="*/ 561975 h 1562100"/>
                  <a:gd name="connsiteX4" fmla="*/ 28630 w 152585"/>
                  <a:gd name="connsiteY4" fmla="*/ 285750 h 1562100"/>
                  <a:gd name="connsiteX5" fmla="*/ 142930 w 152585"/>
                  <a:gd name="connsiteY5" fmla="*/ 0 h 156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85" h="1562100">
                    <a:moveTo>
                      <a:pt x="9580" y="1562100"/>
                    </a:moveTo>
                    <a:cubicBezTo>
                      <a:pt x="72286" y="1460500"/>
                      <a:pt x="134993" y="1358900"/>
                      <a:pt x="133405" y="1257300"/>
                    </a:cubicBezTo>
                    <a:cubicBezTo>
                      <a:pt x="131818" y="1155700"/>
                      <a:pt x="-3120" y="1068387"/>
                      <a:pt x="55" y="952500"/>
                    </a:cubicBezTo>
                    <a:cubicBezTo>
                      <a:pt x="3230" y="836613"/>
                      <a:pt x="147692" y="673100"/>
                      <a:pt x="152455" y="561975"/>
                    </a:cubicBezTo>
                    <a:cubicBezTo>
                      <a:pt x="157218" y="450850"/>
                      <a:pt x="30217" y="379412"/>
                      <a:pt x="28630" y="285750"/>
                    </a:cubicBezTo>
                    <a:cubicBezTo>
                      <a:pt x="27043" y="192088"/>
                      <a:pt x="146105" y="58737"/>
                      <a:pt x="142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40" name="Forme libre 39"/>
              <p:cNvSpPr/>
              <p:nvPr/>
            </p:nvSpPr>
            <p:spPr bwMode="auto">
              <a:xfrm>
                <a:off x="5004720" y="4406613"/>
                <a:ext cx="127408" cy="1367624"/>
              </a:xfrm>
              <a:custGeom>
                <a:avLst/>
                <a:gdLst>
                  <a:gd name="connsiteX0" fmla="*/ 9580 w 152585"/>
                  <a:gd name="connsiteY0" fmla="*/ 1562100 h 1562100"/>
                  <a:gd name="connsiteX1" fmla="*/ 133405 w 152585"/>
                  <a:gd name="connsiteY1" fmla="*/ 1257300 h 1562100"/>
                  <a:gd name="connsiteX2" fmla="*/ 55 w 152585"/>
                  <a:gd name="connsiteY2" fmla="*/ 952500 h 1562100"/>
                  <a:gd name="connsiteX3" fmla="*/ 152455 w 152585"/>
                  <a:gd name="connsiteY3" fmla="*/ 561975 h 1562100"/>
                  <a:gd name="connsiteX4" fmla="*/ 28630 w 152585"/>
                  <a:gd name="connsiteY4" fmla="*/ 285750 h 1562100"/>
                  <a:gd name="connsiteX5" fmla="*/ 142930 w 152585"/>
                  <a:gd name="connsiteY5" fmla="*/ 0 h 156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85" h="1562100">
                    <a:moveTo>
                      <a:pt x="9580" y="1562100"/>
                    </a:moveTo>
                    <a:cubicBezTo>
                      <a:pt x="72286" y="1460500"/>
                      <a:pt x="134993" y="1358900"/>
                      <a:pt x="133405" y="1257300"/>
                    </a:cubicBezTo>
                    <a:cubicBezTo>
                      <a:pt x="131818" y="1155700"/>
                      <a:pt x="-3120" y="1068387"/>
                      <a:pt x="55" y="952500"/>
                    </a:cubicBezTo>
                    <a:cubicBezTo>
                      <a:pt x="3230" y="836613"/>
                      <a:pt x="147692" y="673100"/>
                      <a:pt x="152455" y="561975"/>
                    </a:cubicBezTo>
                    <a:cubicBezTo>
                      <a:pt x="157218" y="450850"/>
                      <a:pt x="30217" y="379412"/>
                      <a:pt x="28630" y="285750"/>
                    </a:cubicBezTo>
                    <a:cubicBezTo>
                      <a:pt x="27043" y="192088"/>
                      <a:pt x="146105" y="58737"/>
                      <a:pt x="142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41" name="Forme libre 40"/>
              <p:cNvSpPr/>
              <p:nvPr/>
            </p:nvSpPr>
            <p:spPr bwMode="auto">
              <a:xfrm>
                <a:off x="5156788" y="4406613"/>
                <a:ext cx="127411" cy="1367624"/>
              </a:xfrm>
              <a:custGeom>
                <a:avLst/>
                <a:gdLst>
                  <a:gd name="connsiteX0" fmla="*/ 9580 w 152585"/>
                  <a:gd name="connsiteY0" fmla="*/ 1562100 h 1562100"/>
                  <a:gd name="connsiteX1" fmla="*/ 133405 w 152585"/>
                  <a:gd name="connsiteY1" fmla="*/ 1257300 h 1562100"/>
                  <a:gd name="connsiteX2" fmla="*/ 55 w 152585"/>
                  <a:gd name="connsiteY2" fmla="*/ 952500 h 1562100"/>
                  <a:gd name="connsiteX3" fmla="*/ 152455 w 152585"/>
                  <a:gd name="connsiteY3" fmla="*/ 561975 h 1562100"/>
                  <a:gd name="connsiteX4" fmla="*/ 28630 w 152585"/>
                  <a:gd name="connsiteY4" fmla="*/ 285750 h 1562100"/>
                  <a:gd name="connsiteX5" fmla="*/ 142930 w 152585"/>
                  <a:gd name="connsiteY5" fmla="*/ 0 h 156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85" h="1562100">
                    <a:moveTo>
                      <a:pt x="9580" y="1562100"/>
                    </a:moveTo>
                    <a:cubicBezTo>
                      <a:pt x="72286" y="1460500"/>
                      <a:pt x="134993" y="1358900"/>
                      <a:pt x="133405" y="1257300"/>
                    </a:cubicBezTo>
                    <a:cubicBezTo>
                      <a:pt x="131818" y="1155700"/>
                      <a:pt x="-3120" y="1068387"/>
                      <a:pt x="55" y="952500"/>
                    </a:cubicBezTo>
                    <a:cubicBezTo>
                      <a:pt x="3230" y="836613"/>
                      <a:pt x="147692" y="673100"/>
                      <a:pt x="152455" y="561975"/>
                    </a:cubicBezTo>
                    <a:cubicBezTo>
                      <a:pt x="157218" y="450850"/>
                      <a:pt x="30217" y="379412"/>
                      <a:pt x="28630" y="285750"/>
                    </a:cubicBezTo>
                    <a:cubicBezTo>
                      <a:pt x="27043" y="192088"/>
                      <a:pt x="146105" y="58737"/>
                      <a:pt x="14293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grpSp>
            <p:nvGrpSpPr>
              <p:cNvPr id="13339" name="Groupe 25"/>
              <p:cNvGrpSpPr>
                <a:grpSpLocks/>
              </p:cNvGrpSpPr>
              <p:nvPr/>
            </p:nvGrpSpPr>
            <p:grpSpPr bwMode="auto">
              <a:xfrm>
                <a:off x="4565650" y="6203950"/>
                <a:ext cx="1992313" cy="363537"/>
                <a:chOff x="6096694" y="3112228"/>
                <a:chExt cx="1991171" cy="362316"/>
              </a:xfrm>
            </p:grpSpPr>
            <p:sp>
              <p:nvSpPr>
                <p:cNvPr id="27" name="Forme libre 26"/>
                <p:cNvSpPr/>
                <p:nvPr/>
              </p:nvSpPr>
              <p:spPr>
                <a:xfrm>
                  <a:off x="6095993" y="3193539"/>
                  <a:ext cx="1992203" cy="219577"/>
                </a:xfrm>
                <a:custGeom>
                  <a:avLst/>
                  <a:gdLst>
                    <a:gd name="connsiteX0" fmla="*/ 1634503 w 1991171"/>
                    <a:gd name="connsiteY0" fmla="*/ 236220 h 236220"/>
                    <a:gd name="connsiteX1" fmla="*/ 1581163 w 1991171"/>
                    <a:gd name="connsiteY1" fmla="*/ 220980 h 236220"/>
                    <a:gd name="connsiteX2" fmla="*/ 217183 w 1991171"/>
                    <a:gd name="connsiteY2" fmla="*/ 213360 h 236220"/>
                    <a:gd name="connsiteX3" fmla="*/ 240043 w 1991171"/>
                    <a:gd name="connsiteY3" fmla="*/ 175260 h 236220"/>
                    <a:gd name="connsiteX4" fmla="*/ 1748803 w 1991171"/>
                    <a:gd name="connsiteY4" fmla="*/ 175260 h 236220"/>
                    <a:gd name="connsiteX5" fmla="*/ 1672603 w 1991171"/>
                    <a:gd name="connsiteY5" fmla="*/ 129540 h 236220"/>
                    <a:gd name="connsiteX6" fmla="*/ 201943 w 1991171"/>
                    <a:gd name="connsiteY6" fmla="*/ 129540 h 236220"/>
                    <a:gd name="connsiteX7" fmla="*/ 186703 w 1991171"/>
                    <a:gd name="connsiteY7" fmla="*/ 68580 h 236220"/>
                    <a:gd name="connsiteX8" fmla="*/ 1817383 w 1991171"/>
                    <a:gd name="connsiteY8" fmla="*/ 68580 h 236220"/>
                    <a:gd name="connsiteX9" fmla="*/ 1764043 w 1991171"/>
                    <a:gd name="connsiteY9" fmla="*/ 15240 h 236220"/>
                    <a:gd name="connsiteX10" fmla="*/ 217183 w 1991171"/>
                    <a:gd name="connsiteY10" fmla="*/ 0 h 236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91171" h="236220">
                      <a:moveTo>
                        <a:pt x="1634503" y="236220"/>
                      </a:moveTo>
                      <a:cubicBezTo>
                        <a:pt x="1725943" y="230505"/>
                        <a:pt x="1817383" y="224790"/>
                        <a:pt x="1581163" y="220980"/>
                      </a:cubicBezTo>
                      <a:cubicBezTo>
                        <a:pt x="1344943" y="217170"/>
                        <a:pt x="440703" y="220980"/>
                        <a:pt x="217183" y="213360"/>
                      </a:cubicBezTo>
                      <a:cubicBezTo>
                        <a:pt x="-6337" y="205740"/>
                        <a:pt x="-15227" y="181610"/>
                        <a:pt x="240043" y="175260"/>
                      </a:cubicBezTo>
                      <a:cubicBezTo>
                        <a:pt x="495313" y="168910"/>
                        <a:pt x="1510043" y="182880"/>
                        <a:pt x="1748803" y="175260"/>
                      </a:cubicBezTo>
                      <a:cubicBezTo>
                        <a:pt x="1987563" y="167640"/>
                        <a:pt x="1930413" y="137160"/>
                        <a:pt x="1672603" y="129540"/>
                      </a:cubicBezTo>
                      <a:cubicBezTo>
                        <a:pt x="1414793" y="121920"/>
                        <a:pt x="449593" y="139700"/>
                        <a:pt x="201943" y="129540"/>
                      </a:cubicBezTo>
                      <a:cubicBezTo>
                        <a:pt x="-45707" y="119380"/>
                        <a:pt x="-82537" y="78740"/>
                        <a:pt x="186703" y="68580"/>
                      </a:cubicBezTo>
                      <a:cubicBezTo>
                        <a:pt x="455943" y="58420"/>
                        <a:pt x="1554493" y="77470"/>
                        <a:pt x="1817383" y="68580"/>
                      </a:cubicBezTo>
                      <a:cubicBezTo>
                        <a:pt x="2080273" y="59690"/>
                        <a:pt x="2030743" y="26670"/>
                        <a:pt x="1764043" y="15240"/>
                      </a:cubicBezTo>
                      <a:cubicBezTo>
                        <a:pt x="1497343" y="3810"/>
                        <a:pt x="486423" y="-1270"/>
                        <a:pt x="217183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  <p:sp>
              <p:nvSpPr>
                <p:cNvPr id="28" name="Triangle isocèle 27"/>
                <p:cNvSpPr/>
                <p:nvPr/>
              </p:nvSpPr>
              <p:spPr>
                <a:xfrm rot="16200000">
                  <a:off x="6247515" y="3152395"/>
                  <a:ext cx="107716" cy="65722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  <p:sp>
              <p:nvSpPr>
                <p:cNvPr id="29" name="Triangle isocèle 28"/>
                <p:cNvSpPr/>
                <p:nvPr/>
              </p:nvSpPr>
              <p:spPr>
                <a:xfrm rot="5400000">
                  <a:off x="7789863" y="3382307"/>
                  <a:ext cx="124288" cy="61616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/>
                </a:p>
              </p:txBody>
            </p:sp>
          </p:grpSp>
          <p:sp>
            <p:nvSpPr>
              <p:cNvPr id="31" name="Double flèche horizontale 30"/>
              <p:cNvSpPr/>
              <p:nvPr/>
            </p:nvSpPr>
            <p:spPr>
              <a:xfrm>
                <a:off x="4975949" y="1309718"/>
                <a:ext cx="1212449" cy="286825"/>
              </a:xfrm>
              <a:prstGeom prst="left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/>
              </a:p>
            </p:txBody>
          </p:sp>
        </p:grpSp>
        <p:pic>
          <p:nvPicPr>
            <p:cNvPr id="13324" name="Image 6" descr="SdS_reduit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6" b="6950"/>
            <a:stretch>
              <a:fillRect/>
            </a:stretch>
          </p:blipFill>
          <p:spPr bwMode="auto">
            <a:xfrm>
              <a:off x="4860032" y="4189028"/>
              <a:ext cx="1424223" cy="1343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ZoneTexte 13"/>
            <p:cNvSpPr txBox="1">
              <a:spLocks noChangeArrowheads="1"/>
            </p:cNvSpPr>
            <p:nvPr/>
          </p:nvSpPr>
          <p:spPr bwMode="auto">
            <a:xfrm>
              <a:off x="4336221" y="5633778"/>
              <a:ext cx="2548583" cy="64589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rgbClr val="0056A9"/>
                  </a:solidFill>
                  <a:latin typeface="Arial" charset="0"/>
                  <a:ea typeface="ヒラギノ角ゴ Pro W3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rgbClr val="333333"/>
                  </a:solidFill>
                  <a:latin typeface="Arial" charset="0"/>
                  <a:ea typeface="ヒラギノ角ゴ Pro W3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accent1"/>
                  </a:solidFill>
                  <a:latin typeface="Arial" charset="0"/>
                  <a:ea typeface="ヒラギノ角ゴ Pro W3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400"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fr-FR" altLang="en-US" sz="1200" b="1" dirty="0" err="1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Centrif</a:t>
              </a:r>
              <a:r>
                <a:rPr lang="fr-FR" altLang="en-US" sz="12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fr-FR" altLang="en-US" sz="1200" b="1" dirty="0" err="1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acceleration</a:t>
              </a:r>
              <a:r>
                <a:rPr lang="fr-FR" altLang="en-US" sz="12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: 80 g</a:t>
              </a:r>
            </a:p>
            <a:p>
              <a:pPr algn="just" eaLnBrk="1" hangingPunct="1">
                <a:spcBef>
                  <a:spcPct val="0"/>
                </a:spcBef>
                <a:buFont typeface="Arial" charset="0"/>
                <a:buNone/>
                <a:defRPr/>
              </a:pPr>
              <a:endParaRPr lang="fr-FR" altLang="en-US" sz="1200" b="1" dirty="0" smtClean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  <a:p>
              <a:pPr algn="just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fr-FR" altLang="en-US" sz="1200" b="1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Reproduction de séismes</a:t>
              </a:r>
              <a:endParaRPr lang="fr-FR" altLang="en-US" sz="1200" b="1" dirty="0">
                <a:solidFill>
                  <a:schemeClr val="tx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30" name="ZoneTexte 29"/>
            <p:cNvSpPr txBox="1">
              <a:spLocks noChangeArrowheads="1"/>
            </p:cNvSpPr>
            <p:nvPr/>
          </p:nvSpPr>
          <p:spPr bwMode="auto">
            <a:xfrm>
              <a:off x="7492970" y="5617908"/>
              <a:ext cx="1672061" cy="276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200" dirty="0" smtClean="0">
                  <a:latin typeface="+mn-lt"/>
                </a:rPr>
                <a:t>1. Effets des séismes</a:t>
              </a:r>
              <a:endParaRPr lang="en-US" altLang="fr-FR" sz="1200" dirty="0" smtClean="0">
                <a:latin typeface="+mn-lt"/>
              </a:endParaRPr>
            </a:p>
          </p:txBody>
        </p:sp>
        <p:sp>
          <p:nvSpPr>
            <p:cNvPr id="32" name="ZoneTexte 31"/>
            <p:cNvSpPr txBox="1">
              <a:spLocks noChangeArrowheads="1"/>
            </p:cNvSpPr>
            <p:nvPr/>
          </p:nvSpPr>
          <p:spPr bwMode="auto">
            <a:xfrm>
              <a:off x="7208736" y="3897646"/>
              <a:ext cx="2292931" cy="277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1200" dirty="0" smtClean="0">
                  <a:latin typeface="+mn-lt"/>
                </a:rPr>
                <a:t>2. Oscillation de la structure</a:t>
              </a:r>
              <a:endParaRPr lang="en-US" altLang="fr-FR" sz="1200" dirty="0" smtClean="0">
                <a:latin typeface="+mn-lt"/>
              </a:endParaRPr>
            </a:p>
          </p:txBody>
        </p:sp>
        <p:sp>
          <p:nvSpPr>
            <p:cNvPr id="48" name="Flèche droite 47"/>
            <p:cNvSpPr/>
            <p:nvPr/>
          </p:nvSpPr>
          <p:spPr>
            <a:xfrm>
              <a:off x="4051987" y="5227517"/>
              <a:ext cx="447788" cy="2316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329" name="ZoneTexte 48"/>
            <p:cNvSpPr txBox="1">
              <a:spLocks noChangeArrowheads="1"/>
            </p:cNvSpPr>
            <p:nvPr/>
          </p:nvSpPr>
          <p:spPr bwMode="auto">
            <a:xfrm>
              <a:off x="3950361" y="4872408"/>
              <a:ext cx="771487" cy="307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56A9"/>
                  </a:solidFill>
                  <a:latin typeface="Arial" pitchFamily="34" charset="0"/>
                  <a:ea typeface="ヒラギノ角ゴ Pro W3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33333"/>
                  </a:solidFill>
                  <a:latin typeface="Arial" pitchFamily="34" charset="0"/>
                  <a:ea typeface="ヒラギノ角ゴ Pro W3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accent1"/>
                  </a:solidFill>
                  <a:latin typeface="Arial" pitchFamily="34" charset="0"/>
                  <a:ea typeface="ヒラギノ角ゴ Pro W3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>
                  <a:solidFill>
                    <a:srgbClr val="437626"/>
                  </a:solidFill>
                </a:rPr>
                <a:t>modèle</a:t>
              </a:r>
            </a:p>
          </p:txBody>
        </p:sp>
      </p:grpSp>
      <p:grpSp>
        <p:nvGrpSpPr>
          <p:cNvPr id="54" name="Groupe 53"/>
          <p:cNvGrpSpPr>
            <a:grpSpLocks/>
          </p:cNvGrpSpPr>
          <p:nvPr/>
        </p:nvGrpSpPr>
        <p:grpSpPr bwMode="auto">
          <a:xfrm>
            <a:off x="4205288" y="1557338"/>
            <a:ext cx="4614862" cy="2481262"/>
            <a:chOff x="4204663" y="1556866"/>
            <a:chExt cx="4616048" cy="2481060"/>
          </a:xfrm>
        </p:grpSpPr>
        <p:sp>
          <p:nvSpPr>
            <p:cNvPr id="47" name="Flèche vers le bas 46"/>
            <p:cNvSpPr/>
            <p:nvPr/>
          </p:nvSpPr>
          <p:spPr>
            <a:xfrm flipV="1">
              <a:off x="6183196" y="3633147"/>
              <a:ext cx="201664" cy="40477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320" name="ZoneTexte 49"/>
            <p:cNvSpPr txBox="1">
              <a:spLocks noChangeArrowheads="1"/>
            </p:cNvSpPr>
            <p:nvPr/>
          </p:nvSpPr>
          <p:spPr bwMode="auto">
            <a:xfrm>
              <a:off x="5106223" y="3681465"/>
              <a:ext cx="931841" cy="3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56A9"/>
                  </a:solidFill>
                  <a:latin typeface="Arial" pitchFamily="34" charset="0"/>
                  <a:ea typeface="ヒラギノ角ゴ Pro W3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33333"/>
                  </a:solidFill>
                  <a:latin typeface="Arial" pitchFamily="34" charset="0"/>
                  <a:ea typeface="ヒラギノ角ゴ Pro W3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accent1"/>
                  </a:solidFill>
                  <a:latin typeface="Arial" pitchFamily="34" charset="0"/>
                  <a:ea typeface="ヒラギノ角ゴ Pro W3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>
                  <a:solidFill>
                    <a:srgbClr val="437626"/>
                  </a:solidFill>
                </a:rPr>
                <a:t>Resultats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204663" y="1556866"/>
              <a:ext cx="4616048" cy="1830238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 err="1">
                  <a:solidFill>
                    <a:schemeClr val="tx1"/>
                  </a:solidFill>
                </a:rPr>
                <a:t>Excellentes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données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expérimentales</a:t>
              </a:r>
              <a:endParaRPr lang="en-US" dirty="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>
                  <a:solidFill>
                    <a:schemeClr val="tx1"/>
                  </a:solidFill>
                </a:rPr>
                <a:t>Prototype de </a:t>
              </a:r>
              <a:r>
                <a:rPr lang="en-US" dirty="0" err="1">
                  <a:solidFill>
                    <a:schemeClr val="tx1"/>
                  </a:solidFill>
                </a:rPr>
                <a:t>modèles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validés</a:t>
              </a:r>
              <a:endParaRPr lang="en-US" dirty="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 err="1">
                  <a:solidFill>
                    <a:schemeClr val="tx1"/>
                  </a:solidFill>
                </a:rPr>
                <a:t>Comparaison</a:t>
              </a:r>
              <a:r>
                <a:rPr lang="en-US" dirty="0">
                  <a:solidFill>
                    <a:schemeClr val="tx1"/>
                  </a:solidFill>
                </a:rPr>
                <a:t> avec les </a:t>
              </a:r>
              <a:r>
                <a:rPr lang="en-US" dirty="0" err="1">
                  <a:solidFill>
                    <a:schemeClr val="tx1"/>
                  </a:solidFill>
                </a:rPr>
                <a:t>normes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actuelles</a:t>
              </a:r>
              <a:endParaRPr lang="en-US" dirty="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 err="1">
                  <a:solidFill>
                    <a:schemeClr val="tx1"/>
                  </a:solidFill>
                </a:rPr>
                <a:t>Comparaison</a:t>
              </a:r>
              <a:r>
                <a:rPr lang="en-US" dirty="0">
                  <a:solidFill>
                    <a:schemeClr val="tx1"/>
                  </a:solidFill>
                </a:rPr>
                <a:t> avec des </a:t>
              </a:r>
              <a:r>
                <a:rPr lang="en-US" dirty="0" err="1">
                  <a:solidFill>
                    <a:schemeClr val="tx1"/>
                  </a:solidFill>
                </a:rPr>
                <a:t>modèles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numériques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3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0679" y="1322397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 err="1" smtClean="0"/>
              <a:t>Projets</a:t>
            </a:r>
            <a:r>
              <a:rPr lang="en-US" sz="2800" dirty="0" smtClean="0"/>
              <a:t> </a:t>
            </a:r>
          </a:p>
          <a:p>
            <a:pPr marL="0" indent="0">
              <a:buNone/>
              <a:defRPr/>
            </a:pPr>
            <a:endParaRPr lang="en-US" sz="2800" dirty="0" smtClean="0"/>
          </a:p>
          <a:p>
            <a:pPr eaLnBrk="0" hangingPunct="0">
              <a:spcBef>
                <a:spcPts val="0"/>
              </a:spcBef>
              <a:defRPr/>
            </a:pP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</a:rPr>
              <a:t>Outils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</a:rPr>
              <a:t>calcul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</a:rPr>
              <a:t>pour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</a:rPr>
              <a:t>ECOME</a:t>
            </a:r>
            <a:endParaRPr lang="de-DE" altLang="de-DE" sz="2000" dirty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Action COST GABI (IFSTTAR </a:t>
            </a:r>
            <a:r>
              <a:rPr lang="de-DE" altLang="de-DE" sz="2000" dirty="0" err="1" smtClean="0">
                <a:solidFill>
                  <a:schemeClr val="bg1">
                    <a:lumMod val="50000"/>
                  </a:schemeClr>
                </a:solidFill>
              </a:rPr>
              <a:t>pilote</a:t>
            </a: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e-DE" altLang="de-DE" sz="2000" dirty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</a:rPr>
              <a:t>Expertises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</a:rPr>
              <a:t>pour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</a:rPr>
              <a:t>Efficacity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de-DE" altLang="de-DE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eaLnBrk="0" hangingPunct="0">
              <a:spcBef>
                <a:spcPts val="0"/>
              </a:spcBef>
              <a:buNone/>
              <a:defRPr/>
            </a:pP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</a:rPr>
              <a:t>     (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L15 </a:t>
            </a: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</a:rPr>
              <a:t>sud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, L16, L17, L15 </a:t>
            </a: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</a:rPr>
              <a:t>ouest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, L18)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de-DE" altLang="de-DE" sz="2000" dirty="0" err="1" smtClean="0">
                <a:solidFill>
                  <a:schemeClr val="bg1">
                    <a:lumMod val="50000"/>
                  </a:schemeClr>
                </a:solidFill>
              </a:rPr>
              <a:t>hèse</a:t>
            </a: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CIFRE </a:t>
            </a:r>
            <a:r>
              <a:rPr lang="de-DE" altLang="de-DE" sz="2000" dirty="0" err="1" smtClean="0">
                <a:solidFill>
                  <a:schemeClr val="bg1">
                    <a:lumMod val="50000"/>
                  </a:schemeClr>
                </a:solidFill>
              </a:rPr>
              <a:t>avec</a:t>
            </a: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</a:rPr>
              <a:t>ANTEA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de-DE" altLang="de-DE" sz="2000" dirty="0" err="1" smtClean="0">
                <a:solidFill>
                  <a:schemeClr val="bg1">
                    <a:lumMod val="50000"/>
                  </a:schemeClr>
                </a:solidFill>
              </a:rPr>
              <a:t>Expérimentations</a:t>
            </a: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</a:rPr>
              <a:t> Sense-city</a:t>
            </a:r>
            <a:endParaRPr lang="de-DE" altLang="de-DE" sz="2000" dirty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Projet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</a:t>
            </a: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Européen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GEONEZE </a:t>
            </a: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soumis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</a:t>
            </a:r>
            <a:endParaRPr lang="de-DE" altLang="de-DE" sz="2000" dirty="0" smtClean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  <a:p>
            <a:pPr marL="0" indent="0" eaLnBrk="0" hangingPunct="0">
              <a:spcBef>
                <a:spcPts val="0"/>
              </a:spcBef>
              <a:buNone/>
              <a:defRPr/>
            </a:pP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     (</a:t>
            </a:r>
            <a:r>
              <a:rPr lang="de-DE" altLang="de-DE" sz="20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IFSTTAR </a:t>
            </a: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pilote</a:t>
            </a: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)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205073" y="554126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dirty="0" smtClean="0"/>
              <a:t>Champs de température autour d’une paroi moulée en fonction de la vitesse d’écoulement de la nappe</a:t>
            </a:r>
            <a:endParaRPr lang="fr-FR" dirty="0" smtClean="0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39" y="8804"/>
            <a:ext cx="91900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4400" dirty="0" smtClean="0">
                <a:solidFill>
                  <a:schemeClr val="tx1"/>
                </a:solidFill>
                <a:latin typeface="+mn-lt"/>
              </a:rPr>
              <a:t>Fondations géothermiques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 smtClean="0">
                <a:solidFill>
                  <a:schemeClr val="tx1"/>
                </a:solidFill>
                <a:latin typeface="+mn-lt"/>
              </a:rPr>
              <a:t>Dimensionnements mécanique et thermique </a:t>
            </a:r>
          </a:p>
        </p:txBody>
      </p:sp>
      <p:pic>
        <p:nvPicPr>
          <p:cNvPr id="20" name="Picture 3" descr="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633" y="4856288"/>
            <a:ext cx="733047" cy="681687"/>
          </a:xfrm>
          <a:prstGeom prst="rect">
            <a:avLst/>
          </a:prstGeom>
          <a:noFill/>
        </p:spPr>
      </p:pic>
      <p:pic>
        <p:nvPicPr>
          <p:cNvPr id="21" name="Picture 2" descr="p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4691" y="4847269"/>
            <a:ext cx="736382" cy="688358"/>
          </a:xfrm>
          <a:prstGeom prst="rect">
            <a:avLst/>
          </a:prstGeom>
          <a:noFill/>
        </p:spPr>
      </p:pic>
      <p:pic>
        <p:nvPicPr>
          <p:cNvPr id="22" name="Picture 1" descr="p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862960"/>
            <a:ext cx="729711" cy="681687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5277" y="1482504"/>
            <a:ext cx="2324845" cy="192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814" y="1901414"/>
            <a:ext cx="1654616" cy="109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8307" y="3650415"/>
            <a:ext cx="1654616" cy="11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593713" y="3917755"/>
            <a:ext cx="24079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44600">
              <a:spcBef>
                <a:spcPct val="30000"/>
              </a:spcBef>
              <a:tabLst>
                <a:tab pos="447675" algn="l"/>
              </a:tabLst>
            </a:pPr>
            <a:r>
              <a:rPr lang="de-DE" sz="1800" dirty="0" smtClean="0">
                <a:solidFill>
                  <a:schemeClr val="tx1"/>
                </a:solidFill>
              </a:rPr>
              <a:t>3 </a:t>
            </a:r>
            <a:r>
              <a:rPr lang="de-DE" sz="1800" dirty="0" err="1" smtClean="0">
                <a:solidFill>
                  <a:schemeClr val="tx1"/>
                </a:solidFill>
              </a:rPr>
              <a:t>nouvelles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stations</a:t>
            </a:r>
            <a:r>
              <a:rPr lang="de-DE" sz="1800" dirty="0" smtClean="0">
                <a:solidFill>
                  <a:schemeClr val="tx1"/>
                </a:solidFill>
              </a:rPr>
              <a:t> du Grand Paris Express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035241" y="3003298"/>
            <a:ext cx="8118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44600">
              <a:spcBef>
                <a:spcPct val="30000"/>
              </a:spcBef>
              <a:tabLst>
                <a:tab pos="447675" algn="l"/>
              </a:tabLst>
            </a:pPr>
            <a:r>
              <a:rPr lang="de-DE" sz="1800" dirty="0" smtClean="0">
                <a:solidFill>
                  <a:schemeClr val="tx1"/>
                </a:solidFill>
              </a:rPr>
              <a:t>Radier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035241" y="4799368"/>
            <a:ext cx="8118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44600">
              <a:spcBef>
                <a:spcPct val="30000"/>
              </a:spcBef>
              <a:tabLst>
                <a:tab pos="447675" algn="l"/>
              </a:tabLst>
            </a:pPr>
            <a:r>
              <a:rPr lang="de-DE" sz="1800" dirty="0" err="1" smtClean="0">
                <a:solidFill>
                  <a:schemeClr val="tx1"/>
                </a:solidFill>
              </a:rPr>
              <a:t>Pieu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066839" y="3047543"/>
            <a:ext cx="1567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44600">
              <a:spcBef>
                <a:spcPct val="30000"/>
              </a:spcBef>
              <a:tabLst>
                <a:tab pos="447675" algn="l"/>
              </a:tabLst>
            </a:pPr>
            <a:r>
              <a:rPr lang="de-DE" sz="1800" dirty="0" err="1" smtClean="0">
                <a:solidFill>
                  <a:schemeClr val="tx1"/>
                </a:solidFill>
              </a:rPr>
              <a:t>Paroi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moulée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0679" y="1322397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 err="1" smtClean="0"/>
              <a:t>Projets</a:t>
            </a:r>
            <a:r>
              <a:rPr lang="en-US" sz="2800" dirty="0" smtClean="0"/>
              <a:t> </a:t>
            </a:r>
          </a:p>
          <a:p>
            <a:pPr marL="0" indent="0">
              <a:buNone/>
              <a:defRPr/>
            </a:pPr>
            <a:endParaRPr lang="en-US" sz="2800" dirty="0" smtClean="0"/>
          </a:p>
          <a:p>
            <a:pPr eaLnBrk="0" hangingPunct="0">
              <a:spcBef>
                <a:spcPts val="0"/>
              </a:spcBef>
              <a:defRPr/>
            </a:pPr>
            <a:r>
              <a:rPr lang="de-DE" altLang="de-DE" sz="2000" dirty="0" err="1" smtClean="0">
                <a:solidFill>
                  <a:schemeClr val="bg1">
                    <a:lumMod val="50000"/>
                  </a:schemeClr>
                </a:solidFill>
              </a:rPr>
              <a:t>Projet</a:t>
            </a: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</a:rPr>
              <a:t> EDF CIBEFHY</a:t>
            </a:r>
            <a:endParaRPr lang="de-DE" altLang="de-DE" sz="2000" dirty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</a:rPr>
              <a:t>ANR Isolate (2018-2022) : IFSTTAR Pilote</a:t>
            </a:r>
            <a:endParaRPr lang="de-DE" altLang="de-DE" sz="2000" dirty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</a:rPr>
              <a:t>PN </a:t>
            </a:r>
            <a:r>
              <a:rPr lang="de-DE" altLang="de-DE" sz="2000" dirty="0" err="1" smtClean="0">
                <a:solidFill>
                  <a:schemeClr val="bg1">
                    <a:lumMod val="50000"/>
                  </a:schemeClr>
                </a:solidFill>
              </a:rPr>
              <a:t>digues</a:t>
            </a: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de-DE" altLang="de-DE" sz="2000" dirty="0" err="1" smtClean="0">
                <a:solidFill>
                  <a:schemeClr val="bg1">
                    <a:lumMod val="50000"/>
                  </a:schemeClr>
                </a:solidFill>
              </a:rPr>
              <a:t>barrages</a:t>
            </a:r>
            <a:r>
              <a:rPr lang="de-DE" altLang="de-D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sz="2000" dirty="0" err="1" smtClean="0">
                <a:solidFill>
                  <a:schemeClr val="bg1">
                    <a:lumMod val="50000"/>
                  </a:schemeClr>
                </a:solidFill>
              </a:rPr>
              <a:t>sous</a:t>
            </a:r>
            <a:r>
              <a:rPr lang="de-DE" altLang="de-DE" sz="2000" dirty="0" err="1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de-DE" altLang="de-DE" sz="2000" dirty="0" err="1" smtClean="0">
                <a:solidFill>
                  <a:schemeClr val="bg1">
                    <a:lumMod val="50000"/>
                  </a:schemeClr>
                </a:solidFill>
              </a:rPr>
              <a:t>séismes</a:t>
            </a:r>
            <a:endParaRPr lang="de-DE" altLang="de-DE" sz="2000" dirty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Thèse CIFRE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Ingerop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2800" dirty="0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39" y="8804"/>
            <a:ext cx="91900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4400" dirty="0" smtClean="0">
                <a:solidFill>
                  <a:schemeClr val="tx1"/>
                </a:solidFill>
                <a:latin typeface="+mn-lt"/>
              </a:rPr>
              <a:t>Sécurité des grands ouvrages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 smtClean="0">
                <a:solidFill>
                  <a:schemeClr val="tx1"/>
                </a:solidFill>
                <a:latin typeface="+mn-lt"/>
              </a:rPr>
              <a:t>Fondations, digues et barrages sous séismes</a:t>
            </a:r>
          </a:p>
        </p:txBody>
      </p:sp>
      <p:pic>
        <p:nvPicPr>
          <p:cNvPr id="15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6752"/>
            <a:ext cx="2538807" cy="182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7"/>
          <p:cNvSpPr txBox="1">
            <a:spLocks noChangeArrowheads="1"/>
          </p:cNvSpPr>
          <p:nvPr/>
        </p:nvSpPr>
        <p:spPr bwMode="auto">
          <a:xfrm>
            <a:off x="5277220" y="3140968"/>
            <a:ext cx="33992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58ED5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 b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Coupe schématique d’un barrage poids.</a:t>
            </a:r>
            <a:endParaRPr lang="fr-FR" altLang="en-US" sz="1400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07" y="4221088"/>
            <a:ext cx="2880000" cy="1619587"/>
          </a:xfrm>
          <a:prstGeom prst="rect">
            <a:avLst/>
          </a:prstGeom>
        </p:spPr>
      </p:pic>
      <p:sp>
        <p:nvSpPr>
          <p:cNvPr id="30" name="ZoneTexte 25"/>
          <p:cNvSpPr txBox="1">
            <a:spLocks noChangeArrowheads="1"/>
          </p:cNvSpPr>
          <p:nvPr/>
        </p:nvSpPr>
        <p:spPr bwMode="auto">
          <a:xfrm>
            <a:off x="791207" y="5840674"/>
            <a:ext cx="29114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58ED5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400" b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Boite de cisaillement (5 tonnes)</a:t>
            </a:r>
            <a:endParaRPr lang="fr-FR" altLang="en-US" sz="1400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"/>
          <p:cNvSpPr txBox="1">
            <a:spLocks noChangeArrowheads="1"/>
          </p:cNvSpPr>
          <p:nvPr/>
        </p:nvSpPr>
        <p:spPr bwMode="auto">
          <a:xfrm>
            <a:off x="4761283" y="6148451"/>
            <a:ext cx="3888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558ED5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altLang="en-US" sz="1400" b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Critère de rupture parabolique adapté aux résistances de pic observées</a:t>
            </a:r>
            <a:endParaRPr lang="fr-FR" altLang="en-US" sz="1400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83" y="3528564"/>
            <a:ext cx="3888432" cy="254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51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Risques naturels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46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11751"/>
            <a:ext cx="8229600" cy="1143000"/>
          </a:xfrm>
        </p:spPr>
        <p:txBody>
          <a:bodyPr/>
          <a:lstStyle/>
          <a:p>
            <a:r>
              <a:rPr lang="fr-FR" dirty="0" smtClean="0"/>
              <a:t>Risque sismique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104256"/>
            <a:ext cx="3970784" cy="74868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r-FR" sz="2000" dirty="0" err="1" smtClean="0"/>
              <a:t>Prenolin</a:t>
            </a:r>
            <a:r>
              <a:rPr lang="fr-FR" sz="2000" dirty="0" smtClean="0"/>
              <a:t> : comparaison internationale de modèles numériques sismiques</a:t>
            </a:r>
            <a:endParaRPr lang="en-US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B0CD66-FA8E-464C-95DD-FC58C3F7A109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610472" cy="302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179512" y="1196752"/>
            <a:ext cx="461047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A6A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sz="2800" dirty="0" smtClean="0"/>
              <a:t>Modélisation numérique</a:t>
            </a:r>
            <a:endParaRPr lang="en-US" sz="2800" dirty="0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4714126" y="1196752"/>
            <a:ext cx="461047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A6A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sz="2800" dirty="0" smtClean="0"/>
              <a:t>Réseaux d’observation</a:t>
            </a:r>
            <a:endParaRPr lang="en-US" sz="2800" dirty="0"/>
          </a:p>
        </p:txBody>
      </p:sp>
      <p:pic>
        <p:nvPicPr>
          <p:cNvPr id="8" name="Imag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/>
          <a:stretch>
            <a:fillRect/>
          </a:stretch>
        </p:blipFill>
        <p:spPr bwMode="auto">
          <a:xfrm>
            <a:off x="6234711" y="4365104"/>
            <a:ext cx="1901866" cy="186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39704" y="3441774"/>
            <a:ext cx="3491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Accélération verticale</a:t>
            </a:r>
          </a:p>
          <a:p>
            <a:pPr algn="ctr"/>
            <a:r>
              <a:rPr lang="fr-FR" altLang="fr-FR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Argostoli </a:t>
            </a:r>
            <a:r>
              <a:rPr lang="fr-FR" altLang="fr-FR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(Céphalonie, </a:t>
            </a:r>
            <a:r>
              <a:rPr lang="fr-FR" altLang="fr-FR" dirty="0" err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Greece</a:t>
            </a:r>
            <a:r>
              <a:rPr lang="fr-FR" altLang="fr-FR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algn="ctr"/>
            <a:r>
              <a:rPr lang="fr-FR" altLang="fr-FR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altLang="fr-FR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ANR-RSNR SINAPS@)</a:t>
            </a:r>
            <a:endParaRPr lang="en-US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11" y="2060848"/>
            <a:ext cx="1368598" cy="131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318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Risque sismique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70884" y="1433061"/>
            <a:ext cx="353873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fr-FR" sz="2000" dirty="0" smtClean="0"/>
              <a:t>Interaction sols-structures</a:t>
            </a:r>
          </a:p>
          <a:p>
            <a:pPr marL="0" indent="0" algn="ctr">
              <a:buNone/>
            </a:pPr>
            <a:r>
              <a:rPr lang="fr-FR" sz="2000" dirty="0" smtClean="0"/>
              <a:t>ANR </a:t>
            </a:r>
            <a:r>
              <a:rPr lang="fr-FR" sz="2000" dirty="0" err="1" smtClean="0"/>
              <a:t>Isolate</a:t>
            </a:r>
            <a:r>
              <a:rPr lang="fr-FR" sz="2000" dirty="0" smtClean="0"/>
              <a:t> (2018-2022)</a:t>
            </a:r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B0CD66-FA8E-464C-95DD-FC58C3F7A109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5425"/>
            <a:ext cx="1906859" cy="126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55" y="4543785"/>
            <a:ext cx="1623188" cy="170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941168"/>
            <a:ext cx="1394470" cy="100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880087" y="1442991"/>
            <a:ext cx="35387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9BBB59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Modélisation physique:</a:t>
            </a:r>
          </a:p>
          <a:p>
            <a:pPr marL="0" indent="0" algn="ctr">
              <a:buFont typeface="Arial" charset="0"/>
              <a:buNone/>
            </a:pP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Simulateur de séismes en centrifugeuse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020" y="4430298"/>
            <a:ext cx="4248472" cy="204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5400092" y="5582426"/>
            <a:ext cx="2076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kern="0" dirty="0" err="1" smtClean="0">
                <a:solidFill>
                  <a:srgbClr val="000000"/>
                </a:solidFill>
              </a:rPr>
              <a:t>Elastic</a:t>
            </a:r>
            <a:r>
              <a:rPr lang="fr-FR" kern="0" dirty="0" smtClean="0">
                <a:solidFill>
                  <a:srgbClr val="000000"/>
                </a:solidFill>
              </a:rPr>
              <a:t>-plastic </a:t>
            </a:r>
            <a:r>
              <a:rPr lang="fr-FR" kern="0" dirty="0" err="1" smtClean="0">
                <a:solidFill>
                  <a:srgbClr val="000000"/>
                </a:solidFill>
              </a:rPr>
              <a:t>soil</a:t>
            </a:r>
            <a:r>
              <a:rPr lang="fr-FR" kern="0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kern="0" dirty="0" smtClean="0">
                <a:solidFill>
                  <a:srgbClr val="000000"/>
                </a:solidFill>
              </a:rPr>
              <a:t>+ </a:t>
            </a:r>
            <a:r>
              <a:rPr lang="fr-FR" kern="0" dirty="0" err="1" smtClean="0">
                <a:solidFill>
                  <a:srgbClr val="000000"/>
                </a:solidFill>
              </a:rPr>
              <a:t>absorbing</a:t>
            </a:r>
            <a:r>
              <a:rPr lang="fr-FR" kern="0" dirty="0" smtClean="0">
                <a:solidFill>
                  <a:srgbClr val="000000"/>
                </a:solidFill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</a:rPr>
              <a:t>layers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8192385" y="4070258"/>
            <a:ext cx="73609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kern="0" dirty="0" smtClean="0">
                <a:solidFill>
                  <a:srgbClr val="000000"/>
                </a:solidFill>
              </a:rPr>
              <a:t>FEM</a:t>
            </a:r>
            <a:endParaRPr lang="en-GB" dirty="0"/>
          </a:p>
        </p:txBody>
      </p:sp>
      <p:sp>
        <p:nvSpPr>
          <p:cNvPr id="33" name="Rectangle 32"/>
          <p:cNvSpPr/>
          <p:nvPr/>
        </p:nvSpPr>
        <p:spPr bwMode="auto">
          <a:xfrm>
            <a:off x="4752020" y="4070258"/>
            <a:ext cx="4176464" cy="2727512"/>
          </a:xfrm>
          <a:prstGeom prst="rect">
            <a:avLst/>
          </a:prstGeom>
          <a:noFill/>
          <a:ln w="12700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35" y="2216576"/>
            <a:ext cx="2942555" cy="203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81167" y="4338087"/>
            <a:ext cx="122215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03323" y="4300510"/>
            <a:ext cx="1263303" cy="230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38826" y="3078043"/>
            <a:ext cx="14382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90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251519" y="260648"/>
            <a:ext cx="8620599" cy="1143000"/>
          </a:xfrm>
        </p:spPr>
        <p:txBody>
          <a:bodyPr>
            <a:normAutofit fontScale="90000"/>
          </a:bodyPr>
          <a:lstStyle/>
          <a:p>
            <a:r>
              <a:rPr lang="fr-FR" altLang="fr-FR" dirty="0" smtClean="0"/>
              <a:t>Crues Soudaines</a:t>
            </a:r>
            <a:br>
              <a:rPr lang="fr-FR" altLang="fr-FR" dirty="0" smtClean="0"/>
            </a:br>
            <a:r>
              <a:rPr lang="en-US" altLang="fr-FR" sz="2700" dirty="0" smtClean="0"/>
              <a:t>Observations, </a:t>
            </a:r>
            <a:r>
              <a:rPr lang="en-US" altLang="fr-FR" sz="2700" dirty="0" err="1" smtClean="0"/>
              <a:t>caractérisation</a:t>
            </a:r>
            <a:r>
              <a:rPr lang="en-US" altLang="fr-FR" sz="2700" dirty="0" smtClean="0"/>
              <a:t>, </a:t>
            </a:r>
            <a:r>
              <a:rPr lang="en-US" altLang="fr-FR" sz="2700" dirty="0" err="1" smtClean="0"/>
              <a:t>prévision</a:t>
            </a:r>
            <a:endParaRPr lang="en-US" altLang="fr-FR" sz="2700" dirty="0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4978896" cy="45473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endParaRPr lang="fr-FR" dirty="0"/>
          </a:p>
          <a:p>
            <a:pPr marL="0" indent="0">
              <a:buNone/>
              <a:defRPr/>
            </a:pPr>
            <a:endParaRPr lang="fr-FR" sz="2800" dirty="0"/>
          </a:p>
          <a:p>
            <a:pPr marL="0" indent="0">
              <a:buNone/>
              <a:defRPr/>
            </a:pPr>
            <a:endParaRPr lang="fr-FR" dirty="0"/>
          </a:p>
        </p:txBody>
      </p: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205323" y="4371952"/>
            <a:ext cx="3334033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latin typeface="Calibri" pitchFamily="34" charset="0"/>
              </a:rPr>
              <a:t>Projet ANR PICS (2018-2023)</a:t>
            </a:r>
          </a:p>
          <a:p>
            <a:pPr algn="ctr"/>
            <a:r>
              <a:rPr lang="fr-FR" sz="1600" dirty="0" smtClean="0">
                <a:latin typeface="Calibri" pitchFamily="34" charset="0"/>
              </a:rPr>
              <a:t>Projet I-site </a:t>
            </a:r>
            <a:r>
              <a:rPr lang="fr-FR" sz="1600" dirty="0" err="1" smtClean="0">
                <a:latin typeface="Calibri" pitchFamily="34" charset="0"/>
              </a:rPr>
              <a:t>Crisis</a:t>
            </a:r>
            <a:r>
              <a:rPr lang="fr-FR" sz="1600" dirty="0" smtClean="0">
                <a:latin typeface="Calibri" pitchFamily="34" charset="0"/>
              </a:rPr>
              <a:t> </a:t>
            </a:r>
            <a:r>
              <a:rPr lang="fr-FR" sz="1600" dirty="0" err="1" smtClean="0">
                <a:latin typeface="Calibri" pitchFamily="34" charset="0"/>
              </a:rPr>
              <a:t>Lab</a:t>
            </a:r>
            <a:r>
              <a:rPr lang="fr-FR" sz="1600" dirty="0" smtClean="0">
                <a:latin typeface="Calibri" pitchFamily="34" charset="0"/>
              </a:rPr>
              <a:t> </a:t>
            </a:r>
            <a:endParaRPr lang="fr-FR" sz="1600" dirty="0">
              <a:latin typeface="Calibri" pitchFamily="34" charset="0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3827863" y="4375496"/>
            <a:ext cx="2648421" cy="5515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58522" tIns="29261" rIns="58522" bIns="29261">
            <a:spAutoFit/>
          </a:bodyPr>
          <a:lstStyle/>
          <a:p>
            <a:pPr algn="ctr"/>
            <a:r>
              <a:rPr kumimoji="1" lang="fr-FR" sz="1600" dirty="0" smtClean="0">
                <a:solidFill>
                  <a:srgbClr val="000000"/>
                </a:solidFill>
                <a:latin typeface="Calibri" pitchFamily="34" charset="0"/>
              </a:rPr>
              <a:t>Cartographie automatisée</a:t>
            </a:r>
          </a:p>
          <a:p>
            <a:pPr algn="ctr"/>
            <a:r>
              <a:rPr kumimoji="1" lang="fr-FR" sz="1600" dirty="0" smtClean="0">
                <a:solidFill>
                  <a:srgbClr val="000000"/>
                </a:solidFill>
                <a:latin typeface="Calibri" pitchFamily="34" charset="0"/>
              </a:rPr>
              <a:t>(Le </a:t>
            </a:r>
            <a:r>
              <a:rPr kumimoji="1" lang="fr-FR" sz="1600" dirty="0" err="1" smtClean="0">
                <a:solidFill>
                  <a:srgbClr val="000000"/>
                </a:solidFill>
                <a:latin typeface="Calibri" pitchFamily="34" charset="0"/>
              </a:rPr>
              <a:t>Bihan</a:t>
            </a:r>
            <a:r>
              <a:rPr kumimoji="1" lang="fr-FR" sz="1600" dirty="0" smtClean="0">
                <a:solidFill>
                  <a:srgbClr val="000000"/>
                </a:solidFill>
                <a:latin typeface="Calibri" pitchFamily="34" charset="0"/>
              </a:rPr>
              <a:t>, 2017)</a:t>
            </a:r>
            <a:endParaRPr kumimoji="1" lang="fr-FR" sz="1600" dirty="0">
              <a:latin typeface="Calibri" pitchFamily="34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93586" y="4059515"/>
            <a:ext cx="4736958" cy="336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58522" tIns="29261" rIns="58522" bIns="29261">
            <a:spAutoFit/>
          </a:bodyPr>
          <a:lstStyle/>
          <a:p>
            <a:r>
              <a:rPr kumimoji="1" lang="fr-FR" b="1" dirty="0" smtClean="0">
                <a:solidFill>
                  <a:srgbClr val="000000"/>
                </a:solidFill>
                <a:latin typeface="Calibri" pitchFamily="34" charset="0"/>
              </a:rPr>
              <a:t>Prévision des impacts des crues soudaines</a:t>
            </a:r>
            <a:endParaRPr kumimoji="1" lang="fr-FR" b="1" dirty="0">
              <a:latin typeface="Calibri" pitchFamily="34" charset="0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93586" y="1506466"/>
            <a:ext cx="6120681" cy="6130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58522" tIns="29261" rIns="58522" bIns="29261">
            <a:spAutoFit/>
          </a:bodyPr>
          <a:lstStyle/>
          <a:p>
            <a:r>
              <a:rPr kumimoji="1" lang="fr-FR" b="1" dirty="0" smtClean="0">
                <a:solidFill>
                  <a:srgbClr val="000000"/>
                </a:solidFill>
                <a:latin typeface="Calibri" pitchFamily="34" charset="0"/>
              </a:rPr>
              <a:t>Documentation en l’absence de mesures directes (</a:t>
            </a:r>
            <a:r>
              <a:rPr kumimoji="1" lang="fr-FR" b="1" dirty="0" err="1" smtClean="0">
                <a:solidFill>
                  <a:srgbClr val="000000"/>
                </a:solidFill>
                <a:latin typeface="Calibri" pitchFamily="34" charset="0"/>
              </a:rPr>
              <a:t>Ohmcv</a:t>
            </a:r>
            <a:r>
              <a:rPr kumimoji="1" lang="fr-FR" b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kumimoji="1" lang="fr-FR" b="1" dirty="0" err="1" smtClean="0">
                <a:solidFill>
                  <a:srgbClr val="000000"/>
                </a:solidFill>
                <a:latin typeface="Calibri" pitchFamily="34" charset="0"/>
              </a:rPr>
              <a:t>Hymex</a:t>
            </a:r>
            <a:r>
              <a:rPr kumimoji="1" lang="fr-FR" b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  <a:endParaRPr kumimoji="1" lang="fr-FR" b="1" dirty="0">
              <a:latin typeface="Calibri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80512" y="1973012"/>
            <a:ext cx="2583128" cy="1744020"/>
            <a:chOff x="227701" y="2076652"/>
            <a:chExt cx="2430922" cy="1625720"/>
          </a:xfrm>
        </p:grpSpPr>
        <p:pic>
          <p:nvPicPr>
            <p:cNvPr id="16" name="Picture 4" descr="DSC000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01" y="2076652"/>
              <a:ext cx="2430922" cy="162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227701" y="2583577"/>
              <a:ext cx="2239962" cy="512370"/>
            </a:xfrm>
            <a:custGeom>
              <a:avLst/>
              <a:gdLst>
                <a:gd name="T0" fmla="*/ 48 w 2160"/>
                <a:gd name="T1" fmla="*/ 480 h 528"/>
                <a:gd name="T2" fmla="*/ 864 w 2160"/>
                <a:gd name="T3" fmla="*/ 48 h 528"/>
                <a:gd name="T4" fmla="*/ 1200 w 2160"/>
                <a:gd name="T5" fmla="*/ 0 h 528"/>
                <a:gd name="T6" fmla="*/ 1248 w 2160"/>
                <a:gd name="T7" fmla="*/ 0 h 528"/>
                <a:gd name="T8" fmla="*/ 1248 w 2160"/>
                <a:gd name="T9" fmla="*/ 144 h 528"/>
                <a:gd name="T10" fmla="*/ 2160 w 2160"/>
                <a:gd name="T11" fmla="*/ 528 h 528"/>
                <a:gd name="T12" fmla="*/ 0 w 2160"/>
                <a:gd name="T13" fmla="*/ 528 h 528"/>
                <a:gd name="T14" fmla="*/ 48 w 2160"/>
                <a:gd name="T15" fmla="*/ 48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60" h="528">
                  <a:moveTo>
                    <a:pt x="48" y="480"/>
                  </a:moveTo>
                  <a:lnTo>
                    <a:pt x="864" y="48"/>
                  </a:lnTo>
                  <a:lnTo>
                    <a:pt x="1200" y="0"/>
                  </a:lnTo>
                  <a:lnTo>
                    <a:pt x="1248" y="0"/>
                  </a:lnTo>
                  <a:lnTo>
                    <a:pt x="1248" y="144"/>
                  </a:lnTo>
                  <a:lnTo>
                    <a:pt x="2160" y="528"/>
                  </a:lnTo>
                  <a:lnTo>
                    <a:pt x="0" y="528"/>
                  </a:lnTo>
                  <a:lnTo>
                    <a:pt x="48" y="480"/>
                  </a:lnTo>
                  <a:close/>
                </a:path>
              </a:pathLst>
            </a:custGeom>
            <a:solidFill>
              <a:srgbClr val="0070C0">
                <a:alpha val="30000"/>
              </a:srgbClr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230909" y="3094182"/>
              <a:ext cx="2244436" cy="535709"/>
            </a:xfrm>
            <a:custGeom>
              <a:avLst/>
              <a:gdLst>
                <a:gd name="connsiteX0" fmla="*/ 0 w 2244436"/>
                <a:gd name="connsiteY0" fmla="*/ 0 h 535709"/>
                <a:gd name="connsiteX1" fmla="*/ 471055 w 2244436"/>
                <a:gd name="connsiteY1" fmla="*/ 535709 h 535709"/>
                <a:gd name="connsiteX2" fmla="*/ 1191491 w 2244436"/>
                <a:gd name="connsiteY2" fmla="*/ 535709 h 535709"/>
                <a:gd name="connsiteX3" fmla="*/ 1764146 w 2244436"/>
                <a:gd name="connsiteY3" fmla="*/ 424873 h 535709"/>
                <a:gd name="connsiteX4" fmla="*/ 2244436 w 2244436"/>
                <a:gd name="connsiteY4" fmla="*/ 9236 h 535709"/>
                <a:gd name="connsiteX5" fmla="*/ 0 w 2244436"/>
                <a:gd name="connsiteY5" fmla="*/ 0 h 53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4436" h="535709">
                  <a:moveTo>
                    <a:pt x="0" y="0"/>
                  </a:moveTo>
                  <a:lnTo>
                    <a:pt x="471055" y="535709"/>
                  </a:lnTo>
                  <a:lnTo>
                    <a:pt x="1191491" y="535709"/>
                  </a:lnTo>
                  <a:lnTo>
                    <a:pt x="1764146" y="424873"/>
                  </a:lnTo>
                  <a:lnTo>
                    <a:pt x="2244436" y="92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59" name="Picture 19" descr="les-inondations-en-cours-a-codognans_1099626_1000x5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" y="5009443"/>
            <a:ext cx="3660670" cy="183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207" y="1765199"/>
            <a:ext cx="4135281" cy="255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3" name="Picture 10" descr="D:\payrastr\Documents\Archives IFSTTAR\Colloques et communications\20160417 EGU\France_IPECS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15" y="1842559"/>
            <a:ext cx="1934302" cy="20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payrastr\Documents\Archives IFSTTAR\Publications\2017 Le Bihan_emprises\Version soumise\fig2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863" y="4991222"/>
            <a:ext cx="2643228" cy="186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499832" y="4534823"/>
            <a:ext cx="2648421" cy="305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58522" tIns="29261" rIns="58522" bIns="29261">
            <a:spAutoFit/>
          </a:bodyPr>
          <a:lstStyle/>
          <a:p>
            <a:pPr algn="ctr"/>
            <a:r>
              <a:rPr kumimoji="1" lang="fr-FR" sz="1600" dirty="0" err="1" smtClean="0">
                <a:solidFill>
                  <a:srgbClr val="000000"/>
                </a:solidFill>
                <a:latin typeface="Calibri" pitchFamily="34" charset="0"/>
              </a:rPr>
              <a:t>Re</a:t>
            </a:r>
            <a:r>
              <a:rPr kumimoji="1" lang="fr-FR" sz="1600" dirty="0" smtClean="0">
                <a:solidFill>
                  <a:srgbClr val="000000"/>
                </a:solidFill>
                <a:latin typeface="Calibri" pitchFamily="34" charset="0"/>
              </a:rPr>
              <a:t>-jeu de crues passées</a:t>
            </a:r>
            <a:endParaRPr kumimoji="1" lang="fr-FR" sz="1600" dirty="0">
              <a:latin typeface="Calibri" pitchFamily="34" charset="0"/>
            </a:endParaRPr>
          </a:p>
        </p:txBody>
      </p:sp>
      <p:pic>
        <p:nvPicPr>
          <p:cNvPr id="20" name="Picture 22" descr="20081019_3PDR_image_132_a_172_26c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171" y="4935054"/>
            <a:ext cx="2487936" cy="169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667763" y="2658472"/>
            <a:ext cx="2649280" cy="3434696"/>
            <a:chOff x="2947" y="1093"/>
            <a:chExt cx="2396" cy="3505"/>
          </a:xfrm>
        </p:grpSpPr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2981" y="1117"/>
              <a:ext cx="726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56A9"/>
                  </a:solidFill>
                  <a:latin typeface="Arial" pitchFamily="34" charset="0"/>
                  <a:ea typeface="ヒラギノ角ゴ Pro W3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33333"/>
                  </a:solidFill>
                  <a:latin typeface="Arial" pitchFamily="34" charset="0"/>
                  <a:ea typeface="ヒラギノ角ゴ Pro W3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accent1"/>
                  </a:solidFill>
                  <a:latin typeface="Arial" pitchFamily="34" charset="0"/>
                  <a:ea typeface="ヒラギノ角ゴ Pro W3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  <p:pic>
          <p:nvPicPr>
            <p:cNvPr id="23" name="Picture 28" descr="nouvelle_legend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" y="3501"/>
              <a:ext cx="659" cy="10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2947" y="1093"/>
              <a:ext cx="726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56A9"/>
                  </a:solidFill>
                  <a:latin typeface="Arial" pitchFamily="34" charset="0"/>
                  <a:ea typeface="ヒラギノ角ゴ Pro W3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33333"/>
                  </a:solidFill>
                  <a:latin typeface="Arial" pitchFamily="34" charset="0"/>
                  <a:ea typeface="ヒラギノ角ゴ Pro W3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accent1"/>
                  </a:solidFill>
                  <a:latin typeface="Arial" pitchFamily="34" charset="0"/>
                  <a:ea typeface="ヒラギノ角ゴ Pro W3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2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Ville et environnement</a:t>
            </a:r>
            <a:endParaRPr lang="en-US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9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2" y="2420888"/>
            <a:ext cx="4396124" cy="334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4290497" cy="214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002" y="2198773"/>
            <a:ext cx="2669282" cy="177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2" y="0"/>
            <a:ext cx="3025806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467544" y="6972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altLang="fr-FR" dirty="0" smtClean="0"/>
              <a:t>Observatoire environnements urbains</a:t>
            </a:r>
            <a:br>
              <a:rPr lang="fr-FR" altLang="fr-FR" dirty="0" smtClean="0"/>
            </a:br>
            <a:r>
              <a:rPr lang="en-US" altLang="fr-FR" sz="2700" dirty="0" err="1" smtClean="0"/>
              <a:t>Suivi</a:t>
            </a:r>
            <a:r>
              <a:rPr lang="en-US" altLang="fr-FR" sz="2700" dirty="0" smtClean="0"/>
              <a:t> des flux </a:t>
            </a:r>
            <a:r>
              <a:rPr lang="en-US" altLang="fr-FR" sz="2700" dirty="0" err="1" smtClean="0"/>
              <a:t>d’eau</a:t>
            </a:r>
            <a:r>
              <a:rPr lang="en-US" altLang="fr-FR" sz="2700" dirty="0" smtClean="0"/>
              <a:t>, </a:t>
            </a:r>
            <a:r>
              <a:rPr lang="en-US" altLang="fr-FR" sz="2700" dirty="0" err="1" smtClean="0"/>
              <a:t>d’énergie</a:t>
            </a:r>
            <a:r>
              <a:rPr lang="en-US" altLang="fr-FR" sz="2700" dirty="0" smtClean="0"/>
              <a:t>, de </a:t>
            </a:r>
            <a:r>
              <a:rPr lang="en-US" altLang="fr-FR" sz="2700" dirty="0" err="1" smtClean="0"/>
              <a:t>polluants</a:t>
            </a:r>
            <a:r>
              <a:rPr lang="en-US" altLang="fr-FR" sz="2700" dirty="0" smtClean="0"/>
              <a:t> </a:t>
            </a:r>
            <a:r>
              <a:rPr lang="en-US" altLang="fr-FR" sz="2700" dirty="0" err="1" smtClean="0"/>
              <a:t>en</a:t>
            </a:r>
            <a:r>
              <a:rPr lang="en-US" altLang="fr-FR" sz="2700" dirty="0" smtClean="0"/>
              <a:t> </a:t>
            </a:r>
            <a:r>
              <a:rPr lang="en-US" altLang="fr-FR" sz="2700" dirty="0" err="1" smtClean="0"/>
              <a:t>ville</a:t>
            </a:r>
            <a:r>
              <a:rPr lang="en-US" altLang="fr-FR" sz="2700" dirty="0" smtClean="0"/>
              <a:t/>
            </a:r>
            <a:br>
              <a:rPr lang="en-US" altLang="fr-FR" sz="2700" dirty="0" smtClean="0"/>
            </a:br>
            <a:r>
              <a:rPr lang="en-US" altLang="fr-FR" sz="2700" dirty="0" err="1"/>
              <a:t>P</a:t>
            </a:r>
            <a:r>
              <a:rPr lang="en-US" altLang="fr-FR" sz="2700" dirty="0" err="1" smtClean="0"/>
              <a:t>rojets</a:t>
            </a:r>
            <a:r>
              <a:rPr lang="en-US" altLang="fr-FR" sz="2700" dirty="0" smtClean="0"/>
              <a:t> </a:t>
            </a:r>
            <a:r>
              <a:rPr lang="en-US" altLang="fr-FR" sz="2700" dirty="0" err="1" smtClean="0"/>
              <a:t>régionaux</a:t>
            </a:r>
            <a:r>
              <a:rPr lang="en-US" altLang="fr-FR" sz="2700" dirty="0" smtClean="0"/>
              <a:t> S2Pdl, </a:t>
            </a:r>
            <a:r>
              <a:rPr lang="en-US" altLang="fr-FR" sz="2700" dirty="0" err="1" smtClean="0"/>
              <a:t>Pollusols</a:t>
            </a:r>
            <a:endParaRPr lang="en-US" altLang="fr-FR" sz="2700" dirty="0" smtClean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12" y="0"/>
            <a:ext cx="1296144" cy="68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065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2" y="0"/>
            <a:ext cx="3025806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" y="1412776"/>
            <a:ext cx="6202461" cy="390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00309"/>
            <a:ext cx="2225983" cy="19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" y="4992511"/>
            <a:ext cx="5785373" cy="190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241" y="1556792"/>
            <a:ext cx="3554575" cy="113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fr-FR" dirty="0" smtClean="0"/>
              <a:t>Rôle de la végétation en ville</a:t>
            </a:r>
            <a:br>
              <a:rPr lang="fr-FR" altLang="fr-FR" dirty="0" smtClean="0"/>
            </a:br>
            <a:r>
              <a:rPr lang="en-US" altLang="fr-FR" sz="2700" dirty="0" err="1"/>
              <a:t>P</a:t>
            </a:r>
            <a:r>
              <a:rPr lang="en-US" altLang="fr-FR" sz="2700" dirty="0" err="1" smtClean="0"/>
              <a:t>rojet</a:t>
            </a:r>
            <a:r>
              <a:rPr lang="en-US" altLang="fr-FR" sz="2700" dirty="0" smtClean="0"/>
              <a:t> ANR </a:t>
            </a:r>
            <a:r>
              <a:rPr lang="en-US" altLang="fr-FR" sz="2700" dirty="0" err="1" smtClean="0"/>
              <a:t>Vegdud</a:t>
            </a:r>
            <a:r>
              <a:rPr lang="en-US" altLang="fr-FR" sz="2700" dirty="0" smtClean="0"/>
              <a:t>, </a:t>
            </a:r>
            <a:r>
              <a:rPr lang="en-US" altLang="fr-FR" sz="2700" dirty="0" err="1" smtClean="0"/>
              <a:t>Projet</a:t>
            </a:r>
            <a:r>
              <a:rPr lang="en-US" altLang="fr-FR" sz="2700" dirty="0" smtClean="0"/>
              <a:t> EU Nature4cities (2017-2020)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223968"/>
            <a:ext cx="3069648" cy="129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12" y="0"/>
            <a:ext cx="1296144" cy="68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353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68638"/>
            <a:ext cx="9144000" cy="2736850"/>
          </a:xfrm>
          <a:prstGeom prst="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76659" y="3772670"/>
            <a:ext cx="1516062" cy="183899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Matériaux </a:t>
            </a:r>
            <a:r>
              <a:rPr lang="fr-FR" dirty="0">
                <a:solidFill>
                  <a:schemeClr val="bg1"/>
                </a:solidFill>
                <a:latin typeface="Arial" charset="0"/>
                <a:cs typeface="Arial" charset="0"/>
              </a:rPr>
              <a:t>et </a:t>
            </a: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Structures</a:t>
            </a:r>
          </a:p>
          <a:p>
            <a:pPr algn="ctr">
              <a:defRPr/>
            </a:pPr>
            <a:endParaRPr lang="fr-FR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fr-FR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fr-FR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230 agents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08621" y="3799656"/>
            <a:ext cx="1728788" cy="1812003"/>
          </a:xfrm>
          <a:prstGeom prst="rect">
            <a:avLst/>
          </a:prstGeom>
          <a:solidFill>
            <a:srgbClr val="43762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Géotechnique Géosciences Risques naturels</a:t>
            </a:r>
          </a:p>
          <a:p>
            <a:pPr algn="ctr">
              <a:defRPr/>
            </a:pPr>
            <a:endParaRPr lang="fr-FR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fr-FR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120 agents</a:t>
            </a:r>
          </a:p>
          <a:p>
            <a:pPr algn="ctr">
              <a:defRPr/>
            </a:pPr>
            <a:endParaRPr lang="fr-FR" sz="1600" i="1" dirty="0">
              <a:solidFill>
                <a:srgbClr val="C6D9F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1721" y="3799656"/>
            <a:ext cx="1584325" cy="1812003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Composants</a:t>
            </a:r>
            <a:r>
              <a:rPr lang="fr-F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 </a:t>
            </a:r>
            <a:r>
              <a:rPr lang="fr-F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Systèmes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280 agents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91621" y="3799656"/>
            <a:ext cx="1457325" cy="181200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fr-FR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Transport, Santé, Sécurité</a:t>
            </a:r>
          </a:p>
          <a:p>
            <a:pPr algn="ctr">
              <a:defRPr/>
            </a:pPr>
            <a:endParaRPr lang="fr-FR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fr-FR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150 agents</a:t>
            </a:r>
          </a:p>
          <a:p>
            <a:pPr algn="ctr">
              <a:defRPr/>
            </a:pPr>
            <a:endParaRPr lang="fr-FR" sz="1600" i="1" dirty="0">
              <a:solidFill>
                <a:srgbClr val="C6D9F1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4834" y="3799656"/>
            <a:ext cx="1871662" cy="1812003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Aménagement, Mobilité </a:t>
            </a:r>
            <a:r>
              <a:rPr lang="fr-FR" dirty="0">
                <a:solidFill>
                  <a:schemeClr val="bg1"/>
                </a:solidFill>
                <a:latin typeface="Arial" charset="0"/>
                <a:cs typeface="Arial" charset="0"/>
              </a:rPr>
              <a:t>&amp; </a:t>
            </a: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Environnement</a:t>
            </a:r>
          </a:p>
          <a:p>
            <a:pPr algn="ctr">
              <a:defRPr/>
            </a:pPr>
            <a:endParaRPr lang="fr-FR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fr-FR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160 agents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323850" y="5876925"/>
            <a:ext cx="8424863" cy="40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 département = </a:t>
            </a:r>
            <a:r>
              <a:rPr lang="fr-FR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des </a:t>
            </a:r>
            <a:r>
              <a:rPr lang="fr-FR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Laboratoires</a:t>
            </a:r>
            <a:r>
              <a:rPr lang="fr-FR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+ des </a:t>
            </a:r>
            <a:r>
              <a:rPr lang="fr-FR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Unités Mixtes de Recherche </a:t>
            </a:r>
            <a:r>
              <a:rPr lang="fr-FR" sz="14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(UMR/SCR) </a:t>
            </a:r>
          </a:p>
        </p:txBody>
      </p:sp>
      <p:sp>
        <p:nvSpPr>
          <p:cNvPr id="6" name="Flèche gauche 5"/>
          <p:cNvSpPr/>
          <p:nvPr/>
        </p:nvSpPr>
        <p:spPr>
          <a:xfrm>
            <a:off x="5940152" y="1052736"/>
            <a:ext cx="2664296" cy="700719"/>
          </a:xfrm>
          <a:prstGeom prst="lef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Conseil scientifique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251520" y="1052736"/>
            <a:ext cx="2664296" cy="700719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Conseil d’administration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50825" y="1989138"/>
            <a:ext cx="1873250" cy="8318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</a:rPr>
              <a:t>Direction Scientifique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2268538" y="1989138"/>
            <a:ext cx="2087562" cy="8318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</a:rPr>
              <a:t>Direction Partenariats et Moyens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4787900" y="1989138"/>
            <a:ext cx="1944688" cy="8318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</a:rPr>
              <a:t>Direction Affaires Européennes et Internationales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6948488" y="1993900"/>
            <a:ext cx="1592262" cy="8318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</a:rPr>
              <a:t>Secrétariat Général</a:t>
            </a:r>
          </a:p>
        </p:txBody>
      </p:sp>
      <p:sp>
        <p:nvSpPr>
          <p:cNvPr id="9" name="Rectangle 8"/>
          <p:cNvSpPr/>
          <p:nvPr/>
        </p:nvSpPr>
        <p:spPr>
          <a:xfrm>
            <a:off x="3203575" y="1052513"/>
            <a:ext cx="2447925" cy="582612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cap="all" dirty="0">
                <a:solidFill>
                  <a:schemeClr val="bg1"/>
                </a:solidFill>
              </a:rPr>
              <a:t>Direction générale</a:t>
            </a:r>
          </a:p>
        </p:txBody>
      </p:sp>
      <p:sp>
        <p:nvSpPr>
          <p:cNvPr id="3" name="Ellipse 2"/>
          <p:cNvSpPr/>
          <p:nvPr/>
        </p:nvSpPr>
        <p:spPr>
          <a:xfrm>
            <a:off x="605039" y="3573016"/>
            <a:ext cx="1087636" cy="36016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/>
              <a:t>MAST</a:t>
            </a:r>
            <a:endParaRPr lang="fr-FR" sz="1100" b="1" dirty="0"/>
          </a:p>
        </p:txBody>
      </p:sp>
      <p:sp>
        <p:nvSpPr>
          <p:cNvPr id="21" name="Ellipse 20"/>
          <p:cNvSpPr/>
          <p:nvPr/>
        </p:nvSpPr>
        <p:spPr>
          <a:xfrm>
            <a:off x="2562035" y="3573016"/>
            <a:ext cx="1089616" cy="360164"/>
          </a:xfrm>
          <a:prstGeom prst="ellipse">
            <a:avLst/>
          </a:prstGeom>
          <a:solidFill>
            <a:srgbClr val="43762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/>
              <a:t>GERS</a:t>
            </a:r>
            <a:endParaRPr lang="fr-FR" sz="1100" b="1" dirty="0"/>
          </a:p>
        </p:txBody>
      </p:sp>
      <p:sp>
        <p:nvSpPr>
          <p:cNvPr id="22" name="Ellipse 21"/>
          <p:cNvSpPr/>
          <p:nvPr/>
        </p:nvSpPr>
        <p:spPr>
          <a:xfrm>
            <a:off x="4354714" y="3573016"/>
            <a:ext cx="1087636" cy="360164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/>
              <a:t>COSYS</a:t>
            </a:r>
            <a:endParaRPr lang="fr-FR" sz="1100" b="1" dirty="0"/>
          </a:p>
        </p:txBody>
      </p:sp>
      <p:sp>
        <p:nvSpPr>
          <p:cNvPr id="23" name="Ellipse 22"/>
          <p:cNvSpPr/>
          <p:nvPr/>
        </p:nvSpPr>
        <p:spPr>
          <a:xfrm>
            <a:off x="5961264" y="3573016"/>
            <a:ext cx="1087636" cy="36016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/>
              <a:t>TS2</a:t>
            </a:r>
            <a:endParaRPr lang="fr-FR" sz="1100" b="1" dirty="0"/>
          </a:p>
        </p:txBody>
      </p:sp>
      <p:sp>
        <p:nvSpPr>
          <p:cNvPr id="24" name="Ellipse 23"/>
          <p:cNvSpPr/>
          <p:nvPr/>
        </p:nvSpPr>
        <p:spPr>
          <a:xfrm>
            <a:off x="7909127" y="3573016"/>
            <a:ext cx="1087635" cy="36016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/>
              <a:t>AME</a:t>
            </a:r>
            <a:endParaRPr lang="fr-FR" sz="1100" b="1" dirty="0"/>
          </a:p>
        </p:txBody>
      </p:sp>
      <p:sp>
        <p:nvSpPr>
          <p:cNvPr id="3117" name="Espace réservé du numéro de diapositive 2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43888" y="6356350"/>
            <a:ext cx="4429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15FED44-50EA-4D29-90A9-4F5C8D829FC6}" type="slidenum">
              <a:rPr lang="fr-FR" altLang="fr-FR" sz="180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180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3068638"/>
            <a:ext cx="9144000" cy="431800"/>
          </a:xfrm>
          <a:prstGeom prst="rect">
            <a:avLst/>
          </a:prstGeom>
          <a:gradFill>
            <a:gsLst>
              <a:gs pos="15000">
                <a:schemeClr val="accent1">
                  <a:shade val="51000"/>
                  <a:satMod val="130000"/>
                </a:schemeClr>
              </a:gs>
              <a:gs pos="68000">
                <a:schemeClr val="accent1">
                  <a:shade val="93000"/>
                  <a:satMod val="130000"/>
                </a:schemeClr>
              </a:gs>
              <a:gs pos="93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</a:rPr>
              <a:t>Cinq départements</a:t>
            </a:r>
          </a:p>
        </p:txBody>
      </p:sp>
      <p:sp>
        <p:nvSpPr>
          <p:cNvPr id="3119" name="Titre 24"/>
          <p:cNvSpPr txBox="1">
            <a:spLocks/>
          </p:cNvSpPr>
          <p:nvPr/>
        </p:nvSpPr>
        <p:spPr bwMode="auto">
          <a:xfrm>
            <a:off x="28575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3200">
                <a:solidFill>
                  <a:srgbClr val="437626"/>
                </a:solidFill>
              </a:rPr>
              <a:t>Le département au sein de l’IFSTTAR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35150" y="3500438"/>
            <a:ext cx="1873250" cy="22320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179763"/>
            <a:ext cx="1897062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e 13"/>
          <p:cNvGrpSpPr>
            <a:grpSpLocks/>
          </p:cNvGrpSpPr>
          <p:nvPr/>
        </p:nvGrpSpPr>
        <p:grpSpPr bwMode="auto">
          <a:xfrm>
            <a:off x="163513" y="1549400"/>
            <a:ext cx="8867775" cy="1671638"/>
            <a:chOff x="95250" y="2763838"/>
            <a:chExt cx="8940800" cy="1744662"/>
          </a:xfrm>
        </p:grpSpPr>
        <p:pic>
          <p:nvPicPr>
            <p:cNvPr id="16397" name="Imag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2763838"/>
              <a:ext cx="2327275" cy="174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Imag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2525" y="2770188"/>
              <a:ext cx="2312988" cy="173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Imag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513" y="2770188"/>
              <a:ext cx="2308225" cy="173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Imag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8" r="5620"/>
            <a:stretch>
              <a:fillRect/>
            </a:stretch>
          </p:blipFill>
          <p:spPr bwMode="auto">
            <a:xfrm>
              <a:off x="7046913" y="2763838"/>
              <a:ext cx="1989137" cy="174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88" name="Imag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5422900"/>
            <a:ext cx="211296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424488"/>
            <a:ext cx="20161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8" y="3375025"/>
            <a:ext cx="1671637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ZoneTexte 16"/>
          <p:cNvSpPr txBox="1">
            <a:spLocks noChangeArrowheads="1"/>
          </p:cNvSpPr>
          <p:nvPr/>
        </p:nvSpPr>
        <p:spPr bwMode="auto">
          <a:xfrm>
            <a:off x="6461125" y="5062538"/>
            <a:ext cx="3167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437626"/>
                </a:solidFill>
                <a:latin typeface="Calibri" pitchFamily="34" charset="0"/>
                <a:ea typeface="MS PGothic" pitchFamily="34" charset="-128"/>
              </a:rPr>
              <a:t>Jardin urbain</a:t>
            </a:r>
          </a:p>
        </p:txBody>
      </p:sp>
      <p:pic>
        <p:nvPicPr>
          <p:cNvPr id="16392" name="tabl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3582988"/>
            <a:ext cx="35210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ZoneTexte 16"/>
          <p:cNvSpPr txBox="1">
            <a:spLocks noChangeArrowheads="1"/>
          </p:cNvSpPr>
          <p:nvPr/>
        </p:nvSpPr>
        <p:spPr bwMode="auto">
          <a:xfrm>
            <a:off x="-423863" y="5440363"/>
            <a:ext cx="31686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437626"/>
                </a:solidFill>
                <a:latin typeface="Calibri" pitchFamily="34" charset="0"/>
                <a:ea typeface="MS PGothic" pitchFamily="34" charset="-128"/>
              </a:rPr>
              <a:t>Arbre d’alignement</a:t>
            </a:r>
          </a:p>
        </p:txBody>
      </p:sp>
      <p:sp>
        <p:nvSpPr>
          <p:cNvPr id="16394" name="ZoneTexte 16"/>
          <p:cNvSpPr txBox="1">
            <a:spLocks noChangeArrowheads="1"/>
          </p:cNvSpPr>
          <p:nvPr/>
        </p:nvSpPr>
        <p:spPr bwMode="auto">
          <a:xfrm>
            <a:off x="3036888" y="3228975"/>
            <a:ext cx="3167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437626"/>
                </a:solidFill>
                <a:latin typeface="Calibri" pitchFamily="34" charset="0"/>
                <a:ea typeface="MS PGothic" pitchFamily="34" charset="-128"/>
              </a:rPr>
              <a:t>Tests de lixiviation</a:t>
            </a:r>
          </a:p>
        </p:txBody>
      </p:sp>
      <p:sp>
        <p:nvSpPr>
          <p:cNvPr id="16395" name="ZoneTexte 16"/>
          <p:cNvSpPr txBox="1">
            <a:spLocks noChangeArrowheads="1"/>
          </p:cNvSpPr>
          <p:nvPr/>
        </p:nvSpPr>
        <p:spPr bwMode="auto">
          <a:xfrm>
            <a:off x="2860675" y="5070475"/>
            <a:ext cx="351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solidFill>
                  <a:srgbClr val="437626"/>
                </a:solidFill>
                <a:latin typeface="Calibri" pitchFamily="34" charset="0"/>
                <a:ea typeface="MS PGothic" pitchFamily="34" charset="-128"/>
              </a:rPr>
              <a:t>Caractérisation hydrodynamique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/>
              <a:t>Recyclages matériaux</a:t>
            </a:r>
            <a:br>
              <a:rPr lang="fr-FR" altLang="fr-FR" dirty="0" smtClean="0"/>
            </a:br>
            <a:endParaRPr lang="en-US" altLang="fr-FR" sz="2700" dirty="0"/>
          </a:p>
        </p:txBody>
      </p:sp>
    </p:spTree>
    <p:extLst>
      <p:ext uri="{BB962C8B-B14F-4D97-AF65-F5344CB8AC3E}">
        <p14:creationId xmlns:p14="http://schemas.microsoft.com/office/powerpoint/2010/main" val="29315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Géophysique et Evaluation non-destructive </a:t>
            </a:r>
            <a:endParaRPr lang="en-US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77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395536" y="82115"/>
            <a:ext cx="749917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FR" altLang="fr-FR" dirty="0" smtClean="0"/>
              <a:t>Méthodes innovantes de mesure</a:t>
            </a:r>
          </a:p>
        </p:txBody>
      </p:sp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698" y="13855427"/>
            <a:ext cx="8423972" cy="62841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323528" y="1484784"/>
            <a:ext cx="8511244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Energies marine </a:t>
            </a:r>
            <a:r>
              <a:rPr lang="en-US" sz="1800" b="1" dirty="0" err="1" smtClean="0">
                <a:solidFill>
                  <a:srgbClr val="002060"/>
                </a:solidFill>
              </a:rPr>
              <a:t>renouvelables</a:t>
            </a:r>
            <a:r>
              <a:rPr lang="en-US" sz="1800" b="1" dirty="0" smtClean="0">
                <a:solidFill>
                  <a:srgbClr val="002060"/>
                </a:solidFill>
              </a:rPr>
              <a:t> :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Ondes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mécaniques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pour le monitoring des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câbles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(OMCEND, 1 post-doc);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Méthodes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géophysiques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pour le monitoring du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ous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-sol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proche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off-shore (PROSE, 1 post-doc)</a:t>
            </a:r>
          </a:p>
          <a:p>
            <a:pPr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Energies on-shore :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Méthodes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sismique-réflexion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à haute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résolution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(SR2S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Consortium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);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Tomographie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sismique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(EDZ, ANDRA);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Résistivité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électrique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pour le monitoring des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bétons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(ANDRA “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Resi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”, 1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PhD)</a:t>
            </a:r>
            <a:endParaRPr lang="en-US" sz="1800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800" b="1" dirty="0" err="1" smtClean="0">
                <a:solidFill>
                  <a:srgbClr val="002060"/>
                </a:solidFill>
              </a:rPr>
              <a:t>Durabilité</a:t>
            </a:r>
            <a:r>
              <a:rPr lang="en-US" sz="1800" b="1" dirty="0" smtClean="0">
                <a:solidFill>
                  <a:srgbClr val="002060"/>
                </a:solidFill>
              </a:rPr>
              <a:t> des infrastructures: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 Non-linear acoustics &amp; ultrasonic CODA interferometry in cementitious materials (ENDE-ANR, 1 post-doc; 2IANL, 2 PhD);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Reflectrométrie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ultrason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dans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câbles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 (SMOG-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PdL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, 1 PhD;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Uscan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);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Suivi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électromagnétique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l’humidité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et des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chlorures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dans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bétons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(APOS-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Ifsttar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, EVADEOS-ANR, ECODEM-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Ifsttar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); Evaluation de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durabilité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des infrastructures (INFRASTAR-H2020)</a:t>
            </a:r>
            <a:endParaRPr lang="en-US" sz="1800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800" b="1" dirty="0" err="1" smtClean="0">
                <a:solidFill>
                  <a:srgbClr val="002060"/>
                </a:solidFill>
              </a:rPr>
              <a:t>Cavités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</a:rPr>
              <a:t>souterraines</a:t>
            </a:r>
            <a:r>
              <a:rPr lang="en-US" sz="1800" b="1" dirty="0" smtClean="0">
                <a:solidFill>
                  <a:srgbClr val="002060"/>
                </a:solidFill>
              </a:rPr>
              <a:t>, sous-sol, etc.: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Traitement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innovants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mesures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sismiques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(OSCAV-BRGM: 1 PhD; HIWAI-ANR: 1 post-doc), Application du Radar GPR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génie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civil (COST-TU1208)</a:t>
            </a:r>
          </a:p>
          <a:p>
            <a:pPr marL="0" indent="0">
              <a:buNone/>
              <a:defRPr/>
            </a:pPr>
            <a:endParaRPr lang="fr-FR" sz="1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0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Méthodes innovantes de monitoring</a:t>
            </a:r>
            <a:br>
              <a:rPr lang="fr-FR" dirty="0" smtClean="0"/>
            </a:br>
            <a:r>
              <a:rPr lang="fr-FR" sz="2700" dirty="0" smtClean="0"/>
              <a:t>Méthode de bruit de fond sismique </a:t>
            </a:r>
            <a:endParaRPr lang="fr-FR" sz="27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4AC9FC-5D48-408F-9053-BA564E8776A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0" y="1466046"/>
            <a:ext cx="8758428" cy="498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2" y="1484784"/>
            <a:ext cx="8136788" cy="490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19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128963"/>
            <a:ext cx="161925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 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3141663"/>
            <a:ext cx="2414588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155575" y="6092825"/>
            <a:ext cx="7559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tx1"/>
                </a:solidFill>
              </a:rPr>
              <a:t>Laguerre, et al., 2002. </a:t>
            </a:r>
            <a:r>
              <a:rPr lang="en-US" altLang="fr-FR" sz="1400">
                <a:solidFill>
                  <a:schemeClr val="tx1"/>
                </a:solidFill>
              </a:rPr>
              <a:t>Magnetostrictive pulse-echo device for non-destructive evaluation of cylindrical steel materials using longitudinal guided waves</a:t>
            </a:r>
            <a:r>
              <a:rPr lang="fr-FR" altLang="fr-FR" sz="1400">
                <a:solidFill>
                  <a:schemeClr val="tx1"/>
                </a:solidFill>
              </a:rPr>
              <a:t>. ULTRASONICS 39(7).</a:t>
            </a:r>
          </a:p>
        </p:txBody>
      </p:sp>
      <p:sp>
        <p:nvSpPr>
          <p:cNvPr id="10245" name="ZoneTexte 3"/>
          <p:cNvSpPr txBox="1">
            <a:spLocks noChangeArrowheads="1"/>
          </p:cNvSpPr>
          <p:nvPr/>
        </p:nvSpPr>
        <p:spPr bwMode="auto">
          <a:xfrm>
            <a:off x="752475" y="549275"/>
            <a:ext cx="7566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437626"/>
                </a:solidFill>
              </a:rPr>
              <a:t>UScan : Ondes guidées pour l’auscultation des câbles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>
              <a:solidFill>
                <a:srgbClr val="437626"/>
              </a:solidFill>
            </a:endParaRPr>
          </a:p>
        </p:txBody>
      </p:sp>
      <p:pic>
        <p:nvPicPr>
          <p:cNvPr id="10246" name="Picture 13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198813"/>
            <a:ext cx="28813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 droite 4"/>
          <p:cNvSpPr/>
          <p:nvPr/>
        </p:nvSpPr>
        <p:spPr>
          <a:xfrm>
            <a:off x="4932363" y="4127500"/>
            <a:ext cx="647700" cy="2889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248" name="ZoneTexte 5"/>
          <p:cNvSpPr txBox="1">
            <a:spLocks noChangeArrowheads="1"/>
          </p:cNvSpPr>
          <p:nvPr/>
        </p:nvSpPr>
        <p:spPr bwMode="auto">
          <a:xfrm>
            <a:off x="739775" y="2060575"/>
            <a:ext cx="3163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solidFill>
                  <a:schemeClr val="tx1"/>
                </a:solidFill>
              </a:rPr>
              <a:t>Une méthode brevetée</a:t>
            </a:r>
          </a:p>
        </p:txBody>
      </p:sp>
      <p:sp>
        <p:nvSpPr>
          <p:cNvPr id="10249" name="ZoneTexte 17"/>
          <p:cNvSpPr txBox="1">
            <a:spLocks noChangeArrowheads="1"/>
          </p:cNvSpPr>
          <p:nvPr/>
        </p:nvSpPr>
        <p:spPr bwMode="auto">
          <a:xfrm>
            <a:off x="5740400" y="2073275"/>
            <a:ext cx="3163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solidFill>
                  <a:schemeClr val="tx1"/>
                </a:solidFill>
              </a:rPr>
              <a:t>Tests en cours pour l’aucultation des ancrages</a:t>
            </a:r>
          </a:p>
        </p:txBody>
      </p:sp>
    </p:spTree>
    <p:extLst>
      <p:ext uri="{BB962C8B-B14F-4D97-AF65-F5344CB8AC3E}">
        <p14:creationId xmlns:p14="http://schemas.microsoft.com/office/powerpoint/2010/main" val="305409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e 8"/>
          <p:cNvGrpSpPr>
            <a:grpSpLocks/>
          </p:cNvGrpSpPr>
          <p:nvPr/>
        </p:nvGrpSpPr>
        <p:grpSpPr bwMode="auto">
          <a:xfrm>
            <a:off x="5559425" y="1408113"/>
            <a:ext cx="2663825" cy="2533650"/>
            <a:chOff x="5761014" y="980500"/>
            <a:chExt cx="2663825" cy="2533887"/>
          </a:xfrm>
        </p:grpSpPr>
        <p:sp>
          <p:nvSpPr>
            <p:cNvPr id="32" name="Rectangle 31"/>
            <p:cNvSpPr/>
            <p:nvPr/>
          </p:nvSpPr>
          <p:spPr bwMode="auto">
            <a:xfrm>
              <a:off x="5761014" y="980500"/>
              <a:ext cx="2066925" cy="88114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cs typeface="Arial" pitchFamily="34" charset="0"/>
                </a:rPr>
                <a:t>Ingénierie géotechnique</a:t>
              </a:r>
            </a:p>
          </p:txBody>
        </p:sp>
        <p:sp>
          <p:nvSpPr>
            <p:cNvPr id="5136" name="ZoneTexte 6"/>
            <p:cNvSpPr txBox="1">
              <a:spLocks noChangeArrowheads="1"/>
            </p:cNvSpPr>
            <p:nvPr/>
          </p:nvSpPr>
          <p:spPr bwMode="auto">
            <a:xfrm>
              <a:off x="5761014" y="1913949"/>
              <a:ext cx="2663825" cy="16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pitchFamily="-65" charset="-128"/>
                </a:defRPr>
              </a:lvl9pPr>
            </a:lstStyle>
            <a:p>
              <a:pPr defTabSz="914400" eaLnBrk="1" hangingPunct="1">
                <a:buFont typeface="Arial" charset="0"/>
                <a:buChar char="•"/>
                <a:defRPr/>
              </a:pPr>
              <a:r>
                <a:rPr lang="fr-FR" altLang="fr-FR" sz="1400" dirty="0" smtClean="0">
                  <a:latin typeface="+mn-lt"/>
                  <a:cs typeface="Arial" charset="0"/>
                </a:rPr>
                <a:t>Fondations,  soutènements…</a:t>
              </a:r>
            </a:p>
            <a:p>
              <a:pPr defTabSz="914400" eaLnBrk="1" hangingPunct="1">
                <a:buFont typeface="Arial" charset="0"/>
                <a:buChar char="•"/>
                <a:defRPr/>
              </a:pPr>
              <a:r>
                <a:rPr lang="fr-FR" altLang="fr-FR" sz="1400" dirty="0" smtClean="0">
                  <a:latin typeface="+mn-lt"/>
                  <a:cs typeface="Arial" charset="0"/>
                </a:rPr>
                <a:t>Ouvrages en terre</a:t>
              </a:r>
            </a:p>
            <a:p>
              <a:pPr defTabSz="914400" eaLnBrk="1" hangingPunct="1">
                <a:buFont typeface="Arial" charset="0"/>
                <a:buChar char="•"/>
                <a:defRPr/>
              </a:pPr>
              <a:r>
                <a:rPr lang="fr-FR" altLang="fr-FR" sz="1400" dirty="0" smtClean="0">
                  <a:latin typeface="+mn-lt"/>
                  <a:cs typeface="Arial" charset="0"/>
                </a:rPr>
                <a:t>Terrassements</a:t>
              </a:r>
            </a:p>
            <a:p>
              <a:pPr defTabSz="914400" eaLnBrk="1" hangingPunct="1">
                <a:buFont typeface="Arial" charset="0"/>
                <a:buChar char="•"/>
                <a:defRPr/>
              </a:pPr>
              <a:r>
                <a:rPr lang="fr-FR" altLang="fr-FR" sz="1400" dirty="0" smtClean="0">
                  <a:latin typeface="+mn-lt"/>
                  <a:cs typeface="Arial" charset="0"/>
                </a:rPr>
                <a:t>Comportement des sols</a:t>
              </a:r>
            </a:p>
            <a:p>
              <a:pPr defTabSz="914400" eaLnBrk="1" hangingPunct="1">
                <a:buFont typeface="Arial" charset="0"/>
                <a:buChar char="•"/>
                <a:defRPr/>
              </a:pPr>
              <a:r>
                <a:rPr lang="fr-FR" altLang="fr-FR" sz="1400" dirty="0" smtClean="0">
                  <a:solidFill>
                    <a:schemeClr val="bg1">
                      <a:lumMod val="50000"/>
                    </a:schemeClr>
                  </a:solidFill>
                  <a:latin typeface="+mn-lt"/>
                  <a:cs typeface="Arial" charset="0"/>
                </a:rPr>
                <a:t>Comportement des roches</a:t>
              </a:r>
            </a:p>
            <a:p>
              <a:pPr defTabSz="914400" eaLnBrk="1" hangingPunct="1">
                <a:buFont typeface="Arial" charset="0"/>
                <a:buChar char="•"/>
                <a:defRPr/>
              </a:pPr>
              <a:endParaRPr lang="fr-FR" altLang="fr-FR" sz="1400" dirty="0" smtClean="0">
                <a:latin typeface="+mn-lt"/>
                <a:cs typeface="Arial" charset="0"/>
              </a:endParaRPr>
            </a:p>
            <a:p>
              <a:pPr defTabSz="914400" eaLnBrk="1" hangingPunct="1">
                <a:buFont typeface="Arial" charset="0"/>
                <a:buChar char="•"/>
                <a:defRPr/>
              </a:pPr>
              <a:endParaRPr lang="fr-FR" altLang="fr-FR" sz="1400" dirty="0" smtClean="0">
                <a:latin typeface="+mn-lt"/>
                <a:cs typeface="Arial" charset="0"/>
              </a:endParaRPr>
            </a:p>
          </p:txBody>
        </p:sp>
        <p:cxnSp>
          <p:nvCxnSpPr>
            <p:cNvPr id="34" name="Connecteur en angle 33"/>
            <p:cNvCxnSpPr>
              <a:stCxn id="32" idx="1"/>
              <a:endCxn id="5136" idx="1"/>
            </p:cNvCxnSpPr>
            <p:nvPr/>
          </p:nvCxnSpPr>
          <p:spPr bwMode="auto">
            <a:xfrm rot="10800000" flipV="1">
              <a:off x="5761014" y="1420278"/>
              <a:ext cx="12700" cy="1293934"/>
            </a:xfrm>
            <a:prstGeom prst="bentConnector3">
              <a:avLst>
                <a:gd name="adj1" fmla="val 180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9" name="Titre 20"/>
          <p:cNvSpPr txBox="1">
            <a:spLocks/>
          </p:cNvSpPr>
          <p:nvPr/>
        </p:nvSpPr>
        <p:spPr bwMode="auto">
          <a:xfrm>
            <a:off x="250825" y="0"/>
            <a:ext cx="8518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3200" dirty="0" err="1">
                <a:solidFill>
                  <a:srgbClr val="437626"/>
                </a:solidFill>
              </a:rPr>
              <a:t>Thèmes</a:t>
            </a:r>
            <a:r>
              <a:rPr lang="en-GB" altLang="fr-FR" sz="3200" dirty="0">
                <a:solidFill>
                  <a:srgbClr val="437626"/>
                </a:solidFill>
              </a:rPr>
              <a:t> de </a:t>
            </a:r>
            <a:r>
              <a:rPr lang="en-GB" altLang="fr-FR" sz="3200" dirty="0" err="1">
                <a:solidFill>
                  <a:srgbClr val="437626"/>
                </a:solidFill>
              </a:rPr>
              <a:t>recherche</a:t>
            </a:r>
            <a:r>
              <a:rPr lang="en-GB" altLang="fr-FR" sz="3200" dirty="0">
                <a:solidFill>
                  <a:srgbClr val="437626"/>
                </a:solidFill>
              </a:rPr>
              <a:t/>
            </a:r>
            <a:br>
              <a:rPr lang="en-GB" altLang="fr-FR" sz="3200" dirty="0">
                <a:solidFill>
                  <a:srgbClr val="437626"/>
                </a:solidFill>
              </a:rPr>
            </a:br>
            <a:r>
              <a:rPr lang="en-GB" altLang="fr-FR" dirty="0" err="1">
                <a:solidFill>
                  <a:srgbClr val="437626"/>
                </a:solidFill>
              </a:rPr>
              <a:t>Géosciences</a:t>
            </a:r>
            <a:r>
              <a:rPr lang="en-GB" altLang="fr-FR" dirty="0">
                <a:solidFill>
                  <a:srgbClr val="437626"/>
                </a:solidFill>
              </a:rPr>
              <a:t> </a:t>
            </a:r>
            <a:r>
              <a:rPr lang="en-GB" altLang="fr-FR" dirty="0" err="1">
                <a:solidFill>
                  <a:srgbClr val="437626"/>
                </a:solidFill>
              </a:rPr>
              <a:t>appliquées</a:t>
            </a:r>
            <a:r>
              <a:rPr lang="en-GB" altLang="fr-FR" dirty="0">
                <a:solidFill>
                  <a:srgbClr val="437626"/>
                </a:solidFill>
              </a:rPr>
              <a:t> au </a:t>
            </a:r>
            <a:r>
              <a:rPr lang="en-GB" altLang="fr-FR" dirty="0" err="1">
                <a:solidFill>
                  <a:srgbClr val="437626"/>
                </a:solidFill>
              </a:rPr>
              <a:t>génie</a:t>
            </a:r>
            <a:r>
              <a:rPr lang="en-GB" altLang="fr-FR" dirty="0">
                <a:solidFill>
                  <a:srgbClr val="437626"/>
                </a:solidFill>
              </a:rPr>
              <a:t> civil et à </a:t>
            </a:r>
            <a:r>
              <a:rPr lang="en-GB" altLang="fr-FR" dirty="0" err="1" smtClean="0">
                <a:solidFill>
                  <a:srgbClr val="437626"/>
                </a:solidFill>
              </a:rPr>
              <a:t>l’aménagement</a:t>
            </a:r>
            <a:endParaRPr lang="en-GB" altLang="fr-FR" dirty="0">
              <a:solidFill>
                <a:srgbClr val="437626"/>
              </a:solidFill>
            </a:endParaRPr>
          </a:p>
        </p:txBody>
      </p:sp>
      <p:grpSp>
        <p:nvGrpSpPr>
          <p:cNvPr id="23" name="Groupe 22"/>
          <p:cNvGrpSpPr>
            <a:grpSpLocks/>
          </p:cNvGrpSpPr>
          <p:nvPr/>
        </p:nvGrpSpPr>
        <p:grpSpPr bwMode="auto">
          <a:xfrm>
            <a:off x="509588" y="1408113"/>
            <a:ext cx="3378200" cy="1851025"/>
            <a:chOff x="509956" y="1407854"/>
            <a:chExt cx="3377247" cy="1851503"/>
          </a:xfrm>
        </p:grpSpPr>
        <p:grpSp>
          <p:nvGrpSpPr>
            <p:cNvPr id="4115" name="Groupe 10"/>
            <p:cNvGrpSpPr>
              <a:grpSpLocks/>
            </p:cNvGrpSpPr>
            <p:nvPr/>
          </p:nvGrpSpPr>
          <p:grpSpPr bwMode="auto">
            <a:xfrm>
              <a:off x="509956" y="1407854"/>
              <a:ext cx="2519710" cy="1851503"/>
              <a:chOff x="727027" y="1039727"/>
              <a:chExt cx="2519710" cy="1851503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727027" y="1039727"/>
                <a:ext cx="1990163" cy="88129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dirty="0">
                    <a:cs typeface="Arial" pitchFamily="34" charset="0"/>
                  </a:rPr>
                  <a:t>Géophysique et évaluation  non destructive</a:t>
                </a:r>
              </a:p>
            </p:txBody>
          </p:sp>
          <p:sp>
            <p:nvSpPr>
              <p:cNvPr id="5139" name="ZoneTexte 6"/>
              <p:cNvSpPr txBox="1">
                <a:spLocks noChangeArrowheads="1"/>
              </p:cNvSpPr>
              <p:nvPr/>
            </p:nvSpPr>
            <p:spPr bwMode="auto">
              <a:xfrm>
                <a:off x="727027" y="2152851"/>
                <a:ext cx="2520239" cy="738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9pPr>
              </a:lstStyle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latin typeface="+mn-lt"/>
                    <a:cs typeface="Arial" charset="0"/>
                  </a:rPr>
                  <a:t>Géophysique de </a:t>
                </a:r>
                <a:r>
                  <a:rPr lang="fr-FR" altLang="fr-FR" sz="1400" dirty="0" err="1" smtClean="0">
                    <a:latin typeface="+mn-lt"/>
                    <a:cs typeface="Arial" charset="0"/>
                  </a:rPr>
                  <a:t>sub</a:t>
                </a:r>
                <a:r>
                  <a:rPr lang="fr-FR" altLang="fr-FR" sz="1400" dirty="0" smtClean="0">
                    <a:latin typeface="+mn-lt"/>
                    <a:cs typeface="Arial" charset="0"/>
                  </a:rPr>
                  <a:t>-surface</a:t>
                </a:r>
              </a:p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latin typeface="+mn-lt"/>
                    <a:cs typeface="Arial" charset="0"/>
                  </a:rPr>
                  <a:t>Evaluation et contrôle des structures de génie civil</a:t>
                </a:r>
              </a:p>
            </p:txBody>
          </p:sp>
          <p:cxnSp>
            <p:nvCxnSpPr>
              <p:cNvPr id="37" name="Connecteur en angle 36"/>
              <p:cNvCxnSpPr>
                <a:stCxn id="35" idx="1"/>
                <a:endCxn id="5139" idx="1"/>
              </p:cNvCxnSpPr>
              <p:nvPr/>
            </p:nvCxnSpPr>
            <p:spPr bwMode="auto">
              <a:xfrm rot="10800000" flipV="1">
                <a:off x="727027" y="1479578"/>
                <a:ext cx="12696" cy="1041669"/>
              </a:xfrm>
              <a:prstGeom prst="bentConnector3">
                <a:avLst>
                  <a:gd name="adj1" fmla="val 1800000"/>
                </a:avLst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411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39" b="4735"/>
            <a:stretch>
              <a:fillRect/>
            </a:stretch>
          </p:blipFill>
          <p:spPr bwMode="auto">
            <a:xfrm>
              <a:off x="2529890" y="1407854"/>
              <a:ext cx="1357313" cy="880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e 18"/>
          <p:cNvGrpSpPr>
            <a:grpSpLocks/>
          </p:cNvGrpSpPr>
          <p:nvPr/>
        </p:nvGrpSpPr>
        <p:grpSpPr bwMode="auto">
          <a:xfrm>
            <a:off x="5626100" y="3973513"/>
            <a:ext cx="3354388" cy="2339975"/>
            <a:chOff x="5625542" y="3973728"/>
            <a:chExt cx="3354394" cy="2339083"/>
          </a:xfrm>
        </p:grpSpPr>
        <p:grpSp>
          <p:nvGrpSpPr>
            <p:cNvPr id="4110" name="Groupe 9"/>
            <p:cNvGrpSpPr>
              <a:grpSpLocks/>
            </p:cNvGrpSpPr>
            <p:nvPr/>
          </p:nvGrpSpPr>
          <p:grpSpPr bwMode="auto">
            <a:xfrm>
              <a:off x="5625542" y="3973728"/>
              <a:ext cx="2454276" cy="2339083"/>
              <a:chOff x="5826895" y="3942453"/>
              <a:chExt cx="2454276" cy="2339083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5838008" y="3942453"/>
                <a:ext cx="1989140" cy="79186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dirty="0">
                    <a:cs typeface="Arial" pitchFamily="34" charset="0"/>
                  </a:rPr>
                  <a:t>Risques naturels</a:t>
                </a:r>
              </a:p>
            </p:txBody>
          </p:sp>
          <p:sp>
            <p:nvSpPr>
              <p:cNvPr id="5142" name="ZoneTexte 6"/>
              <p:cNvSpPr txBox="1">
                <a:spLocks noChangeArrowheads="1"/>
              </p:cNvSpPr>
              <p:nvPr/>
            </p:nvSpPr>
            <p:spPr bwMode="auto">
              <a:xfrm>
                <a:off x="5904683" y="4896541"/>
                <a:ext cx="2376488" cy="138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9pPr>
              </a:lstStyle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latin typeface="+mn-lt"/>
                    <a:cs typeface="Arial" charset="0"/>
                  </a:rPr>
                  <a:t>Risques sismiques </a:t>
                </a:r>
              </a:p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latin typeface="+mn-lt"/>
                    <a:cs typeface="Arial" charset="0"/>
                  </a:rPr>
                  <a:t>Crues soudaines</a:t>
                </a:r>
              </a:p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latin typeface="+mn-lt"/>
                    <a:cs typeface="Arial" charset="0"/>
                  </a:rPr>
                  <a:t>Risque rocheux</a:t>
                </a:r>
              </a:p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solidFill>
                      <a:schemeClr val="bg1">
                        <a:lumMod val="50000"/>
                      </a:schemeClr>
                    </a:solidFill>
                    <a:latin typeface="+mn-lt"/>
                    <a:cs typeface="Arial" charset="0"/>
                  </a:rPr>
                  <a:t>Sécheresse</a:t>
                </a:r>
              </a:p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solidFill>
                      <a:schemeClr val="bg1">
                        <a:lumMod val="50000"/>
                      </a:schemeClr>
                    </a:solidFill>
                    <a:latin typeface="+mn-lt"/>
                    <a:cs typeface="Arial" charset="0"/>
                  </a:rPr>
                  <a:t>Glissements de terrain</a:t>
                </a:r>
              </a:p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latin typeface="+mn-lt"/>
                    <a:cs typeface="Arial" charset="0"/>
                  </a:rPr>
                  <a:t>Monitoring digues, </a:t>
                </a:r>
                <a:r>
                  <a:rPr lang="fr-FR" altLang="fr-FR" sz="1400" dirty="0" smtClean="0">
                    <a:solidFill>
                      <a:schemeClr val="bg1">
                        <a:lumMod val="50000"/>
                      </a:schemeClr>
                    </a:solidFill>
                    <a:latin typeface="+mn-lt"/>
                    <a:cs typeface="Arial" charset="0"/>
                  </a:rPr>
                  <a:t>cavités</a:t>
                </a:r>
              </a:p>
            </p:txBody>
          </p:sp>
          <p:cxnSp>
            <p:nvCxnSpPr>
              <p:cNvPr id="20" name="Connecteur en angle 19"/>
              <p:cNvCxnSpPr>
                <a:stCxn id="18" idx="1"/>
              </p:cNvCxnSpPr>
              <p:nvPr/>
            </p:nvCxnSpPr>
            <p:spPr bwMode="auto">
              <a:xfrm rot="10800000" flipV="1">
                <a:off x="5826895" y="4337589"/>
                <a:ext cx="11113" cy="1358382"/>
              </a:xfrm>
              <a:prstGeom prst="bentConnector3">
                <a:avLst>
                  <a:gd name="adj1" fmla="val 2060381"/>
                </a:avLst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4111" name="Picture 2" descr="Afficher l'image d'orig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9588" y="3973729"/>
              <a:ext cx="1330348" cy="79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2" name="Picture 13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1408113"/>
            <a:ext cx="134937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e 25"/>
          <p:cNvGrpSpPr>
            <a:grpSpLocks/>
          </p:cNvGrpSpPr>
          <p:nvPr/>
        </p:nvGrpSpPr>
        <p:grpSpPr bwMode="auto">
          <a:xfrm>
            <a:off x="525463" y="3973513"/>
            <a:ext cx="3362325" cy="2176462"/>
            <a:chOff x="525675" y="3972934"/>
            <a:chExt cx="3361528" cy="2177613"/>
          </a:xfrm>
        </p:grpSpPr>
        <p:grpSp>
          <p:nvGrpSpPr>
            <p:cNvPr id="4105" name="Groupe 11"/>
            <p:cNvGrpSpPr>
              <a:grpSpLocks/>
            </p:cNvGrpSpPr>
            <p:nvPr/>
          </p:nvGrpSpPr>
          <p:grpSpPr bwMode="auto">
            <a:xfrm>
              <a:off x="525675" y="3972934"/>
              <a:ext cx="2519709" cy="2177613"/>
              <a:chOff x="727028" y="3941659"/>
              <a:chExt cx="2519709" cy="2177613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798448" y="3941659"/>
                <a:ext cx="1902962" cy="79258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dirty="0">
                    <a:solidFill>
                      <a:schemeClr val="bg1"/>
                    </a:solidFill>
                    <a:cs typeface="Arial" pitchFamily="34" charset="0"/>
                  </a:rPr>
                  <a:t>Ville et environnement</a:t>
                </a:r>
              </a:p>
            </p:txBody>
          </p:sp>
          <p:sp>
            <p:nvSpPr>
              <p:cNvPr id="5145" name="ZoneTexte 6"/>
              <p:cNvSpPr txBox="1">
                <a:spLocks noChangeArrowheads="1"/>
              </p:cNvSpPr>
              <p:nvPr/>
            </p:nvSpPr>
            <p:spPr bwMode="auto">
              <a:xfrm>
                <a:off x="727028" y="4949721"/>
                <a:ext cx="2519709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65" charset="-128"/>
                  </a:defRPr>
                </a:lvl9pPr>
              </a:lstStyle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latin typeface="+mn-lt"/>
                    <a:cs typeface="Arial" charset="0"/>
                  </a:rPr>
                  <a:t>Gestion des eaux pluviales</a:t>
                </a:r>
              </a:p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solidFill>
                      <a:schemeClr val="bg1">
                        <a:lumMod val="50000"/>
                      </a:schemeClr>
                    </a:solidFill>
                    <a:latin typeface="+mn-lt"/>
                    <a:cs typeface="Arial" charset="0"/>
                  </a:rPr>
                  <a:t>Assainissement urbain</a:t>
                </a:r>
              </a:p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latin typeface="+mn-lt"/>
                    <a:cs typeface="Arial" charset="0"/>
                  </a:rPr>
                  <a:t>Pollution s en ville</a:t>
                </a:r>
              </a:p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latin typeface="+mn-lt"/>
                    <a:cs typeface="Arial" charset="0"/>
                  </a:rPr>
                  <a:t>Sols et milieux poreux</a:t>
                </a:r>
              </a:p>
              <a:p>
                <a:pPr defTabSz="914400" eaLnBrk="1" hangingPunct="1">
                  <a:buFont typeface="Arial" charset="0"/>
                  <a:buChar char="•"/>
                  <a:defRPr/>
                </a:pPr>
                <a:r>
                  <a:rPr lang="fr-FR" altLang="fr-FR" sz="1400" dirty="0" smtClean="0">
                    <a:solidFill>
                      <a:schemeClr val="bg1">
                        <a:lumMod val="50000"/>
                      </a:schemeClr>
                    </a:solidFill>
                    <a:latin typeface="+mn-lt"/>
                    <a:cs typeface="Arial" charset="0"/>
                  </a:rPr>
                  <a:t>Vibrations</a:t>
                </a:r>
              </a:p>
            </p:txBody>
          </p:sp>
          <p:cxnSp>
            <p:nvCxnSpPr>
              <p:cNvPr id="8" name="Connecteur en angle 7"/>
              <p:cNvCxnSpPr/>
              <p:nvPr/>
            </p:nvCxnSpPr>
            <p:spPr bwMode="auto">
              <a:xfrm rot="10800000" flipV="1">
                <a:off x="727028" y="4338744"/>
                <a:ext cx="71420" cy="1302438"/>
              </a:xfrm>
              <a:prstGeom prst="bentConnector3">
                <a:avLst>
                  <a:gd name="adj1" fmla="val 419998"/>
                </a:avLst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pic>
          <p:nvPicPr>
            <p:cNvPr id="410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9890" y="3973730"/>
              <a:ext cx="1357313" cy="79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3" name="Graphique 32"/>
          <p:cNvGraphicFramePr>
            <a:graphicFrameLocks/>
          </p:cNvGraphicFramePr>
          <p:nvPr/>
        </p:nvGraphicFramePr>
        <p:xfrm>
          <a:off x="2220691" y="2369080"/>
          <a:ext cx="3942184" cy="2235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8227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20"/>
          <p:cNvSpPr>
            <a:spLocks noGrp="1"/>
          </p:cNvSpPr>
          <p:nvPr>
            <p:ph type="title"/>
          </p:nvPr>
        </p:nvSpPr>
        <p:spPr>
          <a:xfrm>
            <a:off x="250825" y="0"/>
            <a:ext cx="8518525" cy="1143000"/>
          </a:xfrm>
        </p:spPr>
        <p:txBody>
          <a:bodyPr/>
          <a:lstStyle/>
          <a:p>
            <a:pPr algn="ctr" eaLnBrk="1" hangingPunct="1"/>
            <a:r>
              <a:rPr lang="fr-FR" altLang="fr-FR" sz="3200" dirty="0" smtClean="0">
                <a:solidFill>
                  <a:srgbClr val="437626"/>
                </a:solidFill>
                <a:latin typeface="Arial" pitchFamily="34" charset="0"/>
              </a:rPr>
              <a:t>Le département GERS en chiffres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95288" y="1277938"/>
            <a:ext cx="6486263" cy="55707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Arial" charset="0"/>
              </a:rPr>
              <a:t>115 </a:t>
            </a:r>
            <a:r>
              <a:rPr lang="en-US" sz="2000" dirty="0">
                <a:latin typeface="Arial" charset="0"/>
              </a:rPr>
              <a:t>agents, </a:t>
            </a:r>
            <a:r>
              <a:rPr lang="en-US" sz="2000" dirty="0" err="1">
                <a:latin typeface="Arial" charset="0"/>
              </a:rPr>
              <a:t>dont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49 </a:t>
            </a:r>
            <a:r>
              <a:rPr lang="en-US" sz="2000" dirty="0" err="1">
                <a:latin typeface="Arial" charset="0"/>
              </a:rPr>
              <a:t>chercheurs</a:t>
            </a:r>
            <a:endParaRPr lang="en-US" sz="20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Arial" charset="0"/>
              </a:rPr>
              <a:t>6</a:t>
            </a:r>
            <a:r>
              <a:rPr lang="en-US" sz="2000" dirty="0">
                <a:latin typeface="Arial" charset="0"/>
              </a:rPr>
              <a:t>5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publications/an </a:t>
            </a:r>
            <a:r>
              <a:rPr lang="en-US" sz="2000" dirty="0" err="1">
                <a:latin typeface="Arial" charset="0"/>
              </a:rPr>
              <a:t>dans</a:t>
            </a:r>
            <a:r>
              <a:rPr lang="en-US" sz="2000" dirty="0">
                <a:latin typeface="Arial" charset="0"/>
              </a:rPr>
              <a:t> le </a:t>
            </a:r>
            <a:r>
              <a:rPr lang="en-US" sz="2000" dirty="0" err="1">
                <a:latin typeface="Arial" charset="0"/>
              </a:rPr>
              <a:t>WoS</a:t>
            </a:r>
            <a:r>
              <a:rPr lang="en-US" sz="2000" dirty="0">
                <a:latin typeface="Arial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Arial" charset="0"/>
              </a:rPr>
              <a:t> 2 millions </a:t>
            </a:r>
            <a:r>
              <a:rPr lang="en-US" sz="2000" dirty="0">
                <a:latin typeface="Arial" charset="0"/>
              </a:rPr>
              <a:t>€ </a:t>
            </a:r>
            <a:r>
              <a:rPr lang="en-US" sz="2000" dirty="0" err="1" smtClean="0">
                <a:latin typeface="Arial" charset="0"/>
              </a:rPr>
              <a:t>contrats</a:t>
            </a:r>
            <a:r>
              <a:rPr lang="en-US" sz="2000" dirty="0" smtClean="0">
                <a:latin typeface="Arial" charset="0"/>
              </a:rPr>
              <a:t>/an (40 </a:t>
            </a:r>
            <a:r>
              <a:rPr lang="en-US" sz="2000" dirty="0" err="1" smtClean="0">
                <a:latin typeface="Arial" charset="0"/>
              </a:rPr>
              <a:t>projets</a:t>
            </a:r>
            <a:r>
              <a:rPr lang="en-US" sz="2000" dirty="0" smtClean="0">
                <a:latin typeface="Arial" charset="0"/>
              </a:rPr>
              <a:t>/an)</a:t>
            </a:r>
            <a:endParaRPr lang="en-US" sz="20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13 </a:t>
            </a:r>
            <a:r>
              <a:rPr lang="en-US" sz="2000" dirty="0" err="1">
                <a:latin typeface="Arial" charset="0"/>
              </a:rPr>
              <a:t>Thèses</a:t>
            </a:r>
            <a:r>
              <a:rPr lang="en-US" sz="2000" dirty="0">
                <a:latin typeface="Arial" charset="0"/>
              </a:rPr>
              <a:t> /an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1000 </a:t>
            </a:r>
            <a:r>
              <a:rPr lang="en-US" sz="2000" dirty="0" err="1">
                <a:latin typeface="Arial" charset="0"/>
              </a:rPr>
              <a:t>heures</a:t>
            </a:r>
            <a:r>
              <a:rPr lang="en-US" sz="2000" dirty="0">
                <a:latin typeface="Arial" charset="0"/>
              </a:rPr>
              <a:t> de </a:t>
            </a:r>
            <a:r>
              <a:rPr lang="en-US" sz="2000" dirty="0" err="1">
                <a:latin typeface="Arial" charset="0"/>
              </a:rPr>
              <a:t>cours</a:t>
            </a:r>
            <a:r>
              <a:rPr lang="en-US" sz="2000" dirty="0">
                <a:latin typeface="Arial" charset="0"/>
              </a:rPr>
              <a:t>/an </a:t>
            </a:r>
            <a:r>
              <a:rPr lang="en-US" sz="1600" dirty="0">
                <a:latin typeface="Arial" charset="0"/>
              </a:rPr>
              <a:t>(23 modules de Master</a:t>
            </a:r>
            <a:r>
              <a:rPr lang="en-US" sz="2000" dirty="0">
                <a:latin typeface="Arial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latin typeface="Arial" charset="0"/>
              </a:rPr>
              <a:t>Normalisation</a:t>
            </a:r>
            <a:r>
              <a:rPr lang="en-US" sz="2000" dirty="0">
                <a:latin typeface="Arial" charset="0"/>
              </a:rPr>
              <a:t> (&gt; 10 </a:t>
            </a:r>
            <a:r>
              <a:rPr lang="en-US" sz="2000" dirty="0" err="1">
                <a:latin typeface="Arial" charset="0"/>
              </a:rPr>
              <a:t>comités</a:t>
            </a:r>
            <a:r>
              <a:rPr lang="en-US" sz="2000" dirty="0">
                <a:latin typeface="Arial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14 Associations </a:t>
            </a:r>
            <a:r>
              <a:rPr lang="en-US" sz="2000" dirty="0" err="1">
                <a:latin typeface="Arial" charset="0"/>
              </a:rPr>
              <a:t>scientifiques</a:t>
            </a:r>
            <a:r>
              <a:rPr lang="en-US" sz="2000" dirty="0">
                <a:latin typeface="Arial" charset="0"/>
              </a:rPr>
              <a:t> et techniques</a:t>
            </a:r>
          </a:p>
          <a:p>
            <a:pPr>
              <a:defRPr/>
            </a:pPr>
            <a:r>
              <a:rPr lang="en-US" sz="1600" dirty="0">
                <a:latin typeface="Arial" charset="0"/>
              </a:rPr>
              <a:t>(ELGIP, JPI Urban Europe, CFMS, AFPS, SHF, COFREND, AGAP</a:t>
            </a:r>
            <a:r>
              <a:rPr lang="en-US" sz="1600" dirty="0" smtClean="0">
                <a:latin typeface="Arial" charset="0"/>
              </a:rPr>
              <a:t>…)</a:t>
            </a:r>
          </a:p>
          <a:p>
            <a:pPr>
              <a:defRPr/>
            </a:pPr>
            <a:endParaRPr lang="fr-FR" sz="20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latin typeface="Arial" charset="0"/>
              </a:rPr>
              <a:t>Réseaux scientifiques</a:t>
            </a:r>
          </a:p>
          <a:p>
            <a:pPr>
              <a:defRPr/>
            </a:pPr>
            <a:r>
              <a:rPr lang="fr-FR" sz="2000" dirty="0" smtClean="0">
                <a:latin typeface="Arial" charset="0"/>
              </a:rPr>
              <a:t> </a:t>
            </a:r>
            <a:r>
              <a:rPr lang="fr-FR" sz="1600" dirty="0" smtClean="0">
                <a:latin typeface="Arial" charset="0"/>
              </a:rPr>
              <a:t>OSUNA, FR IRSTV, GIS HEDD, GIS ECND-</a:t>
            </a:r>
            <a:r>
              <a:rPr lang="fr-FR" sz="1600" dirty="0" err="1" smtClean="0">
                <a:latin typeface="Arial" charset="0"/>
              </a:rPr>
              <a:t>Pdl</a:t>
            </a:r>
            <a:r>
              <a:rPr lang="fr-FR" sz="1600" dirty="0" smtClean="0">
                <a:latin typeface="Arial" charset="0"/>
              </a:rPr>
              <a:t>, GDR </a:t>
            </a:r>
            <a:r>
              <a:rPr lang="fr-FR" sz="1600" dirty="0" err="1" smtClean="0">
                <a:latin typeface="Arial" charset="0"/>
              </a:rPr>
              <a:t>Mecawave</a:t>
            </a:r>
            <a:endParaRPr lang="en-US" sz="16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charset="0"/>
            </a:endParaRPr>
          </a:p>
        </p:txBody>
      </p:sp>
      <p:graphicFrame>
        <p:nvGraphicFramePr>
          <p:cNvPr id="6148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045800"/>
              </p:ext>
            </p:extLst>
          </p:nvPr>
        </p:nvGraphicFramePr>
        <p:xfrm>
          <a:off x="5570864" y="1246928"/>
          <a:ext cx="3198813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r:id="rId3" imgW="3200677" imgH="2054530" progId="Excel.Chart.8">
                  <p:embed/>
                </p:oleObj>
              </mc:Choice>
              <mc:Fallback>
                <p:oleObj r:id="rId3" imgW="3200677" imgH="205453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0864" y="1246928"/>
                        <a:ext cx="3198813" cy="205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84984"/>
            <a:ext cx="2573338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2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8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66750"/>
            <a:ext cx="8221663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642938"/>
          </a:xfrm>
        </p:spPr>
        <p:txBody>
          <a:bodyPr/>
          <a:lstStyle/>
          <a:p>
            <a:pPr algn="ctr" eaLnBrk="1" hangingPunct="1"/>
            <a:r>
              <a:rPr lang="fr-FR" altLang="fr-FR" sz="3200" smtClean="0">
                <a:solidFill>
                  <a:srgbClr val="437626"/>
                </a:solidFill>
                <a:latin typeface="Arial" pitchFamily="34" charset="0"/>
                <a:cs typeface="Arial" pitchFamily="34" charset="0"/>
              </a:rPr>
              <a:t>   Laboratoires et répartition géographique</a:t>
            </a:r>
          </a:p>
        </p:txBody>
      </p:sp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4973638" y="3025775"/>
            <a:ext cx="3249612" cy="2062163"/>
            <a:chOff x="4974035" y="3025133"/>
            <a:chExt cx="3249792" cy="2063290"/>
          </a:xfrm>
        </p:grpSpPr>
        <p:sp>
          <p:nvSpPr>
            <p:cNvPr id="8" name="Rectangle à coins arrondis 7"/>
            <p:cNvSpPr/>
            <p:nvPr/>
          </p:nvSpPr>
          <p:spPr bwMode="auto">
            <a:xfrm>
              <a:off x="5682099" y="4087751"/>
              <a:ext cx="1771748" cy="100067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UMR NAVIER</a:t>
              </a:r>
            </a:p>
            <a:p>
              <a:pPr algn="ctr">
                <a:defRPr/>
              </a:pPr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Équipe Géotechnique </a:t>
              </a:r>
            </a:p>
            <a:p>
              <a:pPr algn="ctr">
                <a:defRPr/>
              </a:pPr>
              <a:r>
                <a:rPr lang="fr-FR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 </a:t>
              </a:r>
              <a:r>
                <a:rPr lang="fr-FR" sz="1200" b="1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Sab</a:t>
              </a:r>
              <a:endParaRPr lang="fr-FR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 bwMode="auto">
            <a:xfrm>
              <a:off x="6593375" y="3025133"/>
              <a:ext cx="1630452" cy="97525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Seismes</a:t>
              </a:r>
              <a:r>
                <a:rPr lang="fr-FR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et vibrations (SV)</a:t>
              </a:r>
            </a:p>
            <a:p>
              <a:pPr algn="ctr">
                <a:defRPr/>
              </a:pPr>
              <a:r>
                <a:rPr lang="fr-FR" sz="12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L. </a:t>
              </a:r>
              <a:r>
                <a:rPr lang="fr-FR" sz="1200" b="1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Lenti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à coins arrondis 13"/>
            <p:cNvSpPr/>
            <p:nvPr/>
          </p:nvSpPr>
          <p:spPr bwMode="auto">
            <a:xfrm>
              <a:off x="4974035" y="3025133"/>
              <a:ext cx="1500270" cy="97525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Sols </a:t>
              </a:r>
              <a:r>
                <a:rPr lang="en-GB" sz="12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roches</a:t>
              </a:r>
              <a:r>
                <a:rPr lang="en-GB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et </a:t>
              </a:r>
              <a:r>
                <a:rPr lang="en-GB" sz="120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ouvrages</a:t>
              </a:r>
              <a:r>
                <a:rPr lang="en-GB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(SRO)</a:t>
              </a:r>
            </a:p>
            <a:p>
              <a:pPr algn="ctr">
                <a:defRPr/>
              </a:pPr>
              <a:r>
                <a:rPr lang="en-GB" sz="1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Ch. Chevalier</a:t>
              </a:r>
              <a:endParaRPr lang="fr-FR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à coins arrondis 14"/>
          <p:cNvSpPr/>
          <p:nvPr/>
        </p:nvSpPr>
        <p:spPr bwMode="auto">
          <a:xfrm>
            <a:off x="2290763" y="1927225"/>
            <a:ext cx="1679575" cy="9794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Risque rocheux et ouvrages</a:t>
            </a:r>
          </a:p>
          <a:p>
            <a:pPr algn="ctr">
              <a:defRPr/>
            </a:pPr>
            <a:r>
              <a:rPr lang="fr-FR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J-P. </a:t>
            </a:r>
            <a:r>
              <a:rPr lang="fr-FR" sz="1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Rajot</a:t>
            </a:r>
            <a:endParaRPr lang="fr-F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5724525" y="1916113"/>
            <a:ext cx="1752600" cy="10001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UMR </a:t>
            </a:r>
            <a:r>
              <a:rPr lang="fr-FR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ISTerre</a:t>
            </a:r>
            <a:r>
              <a: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équipe Risques</a:t>
            </a:r>
          </a:p>
          <a:p>
            <a:pPr algn="ctr">
              <a:defRPr/>
            </a:pPr>
            <a:r>
              <a:rPr lang="fr-F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S. Guillot</a:t>
            </a:r>
            <a:endParaRPr lang="fr-FR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e 23"/>
          <p:cNvGrpSpPr>
            <a:grpSpLocks/>
          </p:cNvGrpSpPr>
          <p:nvPr/>
        </p:nvGrpSpPr>
        <p:grpSpPr bwMode="auto">
          <a:xfrm>
            <a:off x="1539875" y="3025775"/>
            <a:ext cx="3175000" cy="2062163"/>
            <a:chOff x="1540001" y="3025132"/>
            <a:chExt cx="3174788" cy="2063291"/>
          </a:xfrm>
        </p:grpSpPr>
        <p:sp>
          <p:nvSpPr>
            <p:cNvPr id="10" name="Rectangle à coins arrondis 9"/>
            <p:cNvSpPr/>
            <p:nvPr/>
          </p:nvSpPr>
          <p:spPr bwMode="auto">
            <a:xfrm>
              <a:off x="1540001" y="3025132"/>
              <a:ext cx="1500088" cy="97525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Eau et environnement (EE)</a:t>
              </a:r>
            </a:p>
            <a:p>
              <a:pPr algn="ctr">
                <a:defRPr/>
              </a:pPr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V. Ruban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à coins arrondis 42"/>
            <p:cNvSpPr/>
            <p:nvPr/>
          </p:nvSpPr>
          <p:spPr bwMode="auto">
            <a:xfrm>
              <a:off x="3143269" y="3025132"/>
              <a:ext cx="1571520" cy="97525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Géophysique et Evaluation non destructive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defRPr/>
              </a:pP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fr-FR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GeoEND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defRPr/>
              </a:pPr>
              <a:r>
                <a:rPr lang="fr-FR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O. Abraham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à coins arrondis 48"/>
            <p:cNvSpPr/>
            <p:nvPr/>
          </p:nvSpPr>
          <p:spPr bwMode="auto">
            <a:xfrm>
              <a:off x="2301950" y="4087751"/>
              <a:ext cx="1571520" cy="100067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Géomatériaux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et modélisation géotechnique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defRPr/>
              </a:pP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(GMG)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defRPr/>
              </a:pPr>
              <a:r>
                <a:rPr lang="fr-FR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L. </a:t>
              </a:r>
              <a:r>
                <a:rPr lang="fr-FR" sz="1200" b="1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Thorel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2290763" y="1962150"/>
            <a:ext cx="1062037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Nantes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702050" y="1455738"/>
            <a:ext cx="254476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Champs sur Marne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829175" y="3513138"/>
            <a:ext cx="145097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Lyon-Bron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738813" y="3768725"/>
            <a:ext cx="1346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Grenoble</a:t>
            </a:r>
          </a:p>
        </p:txBody>
      </p:sp>
    </p:spTree>
    <p:extLst>
      <p:ext uri="{BB962C8B-B14F-4D97-AF65-F5344CB8AC3E}">
        <p14:creationId xmlns:p14="http://schemas.microsoft.com/office/powerpoint/2010/main" val="176669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9 -0.04255 L 0.13125 0.00763 C 0.14774 0.01688 0.16754 0.03955 0.18646 0.06522 C 0.20747 0.09551 0.2224 0.12188 0.22865 0.14477 L 0.2625 0.25462 " pathEditMode="relative" rAng="2795251" ptsTypes="FffFF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1292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87 -0.05088 L -0.03194 -0.07933 C -0.03489 -0.08534 -0.03698 -0.09482 -0.03819 -0.10453 C -0.0401 -0.1154 -0.04166 -0.12512 -0.04097 -0.13182 L -0.04097 -0.16466 " pathEditMode="relative" rAng="-6166034" ptsTypes="FffFF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557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9454E-6 L -0.02292 -0.10546 C -0.02708 -0.12836 -0.04045 -0.1538 -0.05712 -0.1753 C -0.07639 -0.19982 -0.09531 -0.21531 -0.11233 -0.21971 L -0.19323 -0.24653 " pathEditMode="relative" rAng="13429863" ptsTypes="FffFF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3" y="-149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2567 L -0.00607 0.09852 C -0.00782 0.11378 -0.01233 0.13714 -0.01685 0.1598 C -0.02326 0.18663 -0.02864 0.20791 -0.03281 0.22225 L -0.05381 0.29371 " pathEditMode="relative" rAng="6365078" ptsTypes="FffFF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" y="135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3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188913"/>
            <a:ext cx="91900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fr-FR" sz="3200">
                <a:solidFill>
                  <a:srgbClr val="437626"/>
                </a:solidFill>
              </a:rPr>
              <a:t>Les équipements expérimentaux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50825" y="3097213"/>
            <a:ext cx="25923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600" b="1">
                <a:solidFill>
                  <a:schemeClr val="tx1"/>
                </a:solidFill>
              </a:rPr>
              <a:t>Centrigugeuse géotechnique pour des études sur modèles réduits (Nantes)</a:t>
            </a:r>
            <a:endParaRPr lang="fr-FR" altLang="fr-FR" sz="1600" b="1">
              <a:solidFill>
                <a:schemeClr val="tx1"/>
              </a:solidFill>
            </a:endParaRPr>
          </a:p>
        </p:txBody>
      </p:sp>
      <p:pic>
        <p:nvPicPr>
          <p:cNvPr id="819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57313"/>
            <a:ext cx="25923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6267450" y="1341438"/>
            <a:ext cx="2697163" cy="2711450"/>
            <a:chOff x="6267450" y="1340768"/>
            <a:chExt cx="2697163" cy="271179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6332779" y="1340768"/>
              <a:ext cx="2246115" cy="16809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sp>
          <p:nvSpPr>
            <p:cNvPr id="8211" name="Rectangle 15"/>
            <p:cNvSpPr>
              <a:spLocks noChangeArrowheads="1"/>
            </p:cNvSpPr>
            <p:nvPr/>
          </p:nvSpPr>
          <p:spPr bwMode="auto">
            <a:xfrm>
              <a:off x="6267450" y="2974975"/>
              <a:ext cx="2697163" cy="1077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56A9"/>
                  </a:solidFill>
                  <a:latin typeface="Arial" pitchFamily="34" charset="0"/>
                  <a:ea typeface="ヒラギノ角ゴ Pro W3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33333"/>
                  </a:solidFill>
                  <a:latin typeface="Arial" pitchFamily="34" charset="0"/>
                  <a:ea typeface="ヒラギノ角ゴ Pro W3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accent1"/>
                  </a:solidFill>
                  <a:latin typeface="Arial" pitchFamily="34" charset="0"/>
                  <a:ea typeface="ヒラギノ角ゴ Pro W3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600" b="1">
                  <a:solidFill>
                    <a:schemeClr val="tx1"/>
                  </a:solidFill>
                </a:rPr>
                <a:t>Laboratoires de mécanique et physico-chimie  des sols et des roches (Marne, Nantes)</a:t>
              </a:r>
            </a:p>
          </p:txBody>
        </p:sp>
      </p:grpSp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6084888" y="4175125"/>
            <a:ext cx="2376487" cy="2044700"/>
            <a:chOff x="6332538" y="3744913"/>
            <a:chExt cx="2376487" cy="2374240"/>
          </a:xfrm>
        </p:grpSpPr>
        <p:pic>
          <p:nvPicPr>
            <p:cNvPr id="8208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38" y="3744913"/>
              <a:ext cx="2260600" cy="169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Rectangle 20"/>
            <p:cNvSpPr>
              <a:spLocks noChangeArrowheads="1"/>
            </p:cNvSpPr>
            <p:nvPr/>
          </p:nvSpPr>
          <p:spPr bwMode="auto">
            <a:xfrm>
              <a:off x="6332538" y="5440363"/>
              <a:ext cx="2376487" cy="678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56A9"/>
                  </a:solidFill>
                  <a:latin typeface="Arial" pitchFamily="34" charset="0"/>
                  <a:ea typeface="ヒラギノ角ゴ Pro W3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33333"/>
                  </a:solidFill>
                  <a:latin typeface="Arial" pitchFamily="34" charset="0"/>
                  <a:ea typeface="ヒラギノ角ゴ Pro W3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accent1"/>
                  </a:solidFill>
                  <a:latin typeface="Arial" pitchFamily="34" charset="0"/>
                  <a:ea typeface="ヒラギノ角ゴ Pro W3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600" b="1">
                  <a:solidFill>
                    <a:schemeClr val="tx1"/>
                  </a:solidFill>
                </a:rPr>
                <a:t>Nombreux sites expérimentaux</a:t>
              </a:r>
            </a:p>
          </p:txBody>
        </p:sp>
      </p:grpSp>
      <p:grpSp>
        <p:nvGrpSpPr>
          <p:cNvPr id="2" name="Groupe 1"/>
          <p:cNvGrpSpPr>
            <a:grpSpLocks/>
          </p:cNvGrpSpPr>
          <p:nvPr/>
        </p:nvGrpSpPr>
        <p:grpSpPr bwMode="auto">
          <a:xfrm>
            <a:off x="3405188" y="1387475"/>
            <a:ext cx="2503487" cy="2551113"/>
            <a:chOff x="3405188" y="1387475"/>
            <a:chExt cx="2503487" cy="2551847"/>
          </a:xfrm>
        </p:grpSpPr>
        <p:sp>
          <p:nvSpPr>
            <p:cNvPr id="8206" name="Rectangle 10"/>
            <p:cNvSpPr>
              <a:spLocks noChangeArrowheads="1"/>
            </p:cNvSpPr>
            <p:nvPr/>
          </p:nvSpPr>
          <p:spPr bwMode="auto">
            <a:xfrm>
              <a:off x="3405188" y="3108325"/>
              <a:ext cx="250348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56A9"/>
                  </a:solidFill>
                  <a:latin typeface="Arial" pitchFamily="34" charset="0"/>
                  <a:ea typeface="ヒラギノ角ゴ Pro W3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33333"/>
                  </a:solidFill>
                  <a:latin typeface="Arial" pitchFamily="34" charset="0"/>
                  <a:ea typeface="ヒラギノ角ゴ Pro W3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accent1"/>
                  </a:solidFill>
                  <a:latin typeface="Arial" pitchFamily="34" charset="0"/>
                  <a:ea typeface="ヒラギノ角ゴ Pro W3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600" b="1">
                  <a:solidFill>
                    <a:schemeClr val="tx1"/>
                  </a:solidFill>
                </a:rPr>
                <a:t>Station de Chute de blocs (70 m, 20 tonnes). Montagnole.</a:t>
              </a:r>
            </a:p>
          </p:txBody>
        </p:sp>
        <p:pic>
          <p:nvPicPr>
            <p:cNvPr id="8207" name="Image 5" descr="grand equipement  station d'essai chute de bloc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475" y="1387475"/>
              <a:ext cx="2489200" cy="173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5"/>
          <p:cNvGrpSpPr>
            <a:grpSpLocks/>
          </p:cNvGrpSpPr>
          <p:nvPr/>
        </p:nvGrpSpPr>
        <p:grpSpPr bwMode="auto">
          <a:xfrm>
            <a:off x="250825" y="4259263"/>
            <a:ext cx="2909888" cy="2344737"/>
            <a:chOff x="2627313" y="4238625"/>
            <a:chExt cx="2910403" cy="2344078"/>
          </a:xfrm>
        </p:grpSpPr>
        <p:pic>
          <p:nvPicPr>
            <p:cNvPr id="8204" name="Imag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410" y="4238625"/>
              <a:ext cx="2287588" cy="171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5" name="Rectangle 10"/>
            <p:cNvSpPr>
              <a:spLocks noChangeArrowheads="1"/>
            </p:cNvSpPr>
            <p:nvPr/>
          </p:nvSpPr>
          <p:spPr bwMode="auto">
            <a:xfrm>
              <a:off x="2627313" y="5997928"/>
              <a:ext cx="29104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56A9"/>
                  </a:solidFill>
                  <a:latin typeface="Arial" pitchFamily="34" charset="0"/>
                  <a:ea typeface="ヒラギノ角ゴ Pro W3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33333"/>
                  </a:solidFill>
                  <a:latin typeface="Arial" pitchFamily="34" charset="0"/>
                  <a:ea typeface="ヒラギノ角ゴ Pro W3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accent1"/>
                  </a:solidFill>
                  <a:latin typeface="Arial" pitchFamily="34" charset="0"/>
                  <a:ea typeface="ヒラギノ角ゴ Pro W3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600" b="1">
                  <a:solidFill>
                    <a:schemeClr val="tx1"/>
                  </a:solidFill>
                </a:rPr>
                <a:t>Laboratoire de chimie environnementale (Nantes)</a:t>
              </a:r>
            </a:p>
          </p:txBody>
        </p:sp>
      </p:grpSp>
      <p:grpSp>
        <p:nvGrpSpPr>
          <p:cNvPr id="7" name="Groupe 6"/>
          <p:cNvGrpSpPr>
            <a:grpSpLocks/>
          </p:cNvGrpSpPr>
          <p:nvPr/>
        </p:nvGrpSpPr>
        <p:grpSpPr bwMode="auto">
          <a:xfrm>
            <a:off x="3160713" y="4221163"/>
            <a:ext cx="2909887" cy="2582862"/>
            <a:chOff x="3160712" y="4221709"/>
            <a:chExt cx="2909887" cy="2582833"/>
          </a:xfrm>
        </p:grpSpPr>
        <p:pic>
          <p:nvPicPr>
            <p:cNvPr id="8202" name="Picture 2" descr="mus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188" y="4221709"/>
              <a:ext cx="2211398" cy="1634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203" name="Rectangle 10"/>
            <p:cNvSpPr>
              <a:spLocks noChangeArrowheads="1"/>
            </p:cNvSpPr>
            <p:nvPr/>
          </p:nvSpPr>
          <p:spPr bwMode="auto">
            <a:xfrm>
              <a:off x="3160712" y="5973545"/>
              <a:ext cx="290988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56A9"/>
                  </a:solidFill>
                  <a:latin typeface="Arial" pitchFamily="34" charset="0"/>
                  <a:ea typeface="ヒラギノ角ゴ Pro W3" pitchFamily="-65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rgbClr val="333333"/>
                  </a:solidFill>
                  <a:latin typeface="Arial" pitchFamily="34" charset="0"/>
                  <a:ea typeface="ヒラギノ角ゴ Pro W3" pitchFamily="-65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accent1"/>
                  </a:solidFill>
                  <a:latin typeface="Arial" pitchFamily="34" charset="0"/>
                  <a:ea typeface="ヒラギノ角ゴ Pro W3" pitchFamily="-65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 pitchFamily="-65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600" b="1">
                  <a:solidFill>
                    <a:schemeClr val="tx1"/>
                  </a:solidFill>
                </a:rPr>
                <a:t>Banc d’essai MUSC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600" b="1">
                  <a:solidFill>
                    <a:schemeClr val="tx1"/>
                  </a:solidFill>
                </a:rPr>
                <a:t>Études géophysiques sur modèles réduits (Nantes)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46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Illustration de quelques activités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Ingénierie</a:t>
            </a:r>
            <a:r>
              <a:rPr lang="en-US" sz="2800" dirty="0" smtClean="0"/>
              <a:t> </a:t>
            </a:r>
            <a:r>
              <a:rPr lang="en-US" sz="2800" dirty="0" err="1" smtClean="0"/>
              <a:t>géotechnique</a:t>
            </a: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Risques</a:t>
            </a:r>
            <a:r>
              <a:rPr lang="en-US" sz="2800" dirty="0" smtClean="0"/>
              <a:t> </a:t>
            </a:r>
            <a:r>
              <a:rPr lang="en-US" sz="2800" dirty="0" err="1" smtClean="0"/>
              <a:t>naturels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Ville et </a:t>
            </a:r>
            <a:r>
              <a:rPr lang="en-US" sz="2800" dirty="0" err="1" smtClean="0"/>
              <a:t>environnement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Géophysique</a:t>
            </a:r>
            <a:r>
              <a:rPr lang="en-US" sz="2800" dirty="0" smtClean="0"/>
              <a:t> et </a:t>
            </a:r>
            <a:r>
              <a:rPr lang="en-US" sz="2800" dirty="0" err="1" smtClean="0"/>
              <a:t>évaluation</a:t>
            </a:r>
            <a:r>
              <a:rPr lang="en-US" sz="2800" dirty="0" smtClean="0"/>
              <a:t> non-destructive</a:t>
            </a:r>
          </a:p>
        </p:txBody>
      </p:sp>
    </p:spTree>
    <p:extLst>
      <p:ext uri="{BB962C8B-B14F-4D97-AF65-F5344CB8AC3E}">
        <p14:creationId xmlns:p14="http://schemas.microsoft.com/office/powerpoint/2010/main" val="407877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Ingénierie géotechnique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179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 err="1" smtClean="0"/>
              <a:t>Projets</a:t>
            </a:r>
            <a:r>
              <a:rPr lang="en-US" sz="2800" dirty="0" smtClean="0"/>
              <a:t> </a:t>
            </a:r>
          </a:p>
          <a:p>
            <a:pPr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Technique Trench mix</a:t>
            </a:r>
          </a:p>
          <a:p>
            <a:pPr>
              <a:defRPr/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Digues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sols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traités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aux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liants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   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hydrauliques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Digue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2020)</a:t>
            </a:r>
          </a:p>
          <a:p>
            <a:pPr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Monitoring des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digues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: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Orléans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Erosion et affouillement (ANR SSHEAR)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sz="2800" dirty="0"/>
          </a:p>
        </p:txBody>
      </p:sp>
      <p:grpSp>
        <p:nvGrpSpPr>
          <p:cNvPr id="6" name="Groupe 5"/>
          <p:cNvGrpSpPr/>
          <p:nvPr/>
        </p:nvGrpSpPr>
        <p:grpSpPr>
          <a:xfrm>
            <a:off x="4644008" y="4293096"/>
            <a:ext cx="4248472" cy="2193803"/>
            <a:chOff x="4211960" y="3913892"/>
            <a:chExt cx="4541470" cy="2213855"/>
          </a:xfrm>
        </p:grpSpPr>
        <p:sp>
          <p:nvSpPr>
            <p:cNvPr id="7" name="Rectangle 6"/>
            <p:cNvSpPr/>
            <p:nvPr/>
          </p:nvSpPr>
          <p:spPr>
            <a:xfrm>
              <a:off x="4248472" y="5786099"/>
              <a:ext cx="4504958" cy="341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1600" dirty="0" err="1" smtClean="0">
                  <a:solidFill>
                    <a:prstClr val="black"/>
                  </a:solidFill>
                </a:rPr>
                <a:t>Digue</a:t>
              </a:r>
              <a:r>
                <a:rPr lang="en-GB" sz="1600" dirty="0" smtClean="0">
                  <a:solidFill>
                    <a:prstClr val="black"/>
                  </a:solidFill>
                </a:rPr>
                <a:t> </a:t>
              </a:r>
              <a:r>
                <a:rPr lang="en-GB" sz="1600" dirty="0" err="1" smtClean="0">
                  <a:solidFill>
                    <a:prstClr val="black"/>
                  </a:solidFill>
                </a:rPr>
                <a:t>traitée</a:t>
              </a:r>
              <a:r>
                <a:rPr lang="en-GB" sz="1600" dirty="0" smtClean="0">
                  <a:solidFill>
                    <a:prstClr val="black"/>
                  </a:solidFill>
                </a:rPr>
                <a:t> à la </a:t>
              </a:r>
              <a:r>
                <a:rPr lang="en-GB" sz="1600" dirty="0" err="1" smtClean="0">
                  <a:solidFill>
                    <a:prstClr val="black"/>
                  </a:solidFill>
                </a:rPr>
                <a:t>chaux</a:t>
              </a:r>
              <a:r>
                <a:rPr lang="en-GB" sz="1600" dirty="0" smtClean="0">
                  <a:solidFill>
                    <a:prstClr val="black"/>
                  </a:solidFill>
                </a:rPr>
                <a:t> CEREMA/CER Rouen</a:t>
              </a:r>
              <a:endParaRPr lang="en-GB" sz="1600" dirty="0">
                <a:solidFill>
                  <a:prstClr val="black"/>
                </a:solidFill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6804248" y="3913893"/>
              <a:ext cx="1872208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211960" y="3913892"/>
              <a:ext cx="2491716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4048" y="2060848"/>
            <a:ext cx="1326527" cy="176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44208" y="2060848"/>
            <a:ext cx="2376264" cy="178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896544" y="3573016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 smtClean="0"/>
          </a:p>
          <a:p>
            <a:r>
              <a:rPr lang="fr-FR" sz="1600" dirty="0" smtClean="0"/>
              <a:t>Technique de </a:t>
            </a:r>
            <a:r>
              <a:rPr lang="fr-FR" sz="1600" dirty="0" err="1" smtClean="0"/>
              <a:t>soil</a:t>
            </a:r>
            <a:r>
              <a:rPr lang="fr-FR" sz="1600" dirty="0" smtClean="0"/>
              <a:t> – </a:t>
            </a:r>
            <a:r>
              <a:rPr lang="fr-FR" sz="1600" dirty="0" err="1" smtClean="0"/>
              <a:t>mixing</a:t>
            </a:r>
            <a:r>
              <a:rPr lang="fr-FR" sz="1600" dirty="0" smtClean="0"/>
              <a:t> sur digues</a:t>
            </a:r>
            <a:endParaRPr lang="fr-FR" sz="1600" dirty="0"/>
          </a:p>
        </p:txBody>
      </p:sp>
      <p:sp>
        <p:nvSpPr>
          <p:cNvPr id="15" name="Rectangle 14"/>
          <p:cNvSpPr/>
          <p:nvPr/>
        </p:nvSpPr>
        <p:spPr>
          <a:xfrm>
            <a:off x="611560" y="5549751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 smtClean="0"/>
          </a:p>
          <a:p>
            <a:r>
              <a:rPr lang="en-US" sz="1600" dirty="0" smtClean="0"/>
              <a:t>Monitoring de </a:t>
            </a:r>
            <a:r>
              <a:rPr lang="en-US" sz="1600" dirty="0" err="1" smtClean="0"/>
              <a:t>digues</a:t>
            </a:r>
            <a:r>
              <a:rPr lang="en-US" sz="1600" dirty="0" smtClean="0"/>
              <a:t>  </a:t>
            </a:r>
            <a:r>
              <a:rPr lang="en-US" sz="1600" dirty="0" err="1" smtClean="0"/>
              <a:t>près</a:t>
            </a:r>
            <a:r>
              <a:rPr lang="en-US" sz="1600" dirty="0" smtClean="0"/>
              <a:t> </a:t>
            </a:r>
            <a:r>
              <a:rPr lang="en-US" sz="1600" dirty="0" err="1" smtClean="0"/>
              <a:t>Orléans</a:t>
            </a:r>
            <a:endParaRPr lang="fr-FR" sz="1600" dirty="0"/>
          </a:p>
        </p:txBody>
      </p:sp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179512" y="4149080"/>
            <a:ext cx="1728192" cy="1080120"/>
            <a:chOff x="204" y="2789"/>
            <a:chExt cx="1587" cy="1102"/>
          </a:xfrm>
        </p:grpSpPr>
        <p:pic>
          <p:nvPicPr>
            <p:cNvPr id="17" name="Picture 8" descr="Résultat de recherche d'images pour &quot;carte France&quot;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04" y="2789"/>
              <a:ext cx="1587" cy="1102"/>
            </a:xfrm>
            <a:prstGeom prst="rect">
              <a:avLst/>
            </a:prstGeom>
            <a:noFill/>
          </p:spPr>
        </p:pic>
        <p:sp>
          <p:nvSpPr>
            <p:cNvPr id="18" name="Oval 9"/>
            <p:cNvSpPr>
              <a:spLocks noChangeArrowheads="1"/>
            </p:cNvSpPr>
            <p:nvPr/>
          </p:nvSpPr>
          <p:spPr bwMode="auto">
            <a:xfrm>
              <a:off x="963" y="3351"/>
              <a:ext cx="45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575091" y="3861048"/>
            <a:ext cx="2636869" cy="199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39" y="8804"/>
            <a:ext cx="91900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56A9"/>
                </a:solidFill>
                <a:latin typeface="Arial" pitchFamily="34" charset="0"/>
                <a:ea typeface="ヒラギノ角ゴ Pro W3" pitchFamily="-6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rgbClr val="333333"/>
                </a:solidFill>
                <a:latin typeface="Arial" pitchFamily="34" charset="0"/>
                <a:ea typeface="ヒラギノ角ゴ Pro W3" pitchFamily="-6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1"/>
                </a:solidFill>
                <a:latin typeface="Arial" pitchFamily="34" charset="0"/>
                <a:ea typeface="ヒラギノ角ゴ Pro W3" pitchFamily="-6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65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4400" dirty="0" smtClean="0">
                <a:solidFill>
                  <a:schemeClr val="tx1"/>
                </a:solidFill>
                <a:latin typeface="+mn-lt"/>
              </a:rPr>
              <a:t>Rénovation et renforcement des digues</a:t>
            </a:r>
          </a:p>
        </p:txBody>
      </p:sp>
    </p:spTree>
    <p:extLst>
      <p:ext uri="{BB962C8B-B14F-4D97-AF65-F5344CB8AC3E}">
        <p14:creationId xmlns:p14="http://schemas.microsoft.com/office/powerpoint/2010/main" val="10537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1019</Words>
  <Application>Microsoft Office PowerPoint</Application>
  <PresentationFormat>Affichage à l'écran (4:3)</PresentationFormat>
  <Paragraphs>243</Paragraphs>
  <Slides>24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 Unicode MS</vt:lpstr>
      <vt:lpstr>MS PGothic</vt:lpstr>
      <vt:lpstr>Arial</vt:lpstr>
      <vt:lpstr>Calibri</vt:lpstr>
      <vt:lpstr>Times New Roman</vt:lpstr>
      <vt:lpstr>ヒラギノ角ゴ Pro W3</vt:lpstr>
      <vt:lpstr>Thème Office</vt:lpstr>
      <vt:lpstr>Graphique Microsoft Excel</vt:lpstr>
      <vt:lpstr>Présentation PowerPoint</vt:lpstr>
      <vt:lpstr>Présentation PowerPoint</vt:lpstr>
      <vt:lpstr>Présentation PowerPoint</vt:lpstr>
      <vt:lpstr>Le département GERS en chiffres</vt:lpstr>
      <vt:lpstr>   Laboratoires et répartition géographique</vt:lpstr>
      <vt:lpstr>Présentation PowerPoint</vt:lpstr>
      <vt:lpstr>Illustration de quelques activités</vt:lpstr>
      <vt:lpstr>Ingénierie géotechnique</vt:lpstr>
      <vt:lpstr>Présentation PowerPoint</vt:lpstr>
      <vt:lpstr>Présentation PowerPoint</vt:lpstr>
      <vt:lpstr>Présentation PowerPoint</vt:lpstr>
      <vt:lpstr>Présentation PowerPoint</vt:lpstr>
      <vt:lpstr>Risques naturels</vt:lpstr>
      <vt:lpstr>Risque sismique</vt:lpstr>
      <vt:lpstr>Risque sismique</vt:lpstr>
      <vt:lpstr>Crues Soudaines Observations, caractérisation, prévision</vt:lpstr>
      <vt:lpstr>Ville et environnement</vt:lpstr>
      <vt:lpstr>Observatoire environnements urbains Suivi des flux d’eau, d’énergie, de polluants en ville Projets régionaux S2Pdl, Pollusols</vt:lpstr>
      <vt:lpstr>Rôle de la végétation en ville Projet ANR Vegdud, Projet EU Nature4cities (2017-2020)</vt:lpstr>
      <vt:lpstr>Présentation PowerPoint</vt:lpstr>
      <vt:lpstr>Géophysique et Evaluation non-destructive </vt:lpstr>
      <vt:lpstr>Méthodes innovantes de mesure</vt:lpstr>
      <vt:lpstr>Méthodes innovantes de monitoring Méthode de bruit de fond sismique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GAUME Eric</dc:creator>
  <cp:lastModifiedBy>Philippe Tamagny</cp:lastModifiedBy>
  <cp:revision>29</cp:revision>
  <dcterms:created xsi:type="dcterms:W3CDTF">2018-03-10T10:18:52Z</dcterms:created>
  <dcterms:modified xsi:type="dcterms:W3CDTF">2018-08-02T09:20:46Z</dcterms:modified>
</cp:coreProperties>
</file>