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524" r:id="rId4"/>
    <p:sldId id="697" r:id="rId5"/>
    <p:sldId id="683" r:id="rId6"/>
    <p:sldId id="701" r:id="rId7"/>
    <p:sldId id="669" r:id="rId8"/>
    <p:sldId id="692" r:id="rId9"/>
    <p:sldId id="673" r:id="rId10"/>
    <p:sldId id="687" r:id="rId11"/>
    <p:sldId id="693" r:id="rId12"/>
    <p:sldId id="699" r:id="rId13"/>
    <p:sldId id="700" r:id="rId14"/>
    <p:sldId id="695" r:id="rId15"/>
    <p:sldId id="698" r:id="rId1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4"/>
    <a:srgbClr val="FB29E2"/>
    <a:srgbClr val="1F497D"/>
    <a:srgbClr val="C00000"/>
    <a:srgbClr val="0000CC"/>
    <a:srgbClr val="FF0066"/>
    <a:srgbClr val="0070C0"/>
    <a:srgbClr val="4D4D4D"/>
    <a:srgbClr val="0000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8" autoAdjust="0"/>
    <p:restoredTop sz="86972" autoAdjust="0"/>
  </p:normalViewPr>
  <p:slideViewPr>
    <p:cSldViewPr>
      <p:cViewPr varScale="1">
        <p:scale>
          <a:sx n="115" d="100"/>
          <a:sy n="115" d="100"/>
        </p:scale>
        <p:origin x="15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8" y="25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802F28A3-623D-4D8C-A0E8-3ACBD4D11E0B}" type="datetimeFigureOut">
              <a:rPr lang="fr-FR" smtClean="0"/>
              <a:pPr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FF566C44-9500-4F7B-B090-E383CB6481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274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DA7FA3C4-8A0D-4010-814E-D69BF614FF0D}" type="datetimeFigureOut">
              <a:rPr lang="fr-FR" smtClean="0"/>
              <a:pPr/>
              <a:t>02/08/2018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22369069-7327-4AEE-9BDC-8CFA9C10D9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29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4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8168-1FD7-4770-9792-A10F1ED534B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4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94EA5D-10DE-0D42-85E1-63690CB3A349}" type="datetime1">
              <a:rPr lang="fr-FR" smtClean="0"/>
              <a:pPr/>
              <a:t>02/08/2018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39552" cy="365125"/>
          </a:xfrm>
        </p:spPr>
        <p:txBody>
          <a:bodyPr/>
          <a:lstStyle>
            <a:lvl1pPr>
              <a:defRPr b="1"/>
            </a:lvl1pPr>
          </a:lstStyle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B9AEE-8323-A242-B7CA-6E0ABDCD2AAE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41235-7C18-AB49-8957-7F95734B0F27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EF979-A593-CB4E-A05D-F576B8F0692B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97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28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599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5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0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2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4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C094DD-3783-F84F-B425-F91024C9A3BD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970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67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8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6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13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493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4468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05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22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4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1E527-B035-1948-9E3E-A00B273AFB2F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81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1931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2690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786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80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AE2A26-A4B5-C94F-8E39-B71DC3E587C7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2CF43-4CBE-9A4A-8B9E-A05CC3714AAA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BC82F-EA61-E146-B54E-E031AAFF6391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57DFD-6219-7F49-8619-829AA15A6AF0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B7111-FDBD-DC45-BF8B-983898AB2ADB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025B6-8A6A-144A-8F31-8D9051BF87F2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s de page bleut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40680"/>
            <a:ext cx="9144000" cy="67004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667029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900" b="1" dirty="0">
                <a:solidFill>
                  <a:schemeClr val="tx2"/>
                </a:solidFill>
              </a:rPr>
              <a:t>Institut français des sciences et technologies des transports, de l’aménagement et des réseaux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3020" y="660838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  <a:effectLst/>
              </a:rPr>
              <a:t>www.ifsttar.fr</a:t>
            </a:r>
            <a:endParaRPr lang="fr-FR" sz="12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6592267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98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700" smtClean="0">
                <a:solidFill>
                  <a:prstClr val="black"/>
                </a:solidFill>
              </a:rPr>
              <a:t>DAEI – présentation au CA du 9 Juin 2016</a:t>
            </a:r>
          </a:p>
        </p:txBody>
      </p:sp>
    </p:spTree>
    <p:extLst>
      <p:ext uri="{BB962C8B-B14F-4D97-AF65-F5344CB8AC3E}">
        <p14:creationId xmlns:p14="http://schemas.microsoft.com/office/powerpoint/2010/main" val="1716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003399"/>
          </a:solidFill>
          <a:latin typeface="Arial" charset="0"/>
          <a:ea typeface="ヒラギノ角ゴ Pro W3" pitchFamily="-65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Arial" charset="0"/>
          <a:ea typeface="ヒラギノ角ゴ Pro W3" pitchFamily="-65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6" y="-53144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98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700" smtClean="0">
                <a:solidFill>
                  <a:prstClr val="black"/>
                </a:solidFill>
              </a:rPr>
              <a:t>DAEI – présentation au CA du 9 Juin 2016</a:t>
            </a:r>
          </a:p>
        </p:txBody>
      </p:sp>
    </p:spTree>
    <p:extLst>
      <p:ext uri="{BB962C8B-B14F-4D97-AF65-F5344CB8AC3E}">
        <p14:creationId xmlns:p14="http://schemas.microsoft.com/office/powerpoint/2010/main" val="24106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003399"/>
          </a:solidFill>
          <a:latin typeface="Arial" charset="0"/>
          <a:ea typeface="ヒラギノ角ゴ Pro W3" pitchFamily="-65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Arial" charset="0"/>
          <a:ea typeface="ヒラギノ角ゴ Pro W3" pitchFamily="-65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IFSTTAR_masqueppt_ti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7056784" cy="3816424"/>
          </a:xfrm>
        </p:spPr>
        <p:txBody>
          <a:bodyPr>
            <a:norm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 SCR site de Nantes </a:t>
            </a:r>
            <a:r>
              <a:rPr lang="fr-FR" b="1" dirty="0" err="1" smtClean="0">
                <a:solidFill>
                  <a:schemeClr val="bg1">
                    <a:lumMod val="75000"/>
                  </a:schemeClr>
                </a:solidFill>
              </a:rPr>
              <a:t>Ucible</a:t>
            </a:r>
            <a:endParaRPr lang="fr-FR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12 mars 2018</a:t>
            </a:r>
          </a:p>
          <a:p>
            <a:r>
              <a:rPr lang="fr-FR" altLang="fr-FR" b="1" dirty="0" smtClean="0">
                <a:solidFill>
                  <a:schemeClr val="bg1"/>
                </a:solidFill>
              </a:rPr>
              <a:t>Direction des Affaires Européennes et Internationales (DAEI)</a:t>
            </a:r>
          </a:p>
          <a:p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/>
          <p:cNvSpPr txBox="1">
            <a:spLocks/>
          </p:cNvSpPr>
          <p:nvPr/>
        </p:nvSpPr>
        <p:spPr>
          <a:xfrm>
            <a:off x="395536" y="5085184"/>
            <a:ext cx="4576762" cy="504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Agnès JULLIEN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bg1"/>
                </a:solidFill>
              </a:rPr>
              <a:t>Directrice de recherches</a:t>
            </a:r>
          </a:p>
          <a:p>
            <a:pPr marL="0" indent="0"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166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fr-FR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6734" y="2684819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objectifs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politique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Ifsttar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tiennent compte 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changements d’échelle </a:t>
            </a:r>
          </a:p>
          <a:p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articulations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Europe-international</a:t>
            </a:r>
          </a:p>
          <a:p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-de la densification des liens de coopérations (associations, pays, programmes)</a:t>
            </a: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43" y="88344"/>
            <a:ext cx="7531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actuel : National, Européen, International</a:t>
            </a:r>
            <a:endParaRPr lang="fr-FR" sz="2400" dirty="0">
              <a:solidFill>
                <a:srgbClr val="00A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3387"/>
            <a:ext cx="2963815" cy="1296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630" y="5270142"/>
            <a:ext cx="8531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 d’adaptation permanente au contexte externe !</a:t>
            </a:r>
            <a:endParaRPr lang="fr-FR" sz="2400" dirty="0">
              <a:solidFill>
                <a:srgbClr val="00A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364" y="332656"/>
            <a:ext cx="7886700" cy="1008112"/>
          </a:xfrm>
        </p:spPr>
        <p:txBody>
          <a:bodyPr>
            <a:noAutofit/>
          </a:bodyPr>
          <a:lstStyle/>
          <a:p>
            <a:r>
              <a:rPr lang="fr-FR" sz="2400" dirty="0" smtClean="0"/>
              <a:t>Influence nationale : programmes Européens</a:t>
            </a:r>
            <a:br>
              <a:rPr lang="fr-FR" sz="2400" dirty="0" smtClean="0"/>
            </a:br>
            <a:r>
              <a:rPr lang="fr-FR" sz="2400" dirty="0" smtClean="0"/>
              <a:t>Incitation nationale : projets Européens en collaboration à l’international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4082802" cy="3331567"/>
          </a:xfrm>
        </p:spPr>
      </p:pic>
      <p:sp>
        <p:nvSpPr>
          <p:cNvPr id="3" name="ZoneTexte 2"/>
          <p:cNvSpPr txBox="1"/>
          <p:nvPr/>
        </p:nvSpPr>
        <p:spPr>
          <a:xfrm>
            <a:off x="5270855" y="207944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avec l’Europe sur les silos de H2020 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dynamique citoyenne envisagée, la recherche et l’innovation en transport « associées » dans une même dynamique de programmes (FP9)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48700" y="1504950"/>
            <a:ext cx="361950" cy="39022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67572"/>
            <a:ext cx="2450306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" y="878457"/>
            <a:ext cx="1753790" cy="82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62" y="2276872"/>
            <a:ext cx="90044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Veille informative &amp;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stratégique (circuit court)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Présence 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aux événements et conférences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stratégiques</a:t>
            </a:r>
          </a:p>
          <a:p>
            <a:pPr lvl="1">
              <a:defRPr/>
            </a:pP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Participation aux réflexions de programmation européenne des instituts,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lobbying 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organisé, mise en réseaux,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réponses aux consultations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fr-F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Valorisation des savoirs faire de l’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Ifsttar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fr-F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Mutualisation des savoir-faire avec les organismes sur place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404664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A6A4"/>
                </a:solidFill>
                <a:latin typeface="Arial" charset="0"/>
                <a:ea typeface="ヒラギノ角ゴ Pro W3" pitchFamily="-65" charset="-128"/>
              </a:rPr>
              <a:t>Influence à Bruxelles 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54713" y="6669360"/>
            <a:ext cx="2357047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370" y="171073"/>
            <a:ext cx="7886700" cy="710985"/>
          </a:xfrm>
        </p:spPr>
        <p:txBody>
          <a:bodyPr>
            <a:no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Ifsttar</a:t>
            </a:r>
            <a:r>
              <a:rPr lang="fr-FR" dirty="0" smtClean="0"/>
              <a:t> dans le </a:t>
            </a:r>
            <a:r>
              <a:rPr lang="fr-FR" dirty="0"/>
              <a:t>projet </a:t>
            </a:r>
            <a:r>
              <a:rPr lang="fr-FR" dirty="0" smtClean="0"/>
              <a:t>d’I-SITE pour créer </a:t>
            </a:r>
            <a:r>
              <a:rPr lang="fr-FR" dirty="0"/>
              <a:t>une université cible </a:t>
            </a:r>
            <a:r>
              <a:rPr lang="fr-FR" dirty="0" smtClean="0"/>
              <a:t>nationale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6" name="Image 5" descr="Sites Ifst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294" y="1545339"/>
            <a:ext cx="4925494" cy="49889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91803" y="1234881"/>
            <a:ext cx="202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Bruxelles (CLORA)</a:t>
            </a:r>
            <a:endParaRPr lang="fr-FR" dirty="0"/>
          </a:p>
        </p:txBody>
      </p:sp>
      <p:sp>
        <p:nvSpPr>
          <p:cNvPr id="7" name="Bulle rectangulaire à coins arrondis 6"/>
          <p:cNvSpPr/>
          <p:nvPr/>
        </p:nvSpPr>
        <p:spPr>
          <a:xfrm>
            <a:off x="5203729" y="1217239"/>
            <a:ext cx="2751799" cy="776211"/>
          </a:xfrm>
          <a:prstGeom prst="wedgeRoundRectCallout">
            <a:avLst>
              <a:gd name="adj1" fmla="val -72115"/>
              <a:gd name="adj2" fmla="val 15340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rectangulaire à coins arrondis 7"/>
          <p:cNvSpPr/>
          <p:nvPr/>
        </p:nvSpPr>
        <p:spPr>
          <a:xfrm>
            <a:off x="194037" y="1199597"/>
            <a:ext cx="2557763" cy="2522686"/>
          </a:xfrm>
          <a:prstGeom prst="wedgeRoundRectCallout">
            <a:avLst>
              <a:gd name="adj1" fmla="val 127632"/>
              <a:gd name="adj2" fmla="val 1394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520" y="3022491"/>
            <a:ext cx="1443280" cy="567184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4"/>
          <a:srcRect l="724" r="724"/>
          <a:stretch>
            <a:fillRect/>
          </a:stretch>
        </p:blipFill>
        <p:spPr bwMode="auto">
          <a:xfrm>
            <a:off x="515815" y="1221866"/>
            <a:ext cx="967621" cy="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294" y="1366448"/>
            <a:ext cx="942426" cy="6179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68" y="1972885"/>
            <a:ext cx="1270221" cy="5760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067" y="2175219"/>
            <a:ext cx="634414" cy="9227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91" y="2519535"/>
            <a:ext cx="630860" cy="1087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14377" y="4313292"/>
            <a:ext cx="2301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j-lt"/>
              </a:rPr>
              <a:t>The French University </a:t>
            </a:r>
            <a:r>
              <a:rPr lang="en-GB" dirty="0" smtClean="0">
                <a:latin typeface="+mj-lt"/>
              </a:rPr>
              <a:t>for </a:t>
            </a:r>
            <a:r>
              <a:rPr lang="en-GB" dirty="0">
                <a:latin typeface="+mj-lt"/>
              </a:rPr>
              <a:t>urban research</a:t>
            </a:r>
            <a:endParaRPr lang="fr-FR" dirty="0">
              <a:latin typeface="+mj-lt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01" y="3149649"/>
            <a:ext cx="2442899" cy="8800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713" y="6669360"/>
            <a:ext cx="2357047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13" y="-6399"/>
            <a:ext cx="8964488" cy="562074"/>
          </a:xfrm>
        </p:spPr>
        <p:txBody>
          <a:bodyPr/>
          <a:lstStyle/>
          <a:p>
            <a:r>
              <a:rPr lang="fr-FR" dirty="0"/>
              <a:t>L’équipe DAEI </a:t>
            </a:r>
            <a:r>
              <a:rPr lang="fr-FR" dirty="0" smtClean="0"/>
              <a:t>,  ses activités , localisations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5446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1800" dirty="0"/>
              <a:t>Directrice, PCN Transport : Agnès </a:t>
            </a:r>
            <a:r>
              <a:rPr lang="fr-FR" sz="1800" dirty="0" smtClean="0"/>
              <a:t>Jullien                              site  Nantes et MLV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		</a:t>
            </a:r>
            <a:r>
              <a:rPr lang="fr-FR" dirty="0">
                <a:solidFill>
                  <a:srgbClr val="003399"/>
                </a:solidFill>
              </a:rPr>
              <a:t>Coordonne le PCN Transport</a:t>
            </a:r>
          </a:p>
          <a:p>
            <a:r>
              <a:rPr lang="fr-FR" sz="1800" dirty="0" smtClean="0"/>
              <a:t>Directeur </a:t>
            </a:r>
            <a:r>
              <a:rPr lang="fr-FR" sz="1800" dirty="0"/>
              <a:t>adjoint : Claude </a:t>
            </a:r>
            <a:r>
              <a:rPr lang="fr-FR" sz="1800" dirty="0" smtClean="0"/>
              <a:t>Marin-</a:t>
            </a:r>
            <a:r>
              <a:rPr lang="fr-FR" sz="1800" dirty="0" err="1" smtClean="0"/>
              <a:t>Lamellet</a:t>
            </a:r>
            <a:r>
              <a:rPr lang="fr-FR" sz="1800" dirty="0" smtClean="0"/>
              <a:t>                              site de Lyon et MLV</a:t>
            </a:r>
          </a:p>
          <a:p>
            <a:r>
              <a:rPr lang="fr-FR" sz="1800" dirty="0" smtClean="0"/>
              <a:t>Assistante </a:t>
            </a:r>
            <a:r>
              <a:rPr lang="fr-FR" sz="1800" dirty="0"/>
              <a:t>de Direction : </a:t>
            </a:r>
            <a:r>
              <a:rPr lang="fr-FR" sz="1800" dirty="0" err="1"/>
              <a:t>Nassera</a:t>
            </a:r>
            <a:r>
              <a:rPr lang="fr-FR" sz="1800" dirty="0"/>
              <a:t> </a:t>
            </a:r>
            <a:r>
              <a:rPr lang="fr-FR" sz="1800" dirty="0" err="1" smtClean="0"/>
              <a:t>Belarbi</a:t>
            </a:r>
            <a:r>
              <a:rPr lang="fr-FR" sz="1800" dirty="0" smtClean="0"/>
              <a:t>                              site de MLV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Conseiller spécial : Odile </a:t>
            </a:r>
            <a:r>
              <a:rPr lang="fr-FR" sz="1800" dirty="0" err="1"/>
              <a:t>Arbeit</a:t>
            </a:r>
            <a:r>
              <a:rPr lang="fr-FR" sz="1800" dirty="0"/>
              <a:t> de </a:t>
            </a:r>
            <a:r>
              <a:rPr lang="fr-FR" sz="1800" dirty="0" err="1" smtClean="0"/>
              <a:t>Chalendar</a:t>
            </a:r>
            <a:r>
              <a:rPr lang="fr-FR" sz="1800" dirty="0" smtClean="0"/>
              <a:t>                       site de Bruxelles</a:t>
            </a:r>
            <a:endParaRPr lang="fr-FR" sz="1800" dirty="0"/>
          </a:p>
          <a:p>
            <a:pPr marL="457200" lvl="1" indent="0">
              <a:buNone/>
            </a:pPr>
            <a:r>
              <a:rPr lang="fr-FR" dirty="0" smtClean="0"/>
              <a:t> 	Représente </a:t>
            </a:r>
            <a:r>
              <a:rPr lang="fr-FR" dirty="0"/>
              <a:t>l'</a:t>
            </a:r>
            <a:r>
              <a:rPr lang="fr-FR" dirty="0" err="1"/>
              <a:t>Ifsttar</a:t>
            </a:r>
            <a:r>
              <a:rPr lang="fr-FR" dirty="0"/>
              <a:t> au CLORA à Bruxelles</a:t>
            </a:r>
          </a:p>
          <a:p>
            <a:r>
              <a:rPr lang="fr-FR" sz="1800" dirty="0"/>
              <a:t>Chargée de missions E &amp; I :  Virginie Etienne               		site de Lyon</a:t>
            </a:r>
          </a:p>
          <a:p>
            <a:pPr marL="457200" lvl="1" indent="0">
              <a:buNone/>
            </a:pPr>
            <a:r>
              <a:rPr lang="fr-FR" dirty="0" smtClean="0"/>
              <a:t>	Synergie </a:t>
            </a:r>
            <a:r>
              <a:rPr lang="fr-FR" dirty="0"/>
              <a:t>entre réseaux </a:t>
            </a:r>
            <a:r>
              <a:rPr lang="fr-FR" dirty="0" smtClean="0"/>
              <a:t>européens </a:t>
            </a:r>
            <a:r>
              <a:rPr lang="fr-FR" dirty="0"/>
              <a:t>dont les </a:t>
            </a:r>
            <a:r>
              <a:rPr lang="fr-FR" dirty="0" err="1"/>
              <a:t>PCNs</a:t>
            </a:r>
            <a:r>
              <a:rPr lang="fr-FR" dirty="0"/>
              <a:t> Transport </a:t>
            </a:r>
          </a:p>
          <a:p>
            <a:r>
              <a:rPr lang="fr-FR" sz="1800" dirty="0" smtClean="0"/>
              <a:t>LEAR, </a:t>
            </a:r>
            <a:r>
              <a:rPr lang="fr-FR" sz="1800" dirty="0"/>
              <a:t>PCN Transport, : Marie-Françoise </a:t>
            </a:r>
            <a:r>
              <a:rPr lang="fr-FR" sz="1800" dirty="0" err="1" smtClean="0"/>
              <a:t>Sherratt</a:t>
            </a:r>
            <a:r>
              <a:rPr lang="fr-FR" sz="1800" dirty="0"/>
              <a:t>                 </a:t>
            </a:r>
            <a:r>
              <a:rPr lang="fr-FR" sz="1800" dirty="0" smtClean="0"/>
              <a:t> site </a:t>
            </a:r>
            <a:r>
              <a:rPr lang="fr-FR" sz="1800" dirty="0"/>
              <a:t>de Lyon</a:t>
            </a:r>
          </a:p>
          <a:p>
            <a:pPr marL="457200" lvl="1" indent="0">
              <a:buNone/>
            </a:pPr>
            <a:r>
              <a:rPr lang="fr-FR" dirty="0" smtClean="0"/>
              <a:t>	Coordination </a:t>
            </a:r>
            <a:r>
              <a:rPr lang="fr-FR" dirty="0"/>
              <a:t>adjointe du PCN </a:t>
            </a:r>
            <a:r>
              <a:rPr lang="fr-FR" dirty="0" smtClean="0"/>
              <a:t>Transport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sz="1800" dirty="0" smtClean="0"/>
              <a:t>Chargée de coopérations bilatérales : Christelle </a:t>
            </a:r>
            <a:r>
              <a:rPr lang="fr-FR" sz="1800" dirty="0" err="1" smtClean="0"/>
              <a:t>Fongué</a:t>
            </a:r>
            <a:r>
              <a:rPr lang="fr-FR" sz="1800" dirty="0" smtClean="0"/>
              <a:t>       site de MLV</a:t>
            </a:r>
          </a:p>
          <a:p>
            <a:pPr marL="400050" lvl="1" indent="0">
              <a:buNone/>
            </a:pPr>
            <a:r>
              <a:rPr lang="fr-FR" sz="1800" dirty="0" smtClean="0"/>
              <a:t>		</a:t>
            </a:r>
            <a:r>
              <a:rPr lang="fr-FR" dirty="0" smtClean="0"/>
              <a:t>Représente </a:t>
            </a:r>
            <a:r>
              <a:rPr lang="fr-FR" dirty="0"/>
              <a:t>l'</a:t>
            </a:r>
            <a:r>
              <a:rPr lang="fr-FR" dirty="0" err="1"/>
              <a:t>Ifsttar</a:t>
            </a:r>
            <a:r>
              <a:rPr lang="fr-FR" dirty="0"/>
              <a:t> au sein de l’OCDE, </a:t>
            </a:r>
            <a:r>
              <a:rPr lang="fr-FR" dirty="0" smtClean="0"/>
              <a:t>conventions </a:t>
            </a:r>
            <a:r>
              <a:rPr lang="fr-FR" dirty="0"/>
              <a:t>d’accueil et de </a:t>
            </a:r>
            <a:r>
              <a:rPr lang="fr-FR" dirty="0" smtClean="0"/>
              <a:t>mobilités, bilatéral</a:t>
            </a:r>
            <a:endParaRPr lang="fr-FR" dirty="0"/>
          </a:p>
          <a:p>
            <a:r>
              <a:rPr lang="fr-FR" sz="1800" dirty="0" smtClean="0"/>
              <a:t>AIPCR</a:t>
            </a:r>
            <a:r>
              <a:rPr lang="fr-FR" sz="1800" dirty="0"/>
              <a:t>, représentation internationale : Yolande Daniel          site de MLV</a:t>
            </a:r>
          </a:p>
          <a:p>
            <a:pPr marL="457200" lvl="1" indent="0">
              <a:buNone/>
            </a:pPr>
            <a:r>
              <a:rPr lang="fr-FR" dirty="0" smtClean="0"/>
              <a:t>	Secrétaire </a:t>
            </a:r>
            <a:r>
              <a:rPr lang="fr-FR" dirty="0"/>
              <a:t>générale du Comité Français de l’AIPCR </a:t>
            </a:r>
          </a:p>
          <a:p>
            <a:r>
              <a:rPr lang="fr-FR" sz="1800" dirty="0" smtClean="0"/>
              <a:t>Infographiste </a:t>
            </a:r>
            <a:r>
              <a:rPr lang="fr-FR" sz="1800" dirty="0"/>
              <a:t>: Jean François Mulon  </a:t>
            </a:r>
            <a:r>
              <a:rPr lang="fr-FR" sz="1800" dirty="0" smtClean="0"/>
              <a:t>                                     site </a:t>
            </a:r>
            <a:r>
              <a:rPr lang="fr-FR" sz="1800" dirty="0"/>
              <a:t>de MLV</a:t>
            </a:r>
          </a:p>
          <a:p>
            <a:endParaRPr lang="fr-FR" sz="18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51520" y="3200041"/>
            <a:ext cx="2880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51520" y="2564904"/>
            <a:ext cx="2880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79512" y="1628799"/>
            <a:ext cx="2880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79512" y="980728"/>
            <a:ext cx="2880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4713" y="6597352"/>
            <a:ext cx="2357047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211138" y="1373188"/>
            <a:ext cx="8507412" cy="554513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z="2400" b="1" u="sng" dirty="0" smtClean="0">
                <a:solidFill>
                  <a:srgbClr val="1F497D"/>
                </a:solidFill>
                <a:latin typeface="Arial" pitchFamily="34" charset="0"/>
              </a:rPr>
              <a:t>Internes à l</a:t>
            </a:r>
            <a:r>
              <a:rPr lang="ja-JP" altLang="fr-FR" sz="2400" b="1" u="sng" dirty="0" smtClean="0">
                <a:solidFill>
                  <a:srgbClr val="1F497D"/>
                </a:solidFill>
                <a:latin typeface="Arial" pitchFamily="34" charset="0"/>
              </a:rPr>
              <a:t>’</a:t>
            </a:r>
            <a:r>
              <a:rPr lang="fr-FR" altLang="ja-JP" sz="2400" b="1" u="sng" dirty="0" err="1" smtClean="0">
                <a:solidFill>
                  <a:srgbClr val="1F497D"/>
                </a:solidFill>
                <a:latin typeface="Arial" pitchFamily="34" charset="0"/>
              </a:rPr>
              <a:t>Ifsttar</a:t>
            </a:r>
            <a:r>
              <a:rPr lang="fr-FR" altLang="ja-JP" sz="2400" b="1" u="sng" dirty="0" smtClean="0">
                <a:solidFill>
                  <a:srgbClr val="1F497D"/>
                </a:solidFill>
                <a:latin typeface="Arial" pitchFamily="34" charset="0"/>
              </a:rPr>
              <a:t> </a:t>
            </a:r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Apporter une action incitative structurante et en mesurer les acquis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Etre un soutien quotidien pour les chercheurs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Savoir répondre de manière fiable et rapide aux sollicitations et projets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Conserver de la souplesse dans le traitement des demandes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Créer un effet d</a:t>
            </a:r>
            <a:r>
              <a:rPr lang="ja-JP" altLang="fr-FR" sz="2000" dirty="0" smtClean="0">
                <a:solidFill>
                  <a:srgbClr val="1F497D"/>
                </a:solidFill>
                <a:latin typeface="Arial" pitchFamily="34" charset="0"/>
              </a:rPr>
              <a:t>’</a:t>
            </a:r>
            <a:r>
              <a:rPr lang="fr-FR" altLang="ja-JP" sz="2000" dirty="0" smtClean="0">
                <a:solidFill>
                  <a:srgbClr val="1F497D"/>
                </a:solidFill>
                <a:latin typeface="Arial" pitchFamily="34" charset="0"/>
              </a:rPr>
              <a:t>entraînement entre les laboratoires</a:t>
            </a:r>
          </a:p>
          <a:p>
            <a:endParaRPr lang="fr-FR" altLang="ja-JP" sz="2000" dirty="0" smtClean="0">
              <a:solidFill>
                <a:srgbClr val="1F497D"/>
              </a:solidFill>
              <a:latin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altLang="fr-FR" sz="2400" b="1" u="sng" dirty="0" smtClean="0">
                <a:solidFill>
                  <a:srgbClr val="1F497D"/>
                </a:solidFill>
                <a:latin typeface="Arial" pitchFamily="34" charset="0"/>
              </a:rPr>
              <a:t>Externes à l</a:t>
            </a:r>
            <a:r>
              <a:rPr lang="ja-JP" altLang="fr-FR" sz="2400" b="1" u="sng" dirty="0" smtClean="0">
                <a:solidFill>
                  <a:srgbClr val="1F497D"/>
                </a:solidFill>
                <a:latin typeface="Arial" pitchFamily="34" charset="0"/>
              </a:rPr>
              <a:t>’</a:t>
            </a:r>
            <a:r>
              <a:rPr lang="fr-FR" altLang="ja-JP" sz="2400" b="1" u="sng" dirty="0" err="1" smtClean="0">
                <a:solidFill>
                  <a:srgbClr val="1F497D"/>
                </a:solidFill>
                <a:latin typeface="Arial" pitchFamily="34" charset="0"/>
              </a:rPr>
              <a:t>Ifsttar</a:t>
            </a:r>
            <a:r>
              <a:rPr lang="fr-FR" altLang="ja-JP" sz="2400" b="1" u="sng" dirty="0" smtClean="0">
                <a:solidFill>
                  <a:srgbClr val="1F497D"/>
                </a:solidFill>
                <a:latin typeface="Arial" pitchFamily="34" charset="0"/>
              </a:rPr>
              <a:t> 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Mobiliser l’</a:t>
            </a:r>
            <a:r>
              <a:rPr lang="fr-FR" altLang="ja-JP" sz="2000" dirty="0" err="1" smtClean="0">
                <a:solidFill>
                  <a:srgbClr val="1F497D"/>
                </a:solidFill>
                <a:latin typeface="Arial" pitchFamily="34" charset="0"/>
              </a:rPr>
              <a:t>Ifsttar</a:t>
            </a:r>
            <a:r>
              <a:rPr lang="fr-FR" altLang="ja-JP" sz="2000" dirty="0" smtClean="0">
                <a:solidFill>
                  <a:srgbClr val="1F497D"/>
                </a:solidFill>
                <a:latin typeface="Arial" pitchFamily="34" charset="0"/>
              </a:rPr>
              <a:t> sur de grands chantiers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Augmenter le rayonnement et l’</a:t>
            </a:r>
            <a:r>
              <a:rPr lang="fr-FR" altLang="ja-JP" sz="2000" dirty="0" smtClean="0">
                <a:solidFill>
                  <a:srgbClr val="1F497D"/>
                </a:solidFill>
                <a:latin typeface="Arial" pitchFamily="34" charset="0"/>
              </a:rPr>
              <a:t>attractivité de l</a:t>
            </a:r>
            <a:r>
              <a:rPr lang="fr-FR" altLang="ja-JP" sz="2000" dirty="0" smtClean="0">
                <a:solidFill>
                  <a:srgbClr val="1F497D"/>
                </a:solidFill>
              </a:rPr>
              <a:t>’</a:t>
            </a:r>
            <a:r>
              <a:rPr lang="fr-FR" altLang="ja-JP" sz="2000" dirty="0" err="1" smtClean="0">
                <a:solidFill>
                  <a:srgbClr val="1F497D"/>
                </a:solidFill>
                <a:latin typeface="Arial" pitchFamily="34" charset="0"/>
              </a:rPr>
              <a:t>Ifsttar</a:t>
            </a:r>
            <a:endParaRPr lang="fr-FR" altLang="ja-JP" sz="2000" dirty="0" smtClean="0">
              <a:solidFill>
                <a:srgbClr val="1F497D"/>
              </a:solidFill>
              <a:latin typeface="Arial" pitchFamily="34" charset="0"/>
            </a:endParaRPr>
          </a:p>
          <a:p>
            <a:r>
              <a:rPr lang="fr-FR" altLang="fr-FR" sz="2000" dirty="0" smtClean="0">
                <a:solidFill>
                  <a:srgbClr val="1F497D"/>
                </a:solidFill>
                <a:latin typeface="Arial" pitchFamily="34" charset="0"/>
              </a:rPr>
              <a:t>Co-construire l</a:t>
            </a:r>
            <a:r>
              <a:rPr lang="fr-FR" altLang="fr-FR" sz="2000" dirty="0" smtClean="0">
                <a:solidFill>
                  <a:srgbClr val="1F497D"/>
                </a:solidFill>
              </a:rPr>
              <a:t>’</a:t>
            </a:r>
            <a:r>
              <a:rPr lang="fr-FR" altLang="ja-JP" sz="2000" dirty="0">
                <a:solidFill>
                  <a:srgbClr val="1F497D"/>
                </a:solidFill>
              </a:rPr>
              <a:t>espace </a:t>
            </a:r>
            <a:r>
              <a:rPr lang="fr-FR" altLang="ja-JP" sz="2000" dirty="0" smtClean="0">
                <a:solidFill>
                  <a:srgbClr val="1F497D"/>
                </a:solidFill>
              </a:rPr>
              <a:t>Européen de </a:t>
            </a:r>
            <a:r>
              <a:rPr lang="fr-FR" altLang="ja-JP" sz="2000" dirty="0" smtClean="0">
                <a:solidFill>
                  <a:srgbClr val="1F497D"/>
                </a:solidFill>
                <a:latin typeface="Arial" pitchFamily="34" charset="0"/>
              </a:rPr>
              <a:t>la recherche </a:t>
            </a:r>
          </a:p>
          <a:p>
            <a:pPr marL="0" indent="0"/>
            <a:endParaRPr lang="fr-FR" altLang="fr-FR" sz="20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indent="0"/>
            <a:endParaRPr lang="fr-FR" altLang="fr-FR" sz="2000" b="1" dirty="0" smtClean="0"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1138" y="116632"/>
            <a:ext cx="5363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003399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rgbClr val="00A6A4"/>
                </a:solidFill>
              </a:rPr>
              <a:t>Enjeux collectifs portés par la DAEI</a:t>
            </a:r>
            <a:endParaRPr lang="fr-FR" altLang="fr-FR" sz="2400" dirty="0" smtClean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68960"/>
            <a:ext cx="9143999" cy="2736304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6659" y="3772670"/>
            <a:ext cx="1516062" cy="18389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Matériaux </a:t>
            </a: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et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Structures</a:t>
            </a:r>
            <a:endParaRPr lang="fr-F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fr-FR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230 agents</a:t>
            </a:r>
            <a:endParaRPr lang="fr-FR" sz="16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8621" y="3799656"/>
            <a:ext cx="1728788" cy="1812003"/>
          </a:xfrm>
          <a:prstGeom prst="rect">
            <a:avLst/>
          </a:prstGeom>
          <a:solidFill>
            <a:srgbClr val="43762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Géotechnique </a:t>
            </a:r>
            <a:r>
              <a:rPr lang="fr-FR" b="1" dirty="0">
                <a:solidFill>
                  <a:schemeClr val="bg1"/>
                </a:solidFill>
                <a:latin typeface="Arial" charset="0"/>
                <a:cs typeface="Arial" charset="0"/>
              </a:rPr>
              <a:t>Géosciences Risques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naturels</a:t>
            </a:r>
          </a:p>
          <a:p>
            <a:pPr algn="ctr"/>
            <a:endParaRPr lang="fr-F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120 agents</a:t>
            </a:r>
            <a:endParaRPr lang="fr-FR" sz="16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fr-FR" sz="1600" i="1" dirty="0">
              <a:solidFill>
                <a:srgbClr val="C6D9F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721" y="3799656"/>
            <a:ext cx="1584325" cy="1812003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Composants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Systèmes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280 agents</a:t>
            </a:r>
            <a:endParaRPr lang="fr-FR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1621" y="3799656"/>
            <a:ext cx="1457325" cy="18120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Transport</a:t>
            </a:r>
            <a:r>
              <a:rPr lang="fr-FR" b="1" dirty="0">
                <a:solidFill>
                  <a:schemeClr val="bg1"/>
                </a:solidFill>
                <a:latin typeface="Arial" charset="0"/>
                <a:cs typeface="Arial" charset="0"/>
              </a:rPr>
              <a:t>, Santé, Sécurité</a:t>
            </a:r>
          </a:p>
          <a:p>
            <a:pPr algn="ctr"/>
            <a:endParaRPr lang="fr-FR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150 agents</a:t>
            </a:r>
            <a:endParaRPr lang="fr-FR" sz="16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fr-FR" sz="1600" i="1" dirty="0">
              <a:solidFill>
                <a:srgbClr val="C6D9F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834" y="3799656"/>
            <a:ext cx="1871662" cy="181200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Aménagement</a:t>
            </a:r>
            <a:r>
              <a:rPr lang="fr-FR" b="1" dirty="0">
                <a:solidFill>
                  <a:schemeClr val="bg1"/>
                </a:solidFill>
                <a:latin typeface="Arial" charset="0"/>
                <a:cs typeface="Arial" charset="0"/>
              </a:rPr>
              <a:t>, Mobilité </a:t>
            </a: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&amp; </a:t>
            </a:r>
            <a:r>
              <a:rPr lang="fr-FR" b="1" dirty="0">
                <a:solidFill>
                  <a:schemeClr val="bg1"/>
                </a:solidFill>
                <a:latin typeface="Arial" charset="0"/>
                <a:cs typeface="Arial" charset="0"/>
              </a:rPr>
              <a:t>Environnement</a:t>
            </a:r>
          </a:p>
          <a:p>
            <a:pPr algn="ctr"/>
            <a:endParaRPr lang="fr-FR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160 agents</a:t>
            </a:r>
            <a:endParaRPr lang="fr-FR" sz="16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5940152" y="1052736"/>
            <a:ext cx="2664296" cy="700719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Conseil scientifique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51520" y="1052736"/>
            <a:ext cx="2664296" cy="70071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Conseil d’administration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988840"/>
            <a:ext cx="1872208" cy="8318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Direction </a:t>
            </a:r>
            <a:r>
              <a:rPr lang="fr-FR" b="1" dirty="0" smtClean="0">
                <a:solidFill>
                  <a:schemeClr val="bg1"/>
                </a:solidFill>
              </a:rPr>
              <a:t>Scientifique/DS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267744" y="1988840"/>
            <a:ext cx="2088232" cy="8318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Direction Partenariats et </a:t>
            </a:r>
            <a:r>
              <a:rPr lang="fr-FR" b="1" dirty="0" smtClean="0">
                <a:solidFill>
                  <a:schemeClr val="bg1"/>
                </a:solidFill>
              </a:rPr>
              <a:t>Moyens/ DPM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88024" y="1988840"/>
            <a:ext cx="1944216" cy="83185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Direction Affaires Européennes et Internationales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948264" y="1994098"/>
            <a:ext cx="1592658" cy="8318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Secrétariat </a:t>
            </a:r>
            <a:r>
              <a:rPr lang="fr-FR" b="1" dirty="0" smtClean="0">
                <a:solidFill>
                  <a:schemeClr val="bg1"/>
                </a:solidFill>
              </a:rPr>
              <a:t>Général/SG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195" y="1052736"/>
            <a:ext cx="2447925" cy="58190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cap="all" dirty="0">
                <a:solidFill>
                  <a:schemeClr val="bg1"/>
                </a:solidFill>
              </a:rPr>
              <a:t>Direction générale</a:t>
            </a:r>
          </a:p>
        </p:txBody>
      </p:sp>
      <p:sp>
        <p:nvSpPr>
          <p:cNvPr id="3" name="Ellipse 2"/>
          <p:cNvSpPr/>
          <p:nvPr/>
        </p:nvSpPr>
        <p:spPr>
          <a:xfrm>
            <a:off x="605039" y="3573016"/>
            <a:ext cx="1087636" cy="3601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MAST</a:t>
            </a:r>
            <a:endParaRPr lang="fr-FR" sz="1100" b="1" dirty="0"/>
          </a:p>
        </p:txBody>
      </p:sp>
      <p:sp>
        <p:nvSpPr>
          <p:cNvPr id="21" name="Ellipse 20"/>
          <p:cNvSpPr/>
          <p:nvPr/>
        </p:nvSpPr>
        <p:spPr>
          <a:xfrm>
            <a:off x="2562035" y="3573016"/>
            <a:ext cx="1089616" cy="360164"/>
          </a:xfrm>
          <a:prstGeom prst="ellipse">
            <a:avLst/>
          </a:prstGeom>
          <a:solidFill>
            <a:srgbClr val="43762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GERS</a:t>
            </a:r>
            <a:endParaRPr lang="fr-FR" sz="1100" b="1" dirty="0"/>
          </a:p>
        </p:txBody>
      </p:sp>
      <p:sp>
        <p:nvSpPr>
          <p:cNvPr id="22" name="Ellipse 21"/>
          <p:cNvSpPr/>
          <p:nvPr/>
        </p:nvSpPr>
        <p:spPr>
          <a:xfrm>
            <a:off x="4354714" y="3573016"/>
            <a:ext cx="1087636" cy="360164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COSYS</a:t>
            </a:r>
            <a:endParaRPr lang="fr-FR" sz="1100" b="1" dirty="0"/>
          </a:p>
        </p:txBody>
      </p:sp>
      <p:sp>
        <p:nvSpPr>
          <p:cNvPr id="23" name="Ellipse 22"/>
          <p:cNvSpPr/>
          <p:nvPr/>
        </p:nvSpPr>
        <p:spPr>
          <a:xfrm>
            <a:off x="5961264" y="3573016"/>
            <a:ext cx="1087636" cy="3601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TS2</a:t>
            </a:r>
            <a:endParaRPr lang="fr-FR" sz="1100" b="1" dirty="0"/>
          </a:p>
        </p:txBody>
      </p:sp>
      <p:sp>
        <p:nvSpPr>
          <p:cNvPr id="24" name="Ellipse 23"/>
          <p:cNvSpPr/>
          <p:nvPr/>
        </p:nvSpPr>
        <p:spPr>
          <a:xfrm>
            <a:off x="7909127" y="3573016"/>
            <a:ext cx="1087635" cy="3601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AME</a:t>
            </a:r>
            <a:endParaRPr lang="fr-FR" sz="1100" b="1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143918" y="-14127"/>
            <a:ext cx="8229600" cy="620688"/>
          </a:xfrm>
        </p:spPr>
        <p:txBody>
          <a:bodyPr/>
          <a:lstStyle/>
          <a:p>
            <a:pPr algn="l"/>
            <a:r>
              <a:rPr lang="fr-FR" sz="2400" dirty="0" smtClean="0"/>
              <a:t>Positionnement au sein de l’</a:t>
            </a:r>
            <a:r>
              <a:rPr lang="fr-FR" sz="2400" dirty="0" err="1" smtClean="0"/>
              <a:t>Ifsttar</a:t>
            </a:r>
            <a:endParaRPr lang="fr-FR" sz="240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3068960"/>
            <a:ext cx="9144000" cy="432048"/>
          </a:xfrm>
          <a:prstGeom prst="rect">
            <a:avLst/>
          </a:prstGeom>
          <a:gradFill>
            <a:gsLst>
              <a:gs pos="15000">
                <a:schemeClr val="accent1">
                  <a:shade val="51000"/>
                  <a:satMod val="130000"/>
                </a:schemeClr>
              </a:gs>
              <a:gs pos="68000">
                <a:schemeClr val="accent1">
                  <a:shade val="93000"/>
                  <a:satMod val="130000"/>
                </a:schemeClr>
              </a:gs>
              <a:gs pos="93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Collège de représentants internationaux des département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9" name="Connecteur en arc 18"/>
          <p:cNvCxnSpPr>
            <a:stCxn id="16" idx="0"/>
            <a:endCxn id="8" idx="0"/>
          </p:cNvCxnSpPr>
          <p:nvPr/>
        </p:nvCxnSpPr>
        <p:spPr>
          <a:xfrm rot="16200000" flipV="1">
            <a:off x="3473878" y="-297414"/>
            <a:ext cx="12700" cy="4572508"/>
          </a:xfrm>
          <a:prstGeom prst="curvedConnector3">
            <a:avLst>
              <a:gd name="adj1" fmla="val 2364709"/>
            </a:avLst>
          </a:prstGeom>
          <a:ln w="38100">
            <a:solidFill>
              <a:srgbClr val="00CC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6" idx="0"/>
            <a:endCxn id="15" idx="0"/>
          </p:cNvCxnSpPr>
          <p:nvPr/>
        </p:nvCxnSpPr>
        <p:spPr>
          <a:xfrm rot="16200000" flipV="1">
            <a:off x="4535996" y="764704"/>
            <a:ext cx="12700" cy="2448272"/>
          </a:xfrm>
          <a:prstGeom prst="curvedConnector3">
            <a:avLst>
              <a:gd name="adj1" fmla="val 1800000"/>
            </a:avLst>
          </a:prstGeom>
          <a:ln w="38100">
            <a:solidFill>
              <a:srgbClr val="00CC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/>
          <p:nvPr/>
        </p:nvCxnSpPr>
        <p:spPr>
          <a:xfrm rot="16200000" flipV="1">
            <a:off x="7013922" y="764704"/>
            <a:ext cx="12700" cy="2448272"/>
          </a:xfrm>
          <a:prstGeom prst="curvedConnector3">
            <a:avLst>
              <a:gd name="adj1" fmla="val 1800000"/>
            </a:avLst>
          </a:prstGeom>
          <a:ln w="38100">
            <a:solidFill>
              <a:srgbClr val="00CC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stCxn id="16" idx="1"/>
          </p:cNvCxnSpPr>
          <p:nvPr/>
        </p:nvCxnSpPr>
        <p:spPr>
          <a:xfrm rot="10800000" flipV="1">
            <a:off x="4428158" y="2404765"/>
            <a:ext cx="359867" cy="642564"/>
          </a:xfrm>
          <a:prstGeom prst="curvedConnector2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3" idx="0"/>
            <a:endCxn id="16" idx="2"/>
          </p:cNvCxnSpPr>
          <p:nvPr/>
        </p:nvCxnSpPr>
        <p:spPr>
          <a:xfrm rot="5400000" flipH="1" flipV="1">
            <a:off x="3078331" y="891216"/>
            <a:ext cx="752326" cy="461127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1" idx="0"/>
            <a:endCxn id="16" idx="2"/>
          </p:cNvCxnSpPr>
          <p:nvPr/>
        </p:nvCxnSpPr>
        <p:spPr>
          <a:xfrm rot="5400000" flipH="1" flipV="1">
            <a:off x="4057324" y="1870209"/>
            <a:ext cx="752326" cy="265328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/>
          <p:cNvCxnSpPr>
            <a:stCxn id="22" idx="0"/>
            <a:endCxn id="16" idx="2"/>
          </p:cNvCxnSpPr>
          <p:nvPr/>
        </p:nvCxnSpPr>
        <p:spPr>
          <a:xfrm rot="5400000" flipH="1" flipV="1">
            <a:off x="4953169" y="2766053"/>
            <a:ext cx="752326" cy="8616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23" idx="0"/>
            <a:endCxn id="16" idx="2"/>
          </p:cNvCxnSpPr>
          <p:nvPr/>
        </p:nvCxnSpPr>
        <p:spPr>
          <a:xfrm rot="16200000" flipV="1">
            <a:off x="5756444" y="2824378"/>
            <a:ext cx="752326" cy="74495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24" idx="0"/>
            <a:endCxn id="16" idx="2"/>
          </p:cNvCxnSpPr>
          <p:nvPr/>
        </p:nvCxnSpPr>
        <p:spPr>
          <a:xfrm rot="16200000" flipV="1">
            <a:off x="6730376" y="1850446"/>
            <a:ext cx="752326" cy="26928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riangle isocèle 53"/>
          <p:cNvSpPr/>
          <p:nvPr/>
        </p:nvSpPr>
        <p:spPr>
          <a:xfrm>
            <a:off x="5575177" y="2689843"/>
            <a:ext cx="340160" cy="30105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395536" y="6114268"/>
            <a:ext cx="0" cy="4841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41773" y="6033183"/>
            <a:ext cx="250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Processus </a:t>
            </a:r>
            <a:r>
              <a:rPr lang="fr-FR" b="1" dirty="0" err="1" smtClean="0">
                <a:solidFill>
                  <a:srgbClr val="FF0000"/>
                </a:solidFill>
              </a:rPr>
              <a:t>bottom</a:t>
            </a:r>
            <a:r>
              <a:rPr lang="fr-FR" b="1" dirty="0" smtClean="0">
                <a:solidFill>
                  <a:srgbClr val="FF0000"/>
                </a:solidFill>
              </a:rPr>
              <a:t>-up des </a:t>
            </a:r>
            <a:r>
              <a:rPr lang="fr-FR" b="1" dirty="0" err="1" smtClean="0">
                <a:solidFill>
                  <a:srgbClr val="FF0000"/>
                </a:solidFill>
              </a:rPr>
              <a:t>dpts</a:t>
            </a:r>
            <a:r>
              <a:rPr lang="fr-FR" b="1" dirty="0" smtClean="0">
                <a:solidFill>
                  <a:srgbClr val="FF0000"/>
                </a:solidFill>
              </a:rPr>
              <a:t> vers la DAEI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318356" y="266015"/>
            <a:ext cx="8507288" cy="706090"/>
          </a:xfrm>
        </p:spPr>
        <p:txBody>
          <a:bodyPr/>
          <a:lstStyle/>
          <a:p>
            <a:pPr algn="l"/>
            <a:r>
              <a:rPr lang="fr-FR" altLang="fr-FR" sz="2400" dirty="0" smtClean="0">
                <a:latin typeface="Arial" pitchFamily="34" charset="0"/>
              </a:rPr>
              <a:t>Veille à la mise en œuvre des 5 objectifs de la Stratégie Europe et International de l’</a:t>
            </a:r>
            <a:r>
              <a:rPr lang="fr-FR" altLang="fr-FR" sz="2400" dirty="0" err="1" smtClean="0">
                <a:latin typeface="Arial" pitchFamily="34" charset="0"/>
              </a:rPr>
              <a:t>Ifsttar</a:t>
            </a:r>
            <a:r>
              <a:rPr lang="fr-FR" altLang="fr-FR" sz="2400" dirty="0" smtClean="0">
                <a:latin typeface="Arial" pitchFamily="34" charset="0"/>
              </a:rPr>
              <a:t> (interne)</a:t>
            </a:r>
          </a:p>
        </p:txBody>
      </p:sp>
      <p:sp>
        <p:nvSpPr>
          <p:cNvPr id="3075" name="Rectangle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fr-FR" altLang="fr-FR" sz="2400" dirty="0" smtClean="0">
                <a:latin typeface="Arial" pitchFamily="34" charset="0"/>
              </a:rPr>
              <a:t>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err="1" smtClean="0">
                <a:latin typeface="Arial" pitchFamily="34" charset="0"/>
              </a:rPr>
              <a:t>Ifsttar</a:t>
            </a:r>
            <a:r>
              <a:rPr lang="fr-FR" altLang="ja-JP" sz="2400" dirty="0" smtClean="0">
                <a:latin typeface="Arial" pitchFamily="34" charset="0"/>
              </a:rPr>
              <a:t> intègre pleinement la composante internationale dans ses modes opératoires : </a:t>
            </a:r>
            <a:r>
              <a:rPr lang="fr-FR" altLang="ja-JP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outils incitatifs, processus qualité recherche et développement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fr-FR" altLang="fr-FR" sz="2400" dirty="0" smtClean="0">
                <a:latin typeface="Arial" pitchFamily="34" charset="0"/>
              </a:rPr>
              <a:t>Au niveau international, 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err="1" smtClean="0">
                <a:latin typeface="Arial" pitchFamily="34" charset="0"/>
              </a:rPr>
              <a:t>Ifsttar</a:t>
            </a:r>
            <a:r>
              <a:rPr lang="fr-FR" altLang="ja-JP" sz="2400" dirty="0" smtClean="0">
                <a:latin typeface="Arial" pitchFamily="34" charset="0"/>
              </a:rPr>
              <a:t> concentre son action sur des partenariats approfondis et limite 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smtClean="0">
                <a:latin typeface="Arial" pitchFamily="34" charset="0"/>
              </a:rPr>
              <a:t>effet naturel de dispersion : </a:t>
            </a:r>
            <a:r>
              <a:rPr lang="fr-FR" altLang="ja-JP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LIAs</a:t>
            </a:r>
            <a:r>
              <a:rPr lang="fr-FR" altLang="ja-JP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, bilatéral (</a:t>
            </a:r>
            <a:r>
              <a:rPr lang="fr-FR" altLang="ja-JP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MOUs</a:t>
            </a:r>
            <a:r>
              <a:rPr lang="fr-FR" altLang="ja-JP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), mobilités, séminaires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fr-FR" altLang="fr-FR" sz="2400" dirty="0" smtClean="0">
                <a:latin typeface="Arial" pitchFamily="34" charset="0"/>
              </a:rPr>
              <a:t>L'Europe reste et restera une priorité pour 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smtClean="0">
                <a:latin typeface="Arial" pitchFamily="34" charset="0"/>
              </a:rPr>
              <a:t>action internationale de 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err="1" smtClean="0">
                <a:latin typeface="Arial" pitchFamily="34" charset="0"/>
              </a:rPr>
              <a:t>Ifsttar</a:t>
            </a:r>
            <a:r>
              <a:rPr lang="fr-FR" altLang="ja-JP" sz="2400" dirty="0" smtClean="0">
                <a:latin typeface="Arial" pitchFamily="34" charset="0"/>
              </a:rPr>
              <a:t> </a:t>
            </a:r>
            <a:r>
              <a:rPr lang="fr-FR" altLang="ja-JP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coprogrammation</a:t>
            </a:r>
            <a:r>
              <a:rPr lang="fr-FR" altLang="ja-JP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Européenne, mobilité Européenne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fr-FR" altLang="fr-FR" sz="2400" dirty="0" smtClean="0">
                <a:latin typeface="Arial" pitchFamily="34" charset="0"/>
              </a:rPr>
              <a:t>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err="1" smtClean="0">
                <a:latin typeface="Arial" pitchFamily="34" charset="0"/>
              </a:rPr>
              <a:t>Ifsttar</a:t>
            </a:r>
            <a:r>
              <a:rPr lang="fr-FR" altLang="ja-JP" sz="2400" dirty="0" smtClean="0">
                <a:latin typeface="Arial" pitchFamily="34" charset="0"/>
              </a:rPr>
              <a:t> est à 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smtClean="0">
                <a:latin typeface="Arial" pitchFamily="34" charset="0"/>
              </a:rPr>
              <a:t>écoute des intérêts économiques français et en tient compte dans son action internationale </a:t>
            </a:r>
            <a:r>
              <a:rPr lang="fr-FR" altLang="ja-JP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projets Européens, PCN, KIC,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fr-FR" altLang="fr-FR" sz="2400" dirty="0" smtClean="0">
                <a:latin typeface="Arial" pitchFamily="34" charset="0"/>
              </a:rPr>
              <a:t>Sur les pays émergents l</a:t>
            </a:r>
            <a:r>
              <a:rPr lang="ja-JP" altLang="fr-FR" sz="2400" dirty="0" smtClean="0">
                <a:latin typeface="Arial" pitchFamily="34" charset="0"/>
              </a:rPr>
              <a:t>’</a:t>
            </a:r>
            <a:r>
              <a:rPr lang="fr-FR" altLang="ja-JP" sz="2400" dirty="0" err="1" smtClean="0">
                <a:latin typeface="Arial" pitchFamily="34" charset="0"/>
              </a:rPr>
              <a:t>Ifsttar</a:t>
            </a:r>
            <a:r>
              <a:rPr lang="fr-FR" altLang="ja-JP" sz="2400" dirty="0" smtClean="0">
                <a:latin typeface="Arial" pitchFamily="34" charset="0"/>
              </a:rPr>
              <a:t> intervient en fonction des moyens mobilisables </a:t>
            </a:r>
            <a:r>
              <a:rPr lang="fr-FR" altLang="ja-JP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jumelage, projets, visiteurs</a:t>
            </a:r>
            <a:endParaRPr lang="fr-FR" altLang="fr-FR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41DE0-05B8-4C21-AC7F-2544DBAC2A6B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6386" name="Titre 5"/>
          <p:cNvSpPr>
            <a:spLocks noGrp="1"/>
          </p:cNvSpPr>
          <p:nvPr>
            <p:ph type="title"/>
          </p:nvPr>
        </p:nvSpPr>
        <p:spPr>
          <a:xfrm>
            <a:off x="971599" y="286917"/>
            <a:ext cx="6850555" cy="706090"/>
          </a:xfrm>
        </p:spPr>
        <p:txBody>
          <a:bodyPr/>
          <a:lstStyle/>
          <a:p>
            <a:pPr algn="l" eaLnBrk="1" hangingPunct="1"/>
            <a:r>
              <a:rPr lang="fr-FR" sz="2400" dirty="0" smtClean="0">
                <a:latin typeface="Arial" charset="0"/>
                <a:cs typeface="Arial" charset="0"/>
              </a:rPr>
              <a:t>Effectue le suivi du COP 2017-2021 (tutelles)</a:t>
            </a:r>
          </a:p>
        </p:txBody>
      </p:sp>
      <p:pic>
        <p:nvPicPr>
          <p:cNvPr id="16387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4925" y="38100"/>
            <a:ext cx="143986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-323850" y="2216150"/>
            <a:ext cx="6696075" cy="2782888"/>
          </a:xfrm>
        </p:spPr>
        <p:txBody>
          <a:bodyPr>
            <a:normAutofit/>
          </a:bodyPr>
          <a:lstStyle/>
          <a:p>
            <a:pPr marL="800100" lvl="3" indent="-342900" eaLnBrk="1" hangingPunct="1">
              <a:lnSpc>
                <a:spcPct val="150000"/>
              </a:lnSpc>
              <a:defRPr/>
            </a:pPr>
            <a:r>
              <a:rPr lang="fr-FR" sz="1600" dirty="0" smtClean="0">
                <a:solidFill>
                  <a:schemeClr val="tx2"/>
                </a:solidFill>
              </a:rPr>
              <a:t>Axe </a:t>
            </a:r>
            <a:r>
              <a:rPr lang="fr-FR" sz="1600" dirty="0">
                <a:solidFill>
                  <a:schemeClr val="tx2"/>
                </a:solidFill>
              </a:rPr>
              <a:t>1 : T</a:t>
            </a:r>
            <a:r>
              <a:rPr lang="fr-FR" sz="1600" dirty="0" smtClean="0">
                <a:solidFill>
                  <a:schemeClr val="tx2"/>
                </a:solidFill>
              </a:rPr>
              <a:t>ransporter efficacement et de déplacer en sécurité</a:t>
            </a:r>
            <a:endParaRPr lang="fr-FR" sz="1600" dirty="0">
              <a:solidFill>
                <a:schemeClr val="tx2"/>
              </a:solidFill>
            </a:endParaRPr>
          </a:p>
          <a:p>
            <a:pPr marL="800100" lvl="3" indent="-342900" eaLnBrk="1" hangingPunct="1">
              <a:lnSpc>
                <a:spcPct val="150000"/>
              </a:lnSpc>
              <a:defRPr/>
            </a:pPr>
            <a:r>
              <a:rPr lang="fr-FR" sz="1600" dirty="0">
                <a:solidFill>
                  <a:schemeClr val="tx2"/>
                </a:solidFill>
              </a:rPr>
              <a:t>Axe 2 : </a:t>
            </a:r>
            <a:r>
              <a:rPr lang="fr-FR" sz="1600" dirty="0" smtClean="0">
                <a:solidFill>
                  <a:schemeClr val="tx2"/>
                </a:solidFill>
              </a:rPr>
              <a:t>Améliorer l’efficience et la résilience des infrastructures</a:t>
            </a:r>
            <a:endParaRPr lang="fr-FR" sz="1600" dirty="0">
              <a:solidFill>
                <a:schemeClr val="tx2"/>
              </a:solidFill>
            </a:endParaRPr>
          </a:p>
          <a:p>
            <a:pPr marL="800100" lvl="3" indent="-342900" eaLnBrk="1" hangingPunct="1">
              <a:lnSpc>
                <a:spcPct val="150000"/>
              </a:lnSpc>
              <a:defRPr/>
            </a:pPr>
            <a:r>
              <a:rPr lang="fr-FR" sz="1600" dirty="0">
                <a:solidFill>
                  <a:schemeClr val="tx2"/>
                </a:solidFill>
              </a:rPr>
              <a:t>Axe 3 : </a:t>
            </a:r>
            <a:r>
              <a:rPr lang="fr-FR" sz="1600" dirty="0" smtClean="0">
                <a:solidFill>
                  <a:schemeClr val="tx2"/>
                </a:solidFill>
              </a:rPr>
              <a:t>Aménager et protéger les territoires</a:t>
            </a:r>
          </a:p>
          <a:p>
            <a:pPr marL="800100" lvl="3" indent="-342900" eaLnBrk="1" hangingPunct="1">
              <a:lnSpc>
                <a:spcPct val="150000"/>
              </a:lnSpc>
              <a:defRPr/>
            </a:pPr>
            <a:r>
              <a:rPr lang="fr-FR" sz="1600" dirty="0" smtClean="0">
                <a:solidFill>
                  <a:schemeClr val="tx2"/>
                </a:solidFill>
              </a:rPr>
              <a:t>Axe 4 : Encourager et promouvoir l’excellence scientifique et le transfert technologique</a:t>
            </a:r>
          </a:p>
          <a:p>
            <a:pPr marL="800100" lvl="3" indent="-342900" eaLnBrk="1" hangingPunct="1">
              <a:lnSpc>
                <a:spcPct val="150000"/>
              </a:lnSpc>
              <a:defRPr/>
            </a:pPr>
            <a:r>
              <a:rPr lang="fr-FR" sz="1600" dirty="0" smtClean="0">
                <a:solidFill>
                  <a:schemeClr val="tx2"/>
                </a:solidFill>
              </a:rPr>
              <a:t>Axe 5 : Piloter l’institut en responsabilité</a:t>
            </a:r>
          </a:p>
          <a:p>
            <a:pPr marL="457200" lvl="3" indent="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210300" y="2216150"/>
            <a:ext cx="306388" cy="15827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Accolade fermante 8"/>
          <p:cNvSpPr/>
          <p:nvPr/>
        </p:nvSpPr>
        <p:spPr>
          <a:xfrm>
            <a:off x="6240463" y="3929063"/>
            <a:ext cx="263525" cy="1516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1" name="Espace réservé du contenu 2"/>
          <p:cNvSpPr txBox="1">
            <a:spLocks/>
          </p:cNvSpPr>
          <p:nvPr/>
        </p:nvSpPr>
        <p:spPr bwMode="auto">
          <a:xfrm>
            <a:off x="6156325" y="2695575"/>
            <a:ext cx="3663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3">
              <a:spcBef>
                <a:spcPct val="20000"/>
              </a:spcBef>
              <a:buFont typeface="Arial" charset="0"/>
              <a:buNone/>
            </a:pPr>
            <a:r>
              <a:rPr lang="fr-FR" sz="1600">
                <a:solidFill>
                  <a:schemeClr val="tx2"/>
                </a:solidFill>
              </a:rPr>
              <a:t>Livrables témoins</a:t>
            </a:r>
          </a:p>
          <a:p>
            <a:pPr marL="457200" lvl="3">
              <a:spcBef>
                <a:spcPct val="20000"/>
              </a:spcBef>
              <a:buFont typeface="Arial" charset="0"/>
              <a:buNone/>
            </a:pPr>
            <a:r>
              <a:rPr lang="fr-FR" sz="1600">
                <a:solidFill>
                  <a:schemeClr val="tx2"/>
                </a:solidFill>
              </a:rPr>
              <a:t>Séminaires de transfert</a:t>
            </a:r>
          </a:p>
        </p:txBody>
      </p:sp>
      <p:sp>
        <p:nvSpPr>
          <p:cNvPr id="16392" name="Espace réservé du contenu 2"/>
          <p:cNvSpPr txBox="1">
            <a:spLocks/>
          </p:cNvSpPr>
          <p:nvPr/>
        </p:nvSpPr>
        <p:spPr bwMode="auto">
          <a:xfrm>
            <a:off x="6012160" y="4523428"/>
            <a:ext cx="3663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3">
              <a:spcBef>
                <a:spcPct val="20000"/>
              </a:spcBef>
              <a:buFont typeface="Arial" charset="0"/>
              <a:buNone/>
            </a:pPr>
            <a:r>
              <a:rPr lang="fr-FR" sz="1600" dirty="0">
                <a:solidFill>
                  <a:schemeClr val="tx2"/>
                </a:solidFill>
              </a:rPr>
              <a:t>Démarches phares</a:t>
            </a:r>
          </a:p>
          <a:p>
            <a:pPr marL="457200" lvl="3">
              <a:spcBef>
                <a:spcPct val="20000"/>
              </a:spcBef>
              <a:buFont typeface="Arial" charset="0"/>
              <a:buNone/>
            </a:pPr>
            <a:r>
              <a:rPr lang="fr-FR" sz="1600" dirty="0">
                <a:solidFill>
                  <a:schemeClr val="tx2"/>
                </a:solidFill>
              </a:rPr>
              <a:t>Indicateurs et informations</a:t>
            </a:r>
          </a:p>
        </p:txBody>
      </p:sp>
      <p:sp>
        <p:nvSpPr>
          <p:cNvPr id="12" name="Ellipse 11"/>
          <p:cNvSpPr/>
          <p:nvPr/>
        </p:nvSpPr>
        <p:spPr>
          <a:xfrm rot="16200000">
            <a:off x="3404345" y="534757"/>
            <a:ext cx="2016223" cy="8824913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679" y="4693072"/>
            <a:ext cx="531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Suivi de plusieurs indicateurs : projets Européens, mobilités, position </a:t>
            </a:r>
            <a:r>
              <a:rPr lang="fr-FR" dirty="0" err="1" smtClean="0"/>
              <a:t>papers</a:t>
            </a:r>
            <a:r>
              <a:rPr lang="fr-FR" dirty="0" smtClean="0"/>
              <a:t> pour tout </a:t>
            </a:r>
            <a:r>
              <a:rPr lang="fr-FR" dirty="0" err="1" smtClean="0"/>
              <a:t>Ifsttar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0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17339"/>
              </p:ext>
            </p:extLst>
          </p:nvPr>
        </p:nvGraphicFramePr>
        <p:xfrm>
          <a:off x="-3137" y="779513"/>
          <a:ext cx="2530560" cy="6189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7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Fiches pays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368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Afrique sub-saharienne, Allemagne , Algérie, Australie, Brésil, Canada, Chine, Espagne, Etats-Unis, Italie, Japon, Maroc, 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Pays-Bas, Singapour, Suède, Suisse, Tunisie, Vietnam</a:t>
                      </a:r>
                      <a:endParaRPr kumimoji="0" lang="fr-FR" altLang="fr-F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572">
                <a:tc>
                  <a:txBody>
                    <a:bodyPr/>
                    <a:lstStyle/>
                    <a:p>
                      <a:pPr marL="11430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altLang="fr-F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67235"/>
              </p:ext>
            </p:extLst>
          </p:nvPr>
        </p:nvGraphicFramePr>
        <p:xfrm>
          <a:off x="5747763" y="658184"/>
          <a:ext cx="3044336" cy="4511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5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Fiches réseaux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430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PCN Transport, JPI UE,</a:t>
                      </a:r>
                    </a:p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KIC </a:t>
                      </a:r>
                      <a:r>
                        <a:rPr lang="fr-FR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Umove</a:t>
                      </a:r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UERA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68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CLORA, ETRA, CEDR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68">
                <a:tc>
                  <a:txBody>
                    <a:bodyPr/>
                    <a:lstStyle/>
                    <a:p>
                      <a:pPr algn="l"/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430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ECTRI, ERTICO,</a:t>
                      </a:r>
                    </a:p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FERSI, EURNEXT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68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FEHRL,</a:t>
                      </a:r>
                      <a:r>
                        <a:rPr lang="fr-FR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HUMANIST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68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ECTP, ELGIP, EEN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968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AIPCR, OCDE, RILEM,TRB 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79512" y="6669360"/>
            <a:ext cx="1944216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757440" y="379403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-4517" y="13039"/>
            <a:ext cx="961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solidFill>
                  <a:srgbClr val="00A6A4"/>
                </a:solidFill>
                <a:latin typeface="Arial" charset="0"/>
                <a:ea typeface="ヒラギノ角ゴ Pro W3" pitchFamily="-65" charset="-128"/>
                <a:cs typeface="ヒラギノ角ゴ Pro W3" charset="0"/>
              </a:rPr>
              <a:t>Organise les incitations internes via un système de fiches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33076" y="4618389"/>
            <a:ext cx="199445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Congrès </a:t>
            </a:r>
          </a:p>
          <a:p>
            <a:pPr algn="ctr" defTabSz="457200">
              <a:defRPr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TRB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TRA, ITS,</a:t>
            </a:r>
          </a:p>
          <a:p>
            <a:pPr algn="ctr" defTabSz="457200">
              <a:defRPr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OCDE/FIT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3561687" y="144682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Double flèche verticale 6"/>
          <p:cNvSpPr/>
          <p:nvPr/>
        </p:nvSpPr>
        <p:spPr>
          <a:xfrm rot="19393243">
            <a:off x="2663731" y="3515789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 rot="1527099">
            <a:off x="4918848" y="349251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910042" y="2604303"/>
            <a:ext cx="2431007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"/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Fiches 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 incitatifs</a:t>
            </a:r>
            <a:endParaRPr lang="fr-FR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52" y="105451"/>
            <a:ext cx="8229600" cy="807107"/>
          </a:xfrm>
        </p:spPr>
        <p:txBody>
          <a:bodyPr/>
          <a:lstStyle/>
          <a:p>
            <a:r>
              <a:rPr lang="fr-FR" dirty="0" smtClean="0"/>
              <a:t>Contenu des fiches pays –interlocuteurs internes de DAEI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514350" indent="-514350">
              <a:buNone/>
            </a:pPr>
            <a:endParaRPr lang="fr-FR" b="1" dirty="0" smtClean="0"/>
          </a:p>
          <a:p>
            <a:pPr marL="914400" lvl="1" indent="-514350">
              <a:buNone/>
            </a:pPr>
            <a:endParaRPr lang="fr-FR" b="1" dirty="0" smtClean="0"/>
          </a:p>
          <a:p>
            <a:pPr marL="914400" lvl="1" indent="-51435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01088" y="6592888"/>
            <a:ext cx="442912" cy="365125"/>
          </a:xfrm>
          <a:prstGeom prst="rect">
            <a:avLst/>
          </a:prstGeom>
        </p:spPr>
        <p:txBody>
          <a:bodyPr/>
          <a:lstStyle/>
          <a:p>
            <a:fld id="{FEDAF4A0-3EA4-4347-BC60-8C1EC8A14E6B}" type="slidenum">
              <a:rPr lang="fr-FR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484784"/>
            <a:ext cx="8568952" cy="51125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1. Plan d’action  annuel 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(discussion validation COMEX)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2. </a:t>
            </a:r>
            <a:r>
              <a:rPr lang="fr-FR" sz="2000" b="1" dirty="0">
                <a:solidFill>
                  <a:schemeClr val="tx1"/>
                </a:solidFill>
              </a:rPr>
              <a:t>Éléments de </a:t>
            </a:r>
            <a:r>
              <a:rPr lang="fr-FR" sz="2000" b="1" dirty="0" smtClean="0">
                <a:solidFill>
                  <a:schemeClr val="tx1"/>
                </a:solidFill>
              </a:rPr>
              <a:t>contexte  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(TOUS)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tx1"/>
                </a:solidFill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</a:rPr>
              <a:t>. </a:t>
            </a:r>
            <a:r>
              <a:rPr lang="fr-FR" sz="2000" b="1" dirty="0">
                <a:solidFill>
                  <a:schemeClr val="tx1"/>
                </a:solidFill>
              </a:rPr>
              <a:t>Accords formels de </a:t>
            </a:r>
            <a:r>
              <a:rPr lang="fr-FR" sz="2000" b="1" dirty="0" smtClean="0">
                <a:solidFill>
                  <a:schemeClr val="tx1"/>
                </a:solidFill>
              </a:rPr>
              <a:t>coopération</a:t>
            </a:r>
            <a:r>
              <a:rPr lang="fr-FR" b="1" dirty="0" smtClean="0">
                <a:solidFill>
                  <a:schemeClr val="tx1"/>
                </a:solidFill>
              </a:rPr>
              <a:t>  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(DAEI/DPM)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/>
            <a:r>
              <a:rPr lang="fr-FR" sz="1600" b="1" dirty="0" smtClean="0">
                <a:solidFill>
                  <a:schemeClr val="tx1"/>
                </a:solidFill>
              </a:rPr>
              <a:t>3.1 Accords-cadres</a:t>
            </a:r>
            <a:endParaRPr lang="fr-FR" sz="1600" b="1" dirty="0">
              <a:solidFill>
                <a:schemeClr val="tx1"/>
              </a:solidFill>
            </a:endParaRPr>
          </a:p>
          <a:p>
            <a:pPr marL="400050" lvl="1"/>
            <a:r>
              <a:rPr lang="fr-FR" sz="1600" b="1" dirty="0" smtClean="0">
                <a:solidFill>
                  <a:schemeClr val="tx1"/>
                </a:solidFill>
              </a:rPr>
              <a:t>3.2 Conventions spécifiques</a:t>
            </a:r>
          </a:p>
          <a:p>
            <a:pPr marL="400050" lvl="1"/>
            <a:r>
              <a:rPr lang="fr-FR" sz="1600" b="1" dirty="0" smtClean="0">
                <a:solidFill>
                  <a:schemeClr val="tx1"/>
                </a:solidFill>
              </a:rPr>
              <a:t>3.3 Projets en cours (Europe, hors Europe)</a:t>
            </a:r>
          </a:p>
          <a:p>
            <a:pPr marL="400050" lvl="1"/>
            <a:r>
              <a:rPr lang="fr-FR" sz="1600" b="1" dirty="0" smtClean="0">
                <a:solidFill>
                  <a:schemeClr val="tx1"/>
                </a:solidFill>
              </a:rPr>
              <a:t>3.4 Accords institutionnels</a:t>
            </a:r>
          </a:p>
          <a:p>
            <a:pPr marL="400050" lvl="1"/>
            <a:r>
              <a:rPr lang="fr-FR" sz="1600" b="1" dirty="0" smtClean="0">
                <a:solidFill>
                  <a:schemeClr val="tx1"/>
                </a:solidFill>
              </a:rPr>
              <a:t>3.5 Associations, réseaux</a:t>
            </a:r>
            <a:endParaRPr lang="fr-FR" sz="1600" b="1" dirty="0">
              <a:solidFill>
                <a:schemeClr val="tx1"/>
              </a:solidFill>
            </a:endParaRPr>
          </a:p>
          <a:p>
            <a:pPr marL="514350" indent="-514350"/>
            <a:r>
              <a:rPr lang="fr-FR" sz="2000" b="1" dirty="0">
                <a:solidFill>
                  <a:schemeClr val="tx1"/>
                </a:solidFill>
              </a:rPr>
              <a:t>4</a:t>
            </a:r>
            <a:r>
              <a:rPr lang="fr-FR" sz="2000" b="1" dirty="0" smtClean="0">
                <a:solidFill>
                  <a:schemeClr val="tx1"/>
                </a:solidFill>
              </a:rPr>
              <a:t>. </a:t>
            </a:r>
            <a:r>
              <a:rPr lang="fr-FR" sz="2000" b="1" dirty="0">
                <a:solidFill>
                  <a:schemeClr val="tx1"/>
                </a:solidFill>
              </a:rPr>
              <a:t>Travaux en </a:t>
            </a:r>
            <a:r>
              <a:rPr lang="fr-FR" sz="2000" b="1" dirty="0" smtClean="0">
                <a:solidFill>
                  <a:schemeClr val="tx1"/>
                </a:solidFill>
              </a:rPr>
              <a:t>cours - présentation université/organisme 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Départements/</a:t>
            </a:r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</a:rPr>
              <a:t>CEIDs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tx1"/>
                </a:solidFill>
              </a:rPr>
              <a:t>5</a:t>
            </a:r>
            <a:r>
              <a:rPr lang="fr-FR" sz="2000" b="1" dirty="0" smtClean="0">
                <a:solidFill>
                  <a:schemeClr val="tx1"/>
                </a:solidFill>
              </a:rPr>
              <a:t>. </a:t>
            </a:r>
            <a:r>
              <a:rPr lang="fr-FR" sz="2000" b="1" dirty="0">
                <a:solidFill>
                  <a:schemeClr val="tx1"/>
                </a:solidFill>
              </a:rPr>
              <a:t>Transfert de </a:t>
            </a:r>
            <a:r>
              <a:rPr lang="fr-FR" sz="2000" b="1" dirty="0" smtClean="0">
                <a:solidFill>
                  <a:schemeClr val="tx1"/>
                </a:solidFill>
              </a:rPr>
              <a:t>technologies, valorisation  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(DPM)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tx1"/>
                </a:solidFill>
              </a:rPr>
              <a:t>6</a:t>
            </a:r>
            <a:r>
              <a:rPr lang="fr-FR" sz="2000" b="1" dirty="0" smtClean="0">
                <a:solidFill>
                  <a:schemeClr val="tx1"/>
                </a:solidFill>
              </a:rPr>
              <a:t>. </a:t>
            </a:r>
            <a:r>
              <a:rPr lang="fr-FR" sz="2000" b="1" dirty="0">
                <a:solidFill>
                  <a:schemeClr val="tx1"/>
                </a:solidFill>
              </a:rPr>
              <a:t>Contacts ponctuels, </a:t>
            </a:r>
            <a:r>
              <a:rPr lang="fr-FR" sz="2000" b="1" dirty="0" smtClean="0">
                <a:solidFill>
                  <a:schemeClr val="tx1"/>
                </a:solidFill>
              </a:rPr>
              <a:t>visites</a:t>
            </a:r>
            <a:r>
              <a:rPr lang="fr-FR" sz="2000" b="1" dirty="0">
                <a:solidFill>
                  <a:schemeClr val="tx1"/>
                </a:solidFill>
              </a:rPr>
              <a:t>, missions 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(Départements/DS/DGA/DG)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tx1"/>
                </a:solidFill>
              </a:rPr>
              <a:t>7</a:t>
            </a:r>
            <a:r>
              <a:rPr lang="fr-FR" sz="2000" b="1" dirty="0" smtClean="0">
                <a:solidFill>
                  <a:schemeClr val="tx1"/>
                </a:solidFill>
              </a:rPr>
              <a:t>. </a:t>
            </a:r>
            <a:r>
              <a:rPr lang="fr-FR" sz="2000" b="1" dirty="0">
                <a:solidFill>
                  <a:schemeClr val="tx1"/>
                </a:solidFill>
              </a:rPr>
              <a:t>Prestations </a:t>
            </a:r>
            <a:r>
              <a:rPr lang="fr-FR" sz="2000" b="1" dirty="0" smtClean="0">
                <a:solidFill>
                  <a:schemeClr val="tx1"/>
                </a:solidFill>
              </a:rPr>
              <a:t>d’expertise  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(DPM)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/>
            <a:r>
              <a:rPr lang="fr-FR" sz="2000" b="1" dirty="0" smtClean="0">
                <a:solidFill>
                  <a:schemeClr val="tx1"/>
                </a:solidFill>
              </a:rPr>
              <a:t>8  . </a:t>
            </a:r>
            <a:r>
              <a:rPr lang="fr-FR" sz="2000" b="1" dirty="0">
                <a:solidFill>
                  <a:schemeClr val="tx1"/>
                </a:solidFill>
              </a:rPr>
              <a:t>Séminaires réguliers, laboratoires </a:t>
            </a:r>
            <a:r>
              <a:rPr lang="fr-FR" sz="2000" b="1" dirty="0" smtClean="0">
                <a:solidFill>
                  <a:schemeClr val="tx1"/>
                </a:solidFill>
              </a:rPr>
              <a:t> internationaux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(Départements/Labo)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13" y="6669360"/>
            <a:ext cx="2357047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14994" r="14994"/>
          <a:stretch/>
        </p:blipFill>
        <p:spPr>
          <a:xfrm>
            <a:off x="-1331099" y="1124744"/>
            <a:ext cx="10078006" cy="46585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2132856"/>
            <a:ext cx="21602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Fil Info DAEI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35496" y="107921"/>
            <a:ext cx="886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A6A4"/>
                </a:solidFill>
                <a:latin typeface="Arial" charset="0"/>
                <a:ea typeface="ヒラギノ角ゴ Pro W3" pitchFamily="-65" charset="-128"/>
              </a:rPr>
              <a:t>INTRANET DAEI : soutien, volet documentaire, procédures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4713" y="6669360"/>
            <a:ext cx="2357047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15444</TotalTime>
  <Words>787</Words>
  <Application>Microsoft Office PowerPoint</Application>
  <PresentationFormat>Affichage à l'écran (4:3)</PresentationFormat>
  <Paragraphs>162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Wingdings</vt:lpstr>
      <vt:lpstr>ヒラギノ角ゴ Pro W3</vt:lpstr>
      <vt:lpstr>Thème Office</vt:lpstr>
      <vt:lpstr>1_Thème Office</vt:lpstr>
      <vt:lpstr>2_Thème Office</vt:lpstr>
      <vt:lpstr>Présentation PowerPoint</vt:lpstr>
      <vt:lpstr>L’équipe DAEI ,  ses activités , localisations</vt:lpstr>
      <vt:lpstr>Présentation PowerPoint</vt:lpstr>
      <vt:lpstr>Positionnement au sein de l’Ifsttar</vt:lpstr>
      <vt:lpstr>Veille à la mise en œuvre des 5 objectifs de la Stratégie Europe et International de l’Ifsttar (interne)</vt:lpstr>
      <vt:lpstr>Effectue le suivi du COP 2017-2021 (tutelles)</vt:lpstr>
      <vt:lpstr>Présentation PowerPoint</vt:lpstr>
      <vt:lpstr>Contenu des fiches pays –interlocuteurs internes de DAEI</vt:lpstr>
      <vt:lpstr>Présentation PowerPoint</vt:lpstr>
      <vt:lpstr>Présentation PowerPoint</vt:lpstr>
      <vt:lpstr>Influence nationale : programmes Européens Incitation nationale : projets Européens en collaboration à l’international</vt:lpstr>
      <vt:lpstr>Présentation PowerPoint</vt:lpstr>
      <vt:lpstr>L’Ifsttar dans le projet d’I-SITE pour créer une université cible nationale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fongue</dc:creator>
  <cp:lastModifiedBy>Philippe Tamagny</cp:lastModifiedBy>
  <cp:revision>1557</cp:revision>
  <cp:lastPrinted>2017-06-19T07:45:44Z</cp:lastPrinted>
  <dcterms:created xsi:type="dcterms:W3CDTF">2012-09-10T08:46:14Z</dcterms:created>
  <dcterms:modified xsi:type="dcterms:W3CDTF">2018-08-02T09:19:58Z</dcterms:modified>
</cp:coreProperties>
</file>