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4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94" r:id="rId3"/>
    <p:sldId id="267" r:id="rId4"/>
    <p:sldId id="293" r:id="rId5"/>
    <p:sldId id="290" r:id="rId6"/>
    <p:sldId id="29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42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20" autoAdjust="0"/>
  </p:normalViewPr>
  <p:slideViewPr>
    <p:cSldViewPr>
      <p:cViewPr varScale="1">
        <p:scale>
          <a:sx n="152" d="100"/>
          <a:sy n="152" d="100"/>
        </p:scale>
        <p:origin x="462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dirty="0" smtClean="0">
              <a:solidFill>
                <a:srgbClr val="2A42A6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128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75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954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(Intéresser les préoccupations locale avec une force nationale). Enthousiasme, confiance et ambition partagée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3424-47A1-4554-9C6E-14C43A49C7A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75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t>29/03/2018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" Type="http://schemas.openxmlformats.org/officeDocument/2006/relationships/tags" Target="../tags/tag9.xml"/><Relationship Id="rId21" Type="http://schemas.openxmlformats.org/officeDocument/2006/relationships/image" Target="../media/image2.jpeg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tags" Target="../tags/tag23.xml"/><Relationship Id="rId2" Type="http://schemas.openxmlformats.org/officeDocument/2006/relationships/tags" Target="../tags/tag8.xml"/><Relationship Id="rId16" Type="http://schemas.openxmlformats.org/officeDocument/2006/relationships/tags" Target="../tags/tag22.xml"/><Relationship Id="rId20" Type="http://schemas.openxmlformats.org/officeDocument/2006/relationships/notesSlide" Target="../notesSlides/notesSlide2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tags" Target="../tags/tag21.xml"/><Relationship Id="rId10" Type="http://schemas.openxmlformats.org/officeDocument/2006/relationships/tags" Target="../tags/tag16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2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3.jpe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36.xml"/><Relationship Id="rId7" Type="http://schemas.openxmlformats.org/officeDocument/2006/relationships/image" Target="../media/image2.jpe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50076" y="3068960"/>
            <a:ext cx="7772400" cy="3096344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/>
              <a:t>RESTITUTION DE L’ATELIER</a:t>
            </a:r>
            <a:br>
              <a:rPr lang="fr-FR" sz="3200" b="1" dirty="0" smtClean="0"/>
            </a:br>
            <a:r>
              <a:rPr lang="fr-FR" sz="3200" b="1" dirty="0" smtClean="0"/>
              <a:t>Comment communiquer en interne pour accompagner une démarche de transformation ?</a:t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1800" b="1" dirty="0" smtClean="0"/>
              <a:t>EIVPT (1) ESIEE Paris(2) </a:t>
            </a:r>
            <a:r>
              <a:rPr lang="fr-FR" sz="1800" b="1" dirty="0" err="1" smtClean="0"/>
              <a:t>Ifsttar</a:t>
            </a:r>
            <a:r>
              <a:rPr lang="fr-FR" sz="1800" b="1" dirty="0" smtClean="0"/>
              <a:t> (4) UPEM (2)</a:t>
            </a:r>
            <a:br>
              <a:rPr lang="fr-FR" sz="1800" b="1" dirty="0" smtClean="0"/>
            </a:br>
            <a:r>
              <a:rPr lang="fr-FR" sz="1800" b="1" dirty="0" smtClean="0"/>
              <a:t>Service Com (4) /  Marketing (1) / Vie étudiante (1) / DS &amp; Structure </a:t>
            </a:r>
            <a:r>
              <a:rPr lang="fr-FR" sz="1800" b="1" dirty="0" err="1" smtClean="0"/>
              <a:t>rech</a:t>
            </a:r>
            <a:r>
              <a:rPr lang="fr-FR" sz="1800" b="1" dirty="0" smtClean="0"/>
              <a:t> (2) / Info (1)</a:t>
            </a:r>
            <a:endParaRPr lang="fr-FR" sz="1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0941" y="6309320"/>
            <a:ext cx="6400800" cy="40689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fr-FR" sz="2800" i="1" dirty="0" smtClean="0"/>
              <a:t>27 et 28 février 2018</a:t>
            </a:r>
            <a:endParaRPr lang="fr-FR" sz="2800" i="1" dirty="0"/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049033" cy="25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1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 logo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D1E5D74-7491-46B6-BB95-B7C11C0D261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007752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 postulat</a:t>
            </a:r>
            <a:endParaRPr lang="fr-FR" sz="40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3CC509F-809B-42F4-8EAA-67FCDF6A06CE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000" dirty="0"/>
              <a:t>La </a:t>
            </a:r>
            <a:r>
              <a:rPr lang="fr-FR" sz="2000" b="1" dirty="0">
                <a:solidFill>
                  <a:srgbClr val="2A42A6"/>
                </a:solidFill>
              </a:rPr>
              <a:t>conduite du changement ne se réduit pas à la communication</a:t>
            </a:r>
            <a:r>
              <a:rPr lang="fr-FR" sz="2000" dirty="0"/>
              <a:t>, mais cette dernière s'avère être une des </a:t>
            </a:r>
            <a:r>
              <a:rPr lang="fr-FR" sz="2000" b="1" dirty="0">
                <a:solidFill>
                  <a:srgbClr val="2A42A6"/>
                </a:solidFill>
              </a:rPr>
              <a:t>principales composantes de ce type de démarche</a:t>
            </a:r>
            <a:r>
              <a:rPr lang="fr-FR" sz="2000" dirty="0" smtClean="0"/>
              <a:t>.</a:t>
            </a:r>
            <a:br>
              <a:rPr lang="fr-FR" sz="2000" dirty="0" smtClean="0"/>
            </a:br>
            <a:endParaRPr lang="fr-FR" sz="2000" dirty="0"/>
          </a:p>
          <a:p>
            <a:pPr marL="0" indent="0">
              <a:buNone/>
            </a:pPr>
            <a:r>
              <a:rPr lang="fr-FR" sz="2000" dirty="0"/>
              <a:t>L'enjeu est de </a:t>
            </a:r>
            <a:r>
              <a:rPr lang="fr-FR" sz="2000" b="1" dirty="0">
                <a:solidFill>
                  <a:srgbClr val="2A42A6"/>
                </a:solidFill>
              </a:rPr>
              <a:t>transmettre une vision </a:t>
            </a:r>
            <a:r>
              <a:rPr lang="fr-FR" sz="2000" dirty="0"/>
              <a:t>qui doit permettre à chacun de partager une représentation suffisamment semblable de l’avenir pour pouvoir le </a:t>
            </a:r>
            <a:r>
              <a:rPr lang="fr-FR" sz="2000" b="1" dirty="0">
                <a:solidFill>
                  <a:srgbClr val="2A42A6"/>
                </a:solidFill>
              </a:rPr>
              <a:t>construire ensemble</a:t>
            </a:r>
            <a:r>
              <a:rPr lang="fr-FR" sz="2000" dirty="0" smtClean="0"/>
              <a:t>.</a:t>
            </a:r>
            <a:br>
              <a:rPr lang="fr-FR" sz="2000" dirty="0" smtClean="0"/>
            </a:br>
            <a:endParaRPr lang="fr-FR" sz="2000" dirty="0"/>
          </a:p>
          <a:p>
            <a:pPr marL="0" indent="0">
              <a:buNone/>
            </a:pPr>
            <a:r>
              <a:rPr lang="fr-FR" sz="2000" dirty="0"/>
              <a:t>Quels messages faire passer ? Quels canaux utiliser ? Pour quelles cibles </a:t>
            </a:r>
            <a:r>
              <a:rPr lang="fr-FR" sz="2000" dirty="0" smtClean="0"/>
              <a:t>?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Parce </a:t>
            </a:r>
            <a:r>
              <a:rPr lang="fr-FR" sz="2000" dirty="0"/>
              <a:t>que les problématiques de communication et de conduite de changement sont au carrefour de plusieurs domaines (stratégie, communication, ressources humaines, digital, </a:t>
            </a:r>
            <a:r>
              <a:rPr lang="fr-FR" sz="2000" dirty="0" err="1"/>
              <a:t>etc</a:t>
            </a:r>
            <a:r>
              <a:rPr lang="fr-FR" sz="2000" dirty="0"/>
              <a:t>), leur solution ne peut provenir d'une seule discipline.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>
                <a:solidFill>
                  <a:srgbClr val="2A42A6"/>
                </a:solidFill>
              </a:rPr>
              <a:t>Seule l’hybridation des savoirs, des compétences et des expériences, permet de faire émerger une solution globale et pérenne.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C’est pourquoi il est nécessaire de mobiliser un réseau de partenaires experts, des savoirs et des méthodologies issues d’autres champs (intelligence collective, sociologie, digital, développement RH, …).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9504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 logo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D1E5D74-7491-46B6-BB95-B7C11C0D261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35696" y="274638"/>
            <a:ext cx="6851104" cy="1007752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Les fonctions parties prenantes</a:t>
            </a:r>
            <a:br>
              <a:rPr lang="fr-FR" sz="3200" dirty="0" smtClean="0"/>
            </a:br>
            <a:r>
              <a:rPr lang="fr-FR" sz="2200" i="1" dirty="0"/>
              <a:t>pour la communication interne </a:t>
            </a:r>
            <a:br>
              <a:rPr lang="fr-FR" sz="2200" i="1" dirty="0"/>
            </a:br>
            <a:r>
              <a:rPr lang="fr-FR" sz="2200" i="1" dirty="0" smtClean="0"/>
              <a:t>dans le cadre d’un projet de transformation</a:t>
            </a:r>
            <a:endParaRPr lang="fr-FR" sz="2200" i="1" dirty="0"/>
          </a:p>
        </p:txBody>
      </p:sp>
      <p:cxnSp>
        <p:nvCxnSpPr>
          <p:cNvPr id="7" name="Connecteur droit 6"/>
          <p:cNvCxnSpPr/>
          <p:nvPr>
            <p:custDataLst>
              <p:tags r:id="rId3"/>
            </p:custDataLst>
          </p:nvPr>
        </p:nvCxnSpPr>
        <p:spPr>
          <a:xfrm>
            <a:off x="248340" y="4026739"/>
            <a:ext cx="8714382" cy="1"/>
          </a:xfrm>
          <a:prstGeom prst="line">
            <a:avLst/>
          </a:prstGeom>
          <a:ln w="127000">
            <a:solidFill>
              <a:schemeClr val="bg1">
                <a:lumMod val="50000"/>
                <a:alpha val="51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>
            <p:custDataLst>
              <p:tags r:id="rId4"/>
            </p:custDataLst>
          </p:nvPr>
        </p:nvSpPr>
        <p:spPr>
          <a:xfrm rot="5400000">
            <a:off x="3574642" y="1517123"/>
            <a:ext cx="2172409" cy="5086130"/>
          </a:xfrm>
          <a:prstGeom prst="ellipse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>
            <p:custDataLst>
              <p:tags r:id="rId5"/>
            </p:custDataLst>
          </p:nvPr>
        </p:nvSpPr>
        <p:spPr>
          <a:xfrm rot="10800000">
            <a:off x="3611009" y="1583227"/>
            <a:ext cx="2172409" cy="5086131"/>
          </a:xfrm>
          <a:prstGeom prst="ellipse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>
            <p:custDataLst>
              <p:tags r:id="rId6"/>
            </p:custDataLst>
          </p:nvPr>
        </p:nvSpPr>
        <p:spPr>
          <a:xfrm>
            <a:off x="3549711" y="1669683"/>
            <a:ext cx="2628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</a:rPr>
              <a:t>Direction(s)</a:t>
            </a:r>
            <a:endParaRPr lang="fr-F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>
            <p:custDataLst>
              <p:tags r:id="rId7"/>
            </p:custDataLst>
          </p:nvPr>
        </p:nvSpPr>
        <p:spPr>
          <a:xfrm>
            <a:off x="6105167" y="3702424"/>
            <a:ext cx="1098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</a:rPr>
              <a:t>RH</a:t>
            </a:r>
            <a:endParaRPr lang="fr-F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>
            <p:custDataLst>
              <p:tags r:id="rId8"/>
            </p:custDataLst>
          </p:nvPr>
        </p:nvSpPr>
        <p:spPr>
          <a:xfrm>
            <a:off x="2163461" y="3723898"/>
            <a:ext cx="1635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</a:rPr>
              <a:t>Com</a:t>
            </a:r>
            <a:endParaRPr lang="fr-F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ZoneTexte 12"/>
          <p:cNvSpPr txBox="1"/>
          <p:nvPr>
            <p:custDataLst>
              <p:tags r:id="rId9"/>
            </p:custDataLst>
          </p:nvPr>
        </p:nvSpPr>
        <p:spPr>
          <a:xfrm>
            <a:off x="3404262" y="5846384"/>
            <a:ext cx="275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5">
                    <a:lumMod val="75000"/>
                  </a:schemeClr>
                </a:solidFill>
              </a:rPr>
              <a:t>Informatique</a:t>
            </a:r>
            <a:endParaRPr lang="fr-FR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>
            <p:custDataLst>
              <p:tags r:id="rId10"/>
            </p:custDataLst>
          </p:nvPr>
        </p:nvSpPr>
        <p:spPr>
          <a:xfrm>
            <a:off x="3563888" y="3573016"/>
            <a:ext cx="2288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Communication 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interne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>
            <p:custDataLst>
              <p:tags r:id="rId11"/>
            </p:custDataLst>
          </p:nvPr>
        </p:nvSpPr>
        <p:spPr>
          <a:xfrm>
            <a:off x="178984" y="1635521"/>
            <a:ext cx="23447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2A42A6"/>
                </a:solidFill>
              </a:rPr>
              <a:t>Fonctions </a:t>
            </a:r>
          </a:p>
          <a:p>
            <a:r>
              <a:rPr lang="fr-FR" sz="2400" b="1" dirty="0" smtClean="0">
                <a:solidFill>
                  <a:srgbClr val="2A42A6"/>
                </a:solidFill>
              </a:rPr>
              <a:t>stratégiques</a:t>
            </a:r>
            <a:endParaRPr lang="fr-FR" sz="2400" b="1" dirty="0">
              <a:solidFill>
                <a:srgbClr val="2A42A6"/>
              </a:solidFill>
            </a:endParaRPr>
          </a:p>
        </p:txBody>
      </p:sp>
      <p:sp>
        <p:nvSpPr>
          <p:cNvPr id="16" name="ZoneTexte 15"/>
          <p:cNvSpPr txBox="1"/>
          <p:nvPr>
            <p:custDataLst>
              <p:tags r:id="rId12"/>
            </p:custDataLst>
          </p:nvPr>
        </p:nvSpPr>
        <p:spPr>
          <a:xfrm>
            <a:off x="217156" y="5514756"/>
            <a:ext cx="2685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7030A0"/>
                </a:solidFill>
              </a:rPr>
              <a:t>Fonctions </a:t>
            </a:r>
          </a:p>
          <a:p>
            <a:r>
              <a:rPr lang="fr-FR" sz="2400" b="1" dirty="0" smtClean="0">
                <a:solidFill>
                  <a:srgbClr val="7030A0"/>
                </a:solidFill>
              </a:rPr>
              <a:t>opérationnelles</a:t>
            </a:r>
            <a:endParaRPr lang="fr-FR" sz="2400" b="1" dirty="0">
              <a:solidFill>
                <a:srgbClr val="7030A0"/>
              </a:solidFill>
            </a:endParaRPr>
          </a:p>
        </p:txBody>
      </p:sp>
      <p:sp>
        <p:nvSpPr>
          <p:cNvPr id="17" name="ZoneTexte 16"/>
          <p:cNvSpPr txBox="1"/>
          <p:nvPr>
            <p:custDataLst>
              <p:tags r:id="rId13"/>
            </p:custDataLst>
          </p:nvPr>
        </p:nvSpPr>
        <p:spPr>
          <a:xfrm>
            <a:off x="3481849" y="5564268"/>
            <a:ext cx="2674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Système d’information</a:t>
            </a:r>
            <a:endParaRPr lang="fr-FR" sz="2000" dirty="0"/>
          </a:p>
        </p:txBody>
      </p:sp>
      <p:sp>
        <p:nvSpPr>
          <p:cNvPr id="18" name="ZoneTexte 17"/>
          <p:cNvSpPr txBox="1"/>
          <p:nvPr>
            <p:custDataLst>
              <p:tags r:id="rId14"/>
            </p:custDataLst>
          </p:nvPr>
        </p:nvSpPr>
        <p:spPr>
          <a:xfrm>
            <a:off x="2604116" y="4616101"/>
            <a:ext cx="2259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7030A0"/>
                </a:solidFill>
              </a:rPr>
              <a:t>Canaux pour </a:t>
            </a:r>
          </a:p>
          <a:p>
            <a:pPr algn="ctr"/>
            <a:r>
              <a:rPr lang="fr-FR" sz="1600" b="1" dirty="0" smtClean="0">
                <a:solidFill>
                  <a:srgbClr val="7030A0"/>
                </a:solidFill>
              </a:rPr>
              <a:t>la circulation de l’info</a:t>
            </a:r>
          </a:p>
          <a:p>
            <a:pPr algn="ctr"/>
            <a:r>
              <a:rPr lang="fr-FR" sz="1600" b="1" dirty="0" smtClean="0">
                <a:solidFill>
                  <a:srgbClr val="7030A0"/>
                </a:solidFill>
              </a:rPr>
              <a:t>(mail, </a:t>
            </a:r>
            <a:r>
              <a:rPr lang="fr-FR" sz="1600" b="1" dirty="0" err="1" smtClean="0">
                <a:solidFill>
                  <a:srgbClr val="7030A0"/>
                </a:solidFill>
              </a:rPr>
              <a:t>inranet</a:t>
            </a:r>
            <a:r>
              <a:rPr lang="fr-FR" sz="1600" b="1" dirty="0" smtClean="0">
                <a:solidFill>
                  <a:srgbClr val="7030A0"/>
                </a:solidFill>
              </a:rPr>
              <a:t> …)</a:t>
            </a:r>
            <a:endParaRPr lang="fr-FR" sz="1600" b="1" dirty="0">
              <a:solidFill>
                <a:srgbClr val="7030A0"/>
              </a:solidFill>
            </a:endParaRPr>
          </a:p>
        </p:txBody>
      </p:sp>
      <p:sp>
        <p:nvSpPr>
          <p:cNvPr id="19" name="ZoneTexte 18"/>
          <p:cNvSpPr txBox="1"/>
          <p:nvPr>
            <p:custDataLst>
              <p:tags r:id="rId15"/>
            </p:custDataLst>
          </p:nvPr>
        </p:nvSpPr>
        <p:spPr>
          <a:xfrm>
            <a:off x="5020885" y="4753869"/>
            <a:ext cx="1380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7030A0"/>
                </a:solidFill>
              </a:rPr>
              <a:t>Progiciel RH</a:t>
            </a:r>
          </a:p>
          <a:p>
            <a:pPr algn="ctr"/>
            <a:r>
              <a:rPr lang="fr-FR" sz="1600" b="1" dirty="0" smtClean="0">
                <a:solidFill>
                  <a:srgbClr val="7030A0"/>
                </a:solidFill>
              </a:rPr>
              <a:t>Annuaire</a:t>
            </a:r>
            <a:endParaRPr lang="fr-FR" sz="1600" b="1" dirty="0">
              <a:solidFill>
                <a:srgbClr val="7030A0"/>
              </a:solidFill>
            </a:endParaRPr>
          </a:p>
        </p:txBody>
      </p:sp>
      <p:sp>
        <p:nvSpPr>
          <p:cNvPr id="20" name="ZoneTexte 19"/>
          <p:cNvSpPr txBox="1"/>
          <p:nvPr>
            <p:custDataLst>
              <p:tags r:id="rId16"/>
            </p:custDataLst>
          </p:nvPr>
        </p:nvSpPr>
        <p:spPr>
          <a:xfrm>
            <a:off x="3937136" y="2142151"/>
            <a:ext cx="1694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Gouvernance</a:t>
            </a:r>
            <a:endParaRPr lang="fr-FR" sz="2000" dirty="0"/>
          </a:p>
        </p:txBody>
      </p:sp>
      <p:sp>
        <p:nvSpPr>
          <p:cNvPr id="21" name="ZoneTexte 20"/>
          <p:cNvSpPr txBox="1"/>
          <p:nvPr>
            <p:custDataLst>
              <p:tags r:id="rId17"/>
            </p:custDataLst>
          </p:nvPr>
        </p:nvSpPr>
        <p:spPr>
          <a:xfrm>
            <a:off x="2752342" y="2744050"/>
            <a:ext cx="1963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2A42A6"/>
                </a:solidFill>
              </a:rPr>
              <a:t>Stratégie </a:t>
            </a:r>
          </a:p>
          <a:p>
            <a:pPr algn="ctr"/>
            <a:r>
              <a:rPr lang="fr-FR" sz="1600" b="1" dirty="0" smtClean="0">
                <a:solidFill>
                  <a:srgbClr val="2A42A6"/>
                </a:solidFill>
              </a:rPr>
              <a:t>de communication</a:t>
            </a:r>
            <a:endParaRPr lang="fr-FR" sz="1600" b="1" dirty="0">
              <a:solidFill>
                <a:srgbClr val="2A42A6"/>
              </a:solidFill>
            </a:endParaRPr>
          </a:p>
        </p:txBody>
      </p:sp>
      <p:sp>
        <p:nvSpPr>
          <p:cNvPr id="22" name="ZoneTexte 21"/>
          <p:cNvSpPr txBox="1"/>
          <p:nvPr>
            <p:custDataLst>
              <p:tags r:id="rId18"/>
            </p:custDataLst>
          </p:nvPr>
        </p:nvSpPr>
        <p:spPr>
          <a:xfrm>
            <a:off x="5076056" y="2874422"/>
            <a:ext cx="1380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2A42A6"/>
                </a:solidFill>
              </a:rPr>
              <a:t>Politique RH</a:t>
            </a:r>
          </a:p>
        </p:txBody>
      </p:sp>
    </p:spTree>
    <p:extLst>
      <p:ext uri="{BB962C8B-B14F-4D97-AF65-F5344CB8AC3E}">
        <p14:creationId xmlns:p14="http://schemas.microsoft.com/office/powerpoint/2010/main" val="1065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 logo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D1E5D74-7491-46B6-BB95-B7C11C0D261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00775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La démarche</a:t>
            </a:r>
            <a:endParaRPr lang="fr-FR" sz="32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3CC509F-809B-42F4-8EAA-67FCDF6A06CE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3568" y="1628800"/>
            <a:ext cx="784887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2A42A6"/>
                </a:solidFill>
              </a:rPr>
              <a:t>Point de départ : bilan du </a:t>
            </a:r>
            <a:r>
              <a:rPr lang="fr-FR" sz="2400" b="1" dirty="0">
                <a:solidFill>
                  <a:srgbClr val="2A42A6"/>
                </a:solidFill>
              </a:rPr>
              <a:t>séminaire </a:t>
            </a:r>
            <a:r>
              <a:rPr lang="fr-FR" sz="2400" b="1" dirty="0" smtClean="0">
                <a:solidFill>
                  <a:srgbClr val="2A42A6"/>
                </a:solidFill>
              </a:rPr>
              <a:t>Communication du 6 février 2018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2A42A6"/>
                </a:solidFill>
              </a:rPr>
              <a:t>Atelier : communication interne </a:t>
            </a:r>
            <a:r>
              <a:rPr lang="fr-FR" sz="2400" i="1" dirty="0" smtClean="0">
                <a:solidFill>
                  <a:srgbClr val="2A42A6"/>
                </a:solidFill>
              </a:rPr>
              <a:t>(animation Sandrine </a:t>
            </a:r>
            <a:r>
              <a:rPr lang="fr-FR" sz="2400" i="1" dirty="0" err="1" smtClean="0">
                <a:solidFill>
                  <a:srgbClr val="2A42A6"/>
                </a:solidFill>
              </a:rPr>
              <a:t>Diago</a:t>
            </a:r>
            <a:r>
              <a:rPr lang="fr-FR" sz="2400" i="1" dirty="0" smtClean="0">
                <a:solidFill>
                  <a:srgbClr val="2A42A6"/>
                </a:solidFill>
              </a:rPr>
              <a:t>)</a:t>
            </a:r>
            <a:endParaRPr lang="fr-FR" sz="2400" b="1" dirty="0">
              <a:solidFill>
                <a:srgbClr val="2A42A6"/>
              </a:solidFill>
            </a:endParaRPr>
          </a:p>
          <a:p>
            <a:pPr marL="0" indent="0">
              <a:buNone/>
            </a:pPr>
            <a:r>
              <a:rPr lang="fr-FR" sz="2400" b="1" dirty="0" smtClean="0"/>
              <a:t>Réflexion générale </a:t>
            </a:r>
            <a:endParaRPr lang="fr-FR" sz="2400" b="1" dirty="0"/>
          </a:p>
          <a:p>
            <a:pPr marL="0" indent="0">
              <a:buNone/>
            </a:pPr>
            <a:r>
              <a:rPr lang="fr-FR" sz="2400" dirty="0" smtClean="0"/>
              <a:t>Le </a:t>
            </a:r>
            <a:r>
              <a:rPr lang="fr-FR" sz="2400" dirty="0"/>
              <a:t>contexte </a:t>
            </a:r>
          </a:p>
          <a:p>
            <a:pPr marL="0" indent="0">
              <a:buNone/>
            </a:pPr>
            <a:r>
              <a:rPr lang="fr-FR" sz="2400" dirty="0" smtClean="0"/>
              <a:t>La temporalité</a:t>
            </a:r>
          </a:p>
          <a:p>
            <a:pPr marL="0" indent="0">
              <a:buNone/>
            </a:pPr>
            <a:r>
              <a:rPr lang="fr-FR" sz="2400" b="1" dirty="0" smtClean="0"/>
              <a:t>Brainstorming</a:t>
            </a:r>
            <a:endParaRPr lang="fr-FR" sz="2400" b="1" dirty="0"/>
          </a:p>
          <a:p>
            <a:pPr marL="0" indent="0">
              <a:buNone/>
            </a:pPr>
            <a:r>
              <a:rPr lang="fr-FR" sz="2400" dirty="0" smtClean="0"/>
              <a:t>Les </a:t>
            </a:r>
            <a:r>
              <a:rPr lang="fr-FR" sz="2400" dirty="0"/>
              <a:t>acteurs</a:t>
            </a:r>
          </a:p>
          <a:p>
            <a:pPr marL="0" indent="0">
              <a:buNone/>
            </a:pPr>
            <a:r>
              <a:rPr lang="fr-FR" sz="2400" dirty="0"/>
              <a:t>Les cibles</a:t>
            </a:r>
          </a:p>
          <a:p>
            <a:pPr marL="0" indent="0">
              <a:buNone/>
            </a:pPr>
            <a:r>
              <a:rPr lang="fr-FR" sz="2400" dirty="0" smtClean="0"/>
              <a:t>Les actions et supports </a:t>
            </a:r>
          </a:p>
          <a:p>
            <a:pPr marL="0" indent="0">
              <a:buNone/>
            </a:pPr>
            <a:r>
              <a:rPr lang="fr-FR" sz="2400" b="1" dirty="0" smtClean="0"/>
              <a:t>Proposition d’un plan d’actions</a:t>
            </a:r>
            <a:endParaRPr lang="fr-FR" sz="2400" b="1" dirty="0"/>
          </a:p>
        </p:txBody>
      </p:sp>
      <p:sp>
        <p:nvSpPr>
          <p:cNvPr id="2" name="Flèche courbée vers la droite 1"/>
          <p:cNvSpPr/>
          <p:nvPr>
            <p:custDataLst>
              <p:tags r:id="rId4"/>
            </p:custDataLst>
          </p:nvPr>
        </p:nvSpPr>
        <p:spPr>
          <a:xfrm>
            <a:off x="251520" y="1844824"/>
            <a:ext cx="426876" cy="1292853"/>
          </a:xfrm>
          <a:prstGeom prst="curvedRightArrow">
            <a:avLst/>
          </a:prstGeom>
          <a:solidFill>
            <a:srgbClr val="2A42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droite 6"/>
          <p:cNvSpPr/>
          <p:nvPr>
            <p:custDataLst>
              <p:tags r:id="rId5"/>
            </p:custDataLst>
          </p:nvPr>
        </p:nvSpPr>
        <p:spPr>
          <a:xfrm>
            <a:off x="243762" y="3175326"/>
            <a:ext cx="426876" cy="1333794"/>
          </a:xfrm>
          <a:prstGeom prst="curvedRightArrow">
            <a:avLst/>
          </a:prstGeom>
          <a:solidFill>
            <a:srgbClr val="2A42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courbée vers la droite 7"/>
          <p:cNvSpPr/>
          <p:nvPr>
            <p:custDataLst>
              <p:tags r:id="rId6"/>
            </p:custDataLst>
          </p:nvPr>
        </p:nvSpPr>
        <p:spPr>
          <a:xfrm>
            <a:off x="222023" y="4577581"/>
            <a:ext cx="426876" cy="1725120"/>
          </a:xfrm>
          <a:prstGeom prst="curvedRightArrow">
            <a:avLst/>
          </a:prstGeom>
          <a:solidFill>
            <a:srgbClr val="2A42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 logo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D1E5D74-7491-46B6-BB95-B7C11C0D261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00775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Notre réflexion …</a:t>
            </a:r>
            <a:endParaRPr lang="fr-FR" sz="3200" dirty="0"/>
          </a:p>
        </p:txBody>
      </p:sp>
      <p:pic>
        <p:nvPicPr>
          <p:cNvPr id="2" name="Image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6347048" cy="47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 logo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888793" cy="119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D1E5D74-7491-46B6-BB95-B7C11C0D2614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100775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La synthèse</a:t>
            </a:r>
            <a:endParaRPr lang="fr-FR" sz="32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3CC509F-809B-42F4-8EAA-67FCDF6A06CE}"/>
              </a:ext>
            </a:extLst>
          </p:cNvPr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51520" y="1628800"/>
            <a:ext cx="864096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2000" b="1" dirty="0" smtClean="0"/>
              <a:t>Constat :</a:t>
            </a:r>
          </a:p>
          <a:p>
            <a:pPr marL="0" indent="0">
              <a:buNone/>
            </a:pPr>
            <a:r>
              <a:rPr lang="fr-FR" sz="2000" dirty="0" smtClean="0"/>
              <a:t>Informations descendantes : Copil/</a:t>
            </a:r>
            <a:r>
              <a:rPr lang="fr-FR" sz="2000" dirty="0" err="1" smtClean="0"/>
              <a:t>Comop</a:t>
            </a:r>
            <a:r>
              <a:rPr lang="fr-FR" sz="2000" dirty="0" smtClean="0"/>
              <a:t> </a:t>
            </a:r>
          </a:p>
          <a:p>
            <a:pPr marL="0" indent="0">
              <a:buNone/>
            </a:pPr>
            <a:r>
              <a:rPr lang="fr-FR" sz="2000" dirty="0" smtClean="0"/>
              <a:t>Actions </a:t>
            </a:r>
            <a:r>
              <a:rPr lang="fr-FR" sz="2000" dirty="0"/>
              <a:t>et supports </a:t>
            </a:r>
            <a:r>
              <a:rPr lang="fr-FR" sz="2000" dirty="0" smtClean="0"/>
              <a:t>tournés </a:t>
            </a:r>
            <a:r>
              <a:rPr lang="fr-FR" sz="2000" dirty="0"/>
              <a:t>vers les </a:t>
            </a:r>
            <a:r>
              <a:rPr lang="fr-FR" sz="2000" dirty="0" smtClean="0"/>
              <a:t>personnels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b="1" dirty="0" smtClean="0"/>
              <a:t>Propositions : plan d’actions communication interne</a:t>
            </a:r>
            <a:endParaRPr lang="fr-FR" sz="2000" b="1" dirty="0"/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 smtClean="0"/>
              <a:t>Mettre en place </a:t>
            </a:r>
            <a:r>
              <a:rPr lang="fr-FR" sz="2000" b="1" dirty="0" smtClean="0"/>
              <a:t>des</a:t>
            </a:r>
            <a:r>
              <a:rPr lang="fr-FR" sz="2000" dirty="0" smtClean="0"/>
              <a:t> </a:t>
            </a:r>
            <a:r>
              <a:rPr lang="fr-FR" sz="2000" b="1" dirty="0" smtClean="0"/>
              <a:t>espaces d’expression, de dialogue, d'échanges </a:t>
            </a:r>
            <a:r>
              <a:rPr lang="fr-FR" sz="2000" dirty="0" smtClean="0"/>
              <a:t>sur le projet de construction de l’</a:t>
            </a:r>
            <a:r>
              <a:rPr lang="fr-FR" sz="2000" dirty="0" err="1" smtClean="0"/>
              <a:t>UCible</a:t>
            </a:r>
            <a:r>
              <a:rPr lang="fr-FR" sz="2000" dirty="0" smtClean="0"/>
              <a:t> (RSE, plate forme de débat, questionnaire …)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 smtClean="0"/>
              <a:t>Communiquer auprès de </a:t>
            </a:r>
            <a:r>
              <a:rPr lang="fr-FR" sz="2000" b="1" dirty="0" smtClean="0"/>
              <a:t>cibles plus spécifiques </a:t>
            </a:r>
            <a:r>
              <a:rPr lang="fr-FR" sz="2000" dirty="0" smtClean="0"/>
              <a:t>(la sphère étudiante, les réseaux internes, les managers, les personnels en fonction de leur site géographique)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 smtClean="0"/>
              <a:t>Commencer à </a:t>
            </a:r>
            <a:r>
              <a:rPr lang="fr-FR" sz="2000" dirty="0" smtClean="0"/>
              <a:t>préparer </a:t>
            </a:r>
            <a:r>
              <a:rPr lang="fr-FR" sz="2000" dirty="0"/>
              <a:t>la phase de </a:t>
            </a:r>
            <a:r>
              <a:rPr lang="fr-FR" sz="2000" b="1" dirty="0"/>
              <a:t>lancement de </a:t>
            </a:r>
            <a:r>
              <a:rPr lang="fr-FR" sz="2000" b="1" dirty="0" smtClean="0"/>
              <a:t>l’U-Cible </a:t>
            </a:r>
            <a:r>
              <a:rPr lang="fr-FR" sz="2000" dirty="0" smtClean="0"/>
              <a:t>(évènement, supports, site intranet)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 smtClean="0"/>
              <a:t>Préparer un plan pour développer les actions de communication interne dans le cadre de l’U-Cible (après le lancement). L’objectif étant de </a:t>
            </a:r>
            <a:r>
              <a:rPr lang="fr-FR" sz="2000" b="1" dirty="0" smtClean="0"/>
              <a:t>fédérer autour de la </a:t>
            </a:r>
            <a:r>
              <a:rPr lang="fr-FR" sz="2000" b="1" dirty="0" err="1" smtClean="0"/>
              <a:t>co</a:t>
            </a:r>
            <a:r>
              <a:rPr lang="fr-FR" sz="2000" b="1" dirty="0" smtClean="0"/>
              <a:t>-construction</a:t>
            </a:r>
            <a:br>
              <a:rPr lang="fr-FR" sz="2000" b="1" dirty="0" smtClean="0"/>
            </a:br>
            <a:r>
              <a:rPr lang="fr-FR" sz="2000" dirty="0" smtClean="0"/>
              <a:t>- </a:t>
            </a:r>
            <a:r>
              <a:rPr lang="fr-FR" sz="1800" dirty="0" smtClean="0"/>
              <a:t>Supports de communication internes</a:t>
            </a:r>
            <a:br>
              <a:rPr lang="fr-FR" sz="1800" dirty="0" smtClean="0"/>
            </a:br>
            <a:r>
              <a:rPr lang="fr-FR" sz="1800" dirty="0" smtClean="0"/>
              <a:t>- Évènements internes : (team Building, moments conviviaux, sport)</a:t>
            </a:r>
            <a:br>
              <a:rPr lang="fr-FR" sz="1800" dirty="0" smtClean="0"/>
            </a:br>
            <a:r>
              <a:rPr lang="fr-FR" sz="1800" dirty="0" smtClean="0"/>
              <a:t>- Accompagnement des autres services/fonctions/acteurs dans leurs actions de communication interne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 smtClean="0"/>
              <a:t>Se doter </a:t>
            </a:r>
            <a:r>
              <a:rPr lang="fr-FR" sz="2000" b="1" dirty="0" smtClean="0"/>
              <a:t>d’outils pour favoriser la circulation de </a:t>
            </a:r>
            <a:r>
              <a:rPr lang="fr-FR" sz="2000" b="1" dirty="0"/>
              <a:t>l’information </a:t>
            </a:r>
            <a:r>
              <a:rPr lang="fr-FR" sz="2000" dirty="0" smtClean="0"/>
              <a:t>(site intranet, </a:t>
            </a:r>
            <a:r>
              <a:rPr lang="fr-FR" sz="2000" dirty="0"/>
              <a:t>accès aux SI des </a:t>
            </a:r>
            <a:r>
              <a:rPr lang="fr-FR" sz="2000" dirty="0" smtClean="0"/>
              <a:t>composantes, annuaire des compétences, RSE, plate-forme de débat, visites virtuelles</a:t>
            </a:r>
            <a:r>
              <a:rPr lang="fr-FR" sz="2000" dirty="0"/>
              <a:t> </a:t>
            </a:r>
            <a:r>
              <a:rPr lang="fr-FR" sz="2000" dirty="0" smtClean="0"/>
              <a:t>des sites géographiques)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b="1" dirty="0" smtClean="0"/>
              <a:t>Solliciter une collaboration forte avec les fonctions RH </a:t>
            </a:r>
            <a:r>
              <a:rPr lang="fr-FR" sz="2000" dirty="0" smtClean="0"/>
              <a:t>pour </a:t>
            </a:r>
            <a:r>
              <a:rPr lang="fr-FR" sz="2000" dirty="0" smtClean="0"/>
              <a:t>reconnaître </a:t>
            </a:r>
            <a:r>
              <a:rPr lang="fr-FR" sz="2000" dirty="0" smtClean="0"/>
              <a:t>et valoriser les initiatives, favoriser la </a:t>
            </a:r>
            <a:r>
              <a:rPr lang="fr-FR" sz="2000" dirty="0" err="1" smtClean="0"/>
              <a:t>co</a:t>
            </a:r>
            <a:r>
              <a:rPr lang="fr-FR" sz="2000" dirty="0" smtClean="0"/>
              <a:t>-construction et améliorer le sentiment de </a:t>
            </a:r>
            <a:r>
              <a:rPr lang="fr-FR" sz="2000" dirty="0" smtClean="0"/>
              <a:t>bien-être </a:t>
            </a:r>
            <a:r>
              <a:rPr lang="fr-FR" sz="2000" dirty="0" smtClean="0"/>
              <a:t>au travail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2000" dirty="0"/>
              <a:t>A</a:t>
            </a:r>
            <a:r>
              <a:rPr lang="fr-FR" sz="2000" dirty="0" smtClean="0"/>
              <a:t>ffecter des </a:t>
            </a:r>
            <a:r>
              <a:rPr lang="fr-FR" sz="2000" b="1" dirty="0" smtClean="0"/>
              <a:t>ressources/moyens</a:t>
            </a:r>
            <a:r>
              <a:rPr lang="fr-FR" sz="2000" dirty="0" smtClean="0"/>
              <a:t> bien </a:t>
            </a:r>
            <a:r>
              <a:rPr lang="fr-FR" sz="2000" dirty="0" smtClean="0"/>
              <a:t>identifiés </a:t>
            </a:r>
            <a:r>
              <a:rPr lang="fr-FR" sz="2000" dirty="0" smtClean="0"/>
              <a:t>pour la communication interne </a:t>
            </a:r>
            <a:endParaRPr lang="fr-FR" sz="2000" dirty="0"/>
          </a:p>
        </p:txBody>
      </p:sp>
      <p:pic>
        <p:nvPicPr>
          <p:cNvPr id="7" name="Image 6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65"/>
          <a:stretch/>
        </p:blipFill>
        <p:spPr>
          <a:xfrm>
            <a:off x="6395590" y="274638"/>
            <a:ext cx="2496890" cy="150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281</Words>
  <Application>Microsoft Office PowerPoint</Application>
  <PresentationFormat>Affichage à l'écran (4:3)</PresentationFormat>
  <Paragraphs>66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Thème Office</vt:lpstr>
      <vt:lpstr>RESTITUTION DE L’ATELIER Comment communiquer en interne pour accompagner une démarche de transformation ?  EIVPT (1) ESIEE Paris(2) Ifsttar (4) UPEM (2) Service Com (4) /  Marketing (1) / Vie étudiante (1) / DS &amp; Structure rech (2) / Info (1)</vt:lpstr>
      <vt:lpstr>Le postulat</vt:lpstr>
      <vt:lpstr>Les fonctions parties prenantes pour la communication interne  dans le cadre d’un projet de transformation</vt:lpstr>
      <vt:lpstr>La démarche</vt:lpstr>
      <vt:lpstr>Notre réflexion …</vt:lpstr>
      <vt:lpstr>La synthèse</vt:lpstr>
    </vt:vector>
  </TitlesOfParts>
  <Company>U-PEM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hannachi</dc:creator>
  <cp:lastModifiedBy>FRAGNET Thierry</cp:lastModifiedBy>
  <cp:revision>59</cp:revision>
  <dcterms:created xsi:type="dcterms:W3CDTF">2017-11-30T09:15:01Z</dcterms:created>
  <dcterms:modified xsi:type="dcterms:W3CDTF">2018-03-29T13:30:22Z</dcterms:modified>
</cp:coreProperties>
</file>