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749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DB1E5-ADA8-4F26-AB66-AC1A9D2790D1}" type="datetimeFigureOut">
              <a:rPr lang="fr-FR" smtClean="0"/>
              <a:pPr/>
              <a:t>09/02/2018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63424-47A1-4554-9C6E-14C43A49C7A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993634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(Intéresser les préoccupations locale avec une force nationale). Enthousiasme, confiance et ambition partagée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63424-47A1-4554-9C6E-14C43A49C7AF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5152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(Intéresser les préoccupations locale avec une force nationale). Enthousiasme, confiance et ambition partagée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63424-47A1-4554-9C6E-14C43A49C7AF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5152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(Intéresser les préoccupations locale avec une force nationale). Enthousiasme, confiance et ambition partagée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63424-47A1-4554-9C6E-14C43A49C7AF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5152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(Intéresser les préoccupations locale avec une force nationale). Enthousiasme, confiance et ambition partagée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63424-47A1-4554-9C6E-14C43A49C7AF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5152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(Intéresser les préoccupations locale avec une force nationale). Enthousiasme, confiance et ambition partagée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63424-47A1-4554-9C6E-14C43A49C7AF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5152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09/02/2018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27981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09/02/2018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193034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09/02/2018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306741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09/02/2018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63053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09/02/2018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15932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09/02/2018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237781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09/02/2018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086153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09/02/2018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47459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09/02/2018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175797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09/02/2018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247361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09/02/2018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100943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07760-64A2-445F-B943-18AA841FC095}" type="datetimeFigureOut">
              <a:rPr lang="fr-FR" smtClean="0"/>
              <a:pPr/>
              <a:t>09/02/2018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90856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50076" y="31409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b="1" dirty="0" smtClean="0"/>
              <a:t>Atelier : </a:t>
            </a:r>
            <a:r>
              <a:rPr lang="fr-FR" sz="3200" b="1" dirty="0" smtClean="0"/>
              <a:t>Organisation de la recherche</a:t>
            </a:r>
            <a:br>
              <a:rPr lang="fr-FR" sz="3200" b="1" dirty="0" smtClean="0"/>
            </a:br>
            <a:r>
              <a:rPr lang="fr-FR" sz="3200" b="1" dirty="0" smtClean="0"/>
              <a:t>« Outils incitatifs »</a:t>
            </a:r>
            <a:endParaRPr lang="fr-FR" sz="32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5805264"/>
            <a:ext cx="6400800" cy="694928"/>
          </a:xfrm>
        </p:spPr>
        <p:txBody>
          <a:bodyPr>
            <a:normAutofit/>
          </a:bodyPr>
          <a:lstStyle/>
          <a:p>
            <a:pPr algn="l"/>
            <a:r>
              <a:rPr lang="fr-FR" sz="2800" i="1" dirty="0" smtClean="0"/>
              <a:t>08 et 09 février 2018</a:t>
            </a:r>
            <a:endParaRPr lang="fr-FR" sz="2800" i="1" dirty="0"/>
          </a:p>
        </p:txBody>
      </p:sp>
      <p:pic>
        <p:nvPicPr>
          <p:cNvPr id="1028" name="Picture 4" descr="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32656"/>
            <a:ext cx="4049033" cy="255767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0584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pPr marL="0" indent="0"/>
            <a:r>
              <a:rPr lang="fr-FR" i="1" dirty="0" smtClean="0"/>
              <a:t> participants : 15 participants, 2 EAVT,  4 UPEM, 8 Ifsttar, 1 ESIEE</a:t>
            </a:r>
          </a:p>
          <a:p>
            <a:pPr marL="0" indent="0"/>
            <a:r>
              <a:rPr lang="fr-FR" i="1" dirty="0" smtClean="0"/>
              <a:t> </a:t>
            </a:r>
            <a:r>
              <a:rPr lang="fr-FR" i="1" dirty="0" smtClean="0"/>
              <a:t>objectif : panorama des « outils incitatifs »</a:t>
            </a:r>
          </a:p>
          <a:p>
            <a:pPr marL="400050" lvl="1" indent="0"/>
            <a:r>
              <a:rPr lang="fr-FR" i="1" dirty="0" smtClean="0"/>
              <a:t> définition </a:t>
            </a:r>
          </a:p>
          <a:p>
            <a:pPr marL="400050" lvl="1" indent="0"/>
            <a:r>
              <a:rPr lang="fr-FR" i="1" dirty="0" smtClean="0"/>
              <a:t> état des lieux</a:t>
            </a:r>
          </a:p>
          <a:p>
            <a:pPr marL="400050" lvl="1" indent="0"/>
            <a:r>
              <a:rPr lang="fr-FR" i="1" dirty="0" smtClean="0"/>
              <a:t> différences, similitudes</a:t>
            </a:r>
          </a:p>
          <a:p>
            <a:pPr marL="0" indent="0"/>
            <a:r>
              <a:rPr lang="fr-FR" i="1" dirty="0" smtClean="0"/>
              <a:t> </a:t>
            </a:r>
            <a:r>
              <a:rPr lang="fr-FR" i="1" dirty="0" smtClean="0"/>
              <a:t>sujets pour un groupe de travail</a:t>
            </a:r>
            <a:endParaRPr lang="fr-FR" i="1" dirty="0" smtClean="0"/>
          </a:p>
        </p:txBody>
      </p:sp>
      <p:pic>
        <p:nvPicPr>
          <p:cNvPr id="4" name="Picture 4" descr="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888793" cy="119310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18966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68552"/>
          </a:xfrm>
        </p:spPr>
        <p:txBody>
          <a:bodyPr>
            <a:normAutofit fontScale="62500" lnSpcReduction="20000"/>
          </a:bodyPr>
          <a:lstStyle/>
          <a:p>
            <a:pPr marL="0" indent="0"/>
            <a:r>
              <a:rPr lang="fr-FR" i="1" dirty="0" smtClean="0"/>
              <a:t> définition des</a:t>
            </a:r>
            <a:r>
              <a:rPr lang="fr-FR" i="1" dirty="0" smtClean="0"/>
              <a:t> « outils incitatifs » pour la recherche : </a:t>
            </a:r>
          </a:p>
          <a:p>
            <a:pPr marL="400050" lvl="1" indent="0"/>
            <a:r>
              <a:rPr lang="fr-FR" i="1" dirty="0" smtClean="0"/>
              <a:t> </a:t>
            </a:r>
            <a:r>
              <a:rPr lang="fr-FR" i="1" dirty="0" smtClean="0"/>
              <a:t>moyens incitatifs des établissements, dont ils décident de l’usage (pas les contrats de recherche, ni soutiens BRAUP, ni les subventions ministérielles spécifiques DSR…) ; </a:t>
            </a:r>
          </a:p>
          <a:p>
            <a:pPr marL="400050" lvl="1" indent="0">
              <a:buNone/>
            </a:pPr>
            <a:r>
              <a:rPr lang="fr-FR" i="1" dirty="0" smtClean="0"/>
              <a:t> </a:t>
            </a:r>
            <a:endParaRPr lang="fr-FR" i="1" dirty="0" smtClean="0"/>
          </a:p>
          <a:p>
            <a:pPr marL="0" indent="0"/>
            <a:r>
              <a:rPr lang="fr-FR" i="1" dirty="0" smtClean="0"/>
              <a:t> </a:t>
            </a:r>
            <a:r>
              <a:rPr lang="fr-FR" i="1" dirty="0" smtClean="0"/>
              <a:t>état des lieux :</a:t>
            </a:r>
          </a:p>
          <a:p>
            <a:pPr marL="400050" lvl="1" indent="0"/>
            <a:r>
              <a:rPr lang="fr-FR" i="1" dirty="0" smtClean="0"/>
              <a:t> soutiens incitatifs pour des actions précises (BQR, super-BQR, « animations de réseaux Ifsttar », « Initiatives ciblées Ifsttar », « </a:t>
            </a:r>
            <a:r>
              <a:rPr lang="fr-FR" i="1" dirty="0" err="1" smtClean="0"/>
              <a:t>C</a:t>
            </a:r>
            <a:r>
              <a:rPr lang="fr-FR" i="1" dirty="0" err="1" smtClean="0"/>
              <a:t>ollabor</a:t>
            </a:r>
            <a:r>
              <a:rPr lang="fr-FR" i="1" dirty="0" smtClean="0"/>
              <a:t>. Structurantes de recherche Ifsttar », soutiens à manifestation, adhésions à sociétés savantes et GDR)</a:t>
            </a:r>
          </a:p>
          <a:p>
            <a:pPr marL="400050" lvl="1" indent="0"/>
            <a:r>
              <a:rPr lang="fr-FR" i="1" dirty="0" smtClean="0"/>
              <a:t> </a:t>
            </a:r>
            <a:r>
              <a:rPr lang="fr-FR" i="1" dirty="0" smtClean="0"/>
              <a:t> </a:t>
            </a:r>
            <a:r>
              <a:rPr lang="fr-FR" i="1" dirty="0" smtClean="0"/>
              <a:t>CRCT, décharges d’enseignement, délégations, </a:t>
            </a:r>
            <a:r>
              <a:rPr lang="fr-FR" i="1" dirty="0" smtClean="0"/>
              <a:t>mobilités internationales (entrantes et sortantes), …</a:t>
            </a:r>
          </a:p>
          <a:p>
            <a:pPr marL="400050" lvl="1" indent="0"/>
            <a:r>
              <a:rPr lang="fr-FR" i="1" dirty="0" smtClean="0"/>
              <a:t> </a:t>
            </a:r>
            <a:r>
              <a:rPr lang="fr-FR" i="1" dirty="0" smtClean="0"/>
              <a:t> actions d’animation ou de pilotage scientifique (« animation d’axe Ifsttar », « projets fédérateurs Ifsttar »…)</a:t>
            </a:r>
          </a:p>
          <a:p>
            <a:pPr marL="400050" lvl="1" indent="0"/>
            <a:r>
              <a:rPr lang="fr-FR" i="1" dirty="0" smtClean="0"/>
              <a:t> </a:t>
            </a:r>
            <a:r>
              <a:rPr lang="fr-FR" i="1" dirty="0" smtClean="0"/>
              <a:t>investissements scientifiques (mise en œuvre complexe)</a:t>
            </a:r>
          </a:p>
          <a:p>
            <a:pPr marL="400050" lvl="1" indent="0"/>
            <a:r>
              <a:rPr lang="fr-FR" i="1" dirty="0" smtClean="0"/>
              <a:t> </a:t>
            </a:r>
            <a:r>
              <a:rPr lang="fr-FR" i="1" dirty="0" smtClean="0"/>
              <a:t>dotation de base pour les laboratoires</a:t>
            </a:r>
          </a:p>
          <a:p>
            <a:pPr marL="400050" lvl="1" indent="0"/>
            <a:r>
              <a:rPr lang="fr-FR" i="1" dirty="0" smtClean="0"/>
              <a:t> </a:t>
            </a:r>
            <a:r>
              <a:rPr lang="fr-FR" i="1" dirty="0" smtClean="0"/>
              <a:t>stages, contrats doctoraux, postes d’ATER</a:t>
            </a:r>
          </a:p>
          <a:p>
            <a:pPr marL="400050" lvl="1" indent="0"/>
            <a:r>
              <a:rPr lang="fr-FR" i="1" dirty="0" smtClean="0"/>
              <a:t>  peu (pas?) de moyens humains hors stages et contrats doctoraux (par exemple du temps de développeur logiciel)</a:t>
            </a:r>
          </a:p>
        </p:txBody>
      </p:sp>
      <p:pic>
        <p:nvPicPr>
          <p:cNvPr id="4" name="Picture 4" descr="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888793" cy="119310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18966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pPr marL="0" indent="0"/>
            <a:r>
              <a:rPr lang="fr-FR" i="1" dirty="0" smtClean="0"/>
              <a:t> </a:t>
            </a:r>
            <a:r>
              <a:rPr lang="fr-FR" i="1" dirty="0" smtClean="0"/>
              <a:t>différences, similitudes 1/2</a:t>
            </a:r>
          </a:p>
          <a:p>
            <a:pPr marL="400050" lvl="1" indent="0"/>
            <a:r>
              <a:rPr lang="fr-FR" i="1" dirty="0" smtClean="0"/>
              <a:t> certains point communs mais formes de guichets différentes (le BQR est davantage un « guichet unique », donc un peu plus de comparaison entre « projets de formes différentes ») </a:t>
            </a:r>
          </a:p>
          <a:p>
            <a:pPr marL="400050" lvl="1" indent="0"/>
            <a:r>
              <a:rPr lang="fr-FR" i="1" dirty="0" smtClean="0"/>
              <a:t> « dotation de base » : faible à l’Ifsttar (de l’ordre de 100k€/</a:t>
            </a:r>
            <a:r>
              <a:rPr lang="fr-FR" i="1" dirty="0" err="1" smtClean="0"/>
              <a:t>dépt</a:t>
            </a:r>
            <a:r>
              <a:rPr lang="fr-FR" i="1" dirty="0" smtClean="0"/>
              <a:t>, soit 5 à 10k€/labo), moins faible mais </a:t>
            </a:r>
            <a:r>
              <a:rPr lang="fr-FR" i="1" dirty="0" smtClean="0"/>
              <a:t>variable </a:t>
            </a:r>
            <a:r>
              <a:rPr lang="fr-FR" i="1" dirty="0" smtClean="0"/>
              <a:t>à l’UPEM (50k€/labo) ; peut être vital pour certains labos</a:t>
            </a:r>
          </a:p>
        </p:txBody>
      </p:sp>
      <p:pic>
        <p:nvPicPr>
          <p:cNvPr id="4" name="Picture 4" descr="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888793" cy="119310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18966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92500"/>
          </a:bodyPr>
          <a:lstStyle/>
          <a:p>
            <a:pPr marL="0" indent="0"/>
            <a:r>
              <a:rPr lang="fr-FR" i="1" dirty="0" smtClean="0"/>
              <a:t> </a:t>
            </a:r>
            <a:r>
              <a:rPr lang="fr-FR" i="1" dirty="0" smtClean="0"/>
              <a:t>différences, similitudes 2/2</a:t>
            </a:r>
            <a:endParaRPr lang="fr-FR" i="1" dirty="0" smtClean="0"/>
          </a:p>
          <a:p>
            <a:pPr marL="400050" lvl="1" indent="0"/>
            <a:r>
              <a:rPr lang="fr-FR" i="1" dirty="0" smtClean="0"/>
              <a:t> contrats doctoraux : </a:t>
            </a:r>
          </a:p>
          <a:p>
            <a:pPr marL="800100" lvl="2" indent="0"/>
            <a:r>
              <a:rPr lang="fr-FR" i="1" dirty="0" smtClean="0"/>
              <a:t> </a:t>
            </a:r>
            <a:r>
              <a:rPr lang="fr-FR" i="1" dirty="0" smtClean="0"/>
              <a:t>UPEM : </a:t>
            </a:r>
            <a:r>
              <a:rPr lang="fr-FR" i="1" dirty="0" smtClean="0"/>
              <a:t>fléchages ED (5 d’UPE), sél</a:t>
            </a:r>
            <a:r>
              <a:rPr lang="fr-FR" i="1" dirty="0" smtClean="0"/>
              <a:t>ection des candidats+sujets par les ED ; 3 non fléchés </a:t>
            </a:r>
            <a:r>
              <a:rPr lang="fr-FR" i="1" dirty="0" smtClean="0"/>
              <a:t>sur </a:t>
            </a:r>
            <a:r>
              <a:rPr lang="fr-FR" i="1" dirty="0" smtClean="0"/>
              <a:t>24 CD </a:t>
            </a:r>
          </a:p>
          <a:p>
            <a:pPr marL="800100" lvl="2" indent="0"/>
            <a:r>
              <a:rPr lang="fr-FR" i="1" dirty="0" smtClean="0"/>
              <a:t> </a:t>
            </a:r>
            <a:r>
              <a:rPr lang="fr-FR" i="1" dirty="0" smtClean="0"/>
              <a:t>IFSTTAR : 25 CD, pas de fléchage par ED (~12 ED) ni par labo, sélection de sujets, puis auditions IFSTTAR (priorisation par labo, par </a:t>
            </a:r>
            <a:r>
              <a:rPr lang="fr-FR" i="1" dirty="0" err="1" smtClean="0"/>
              <a:t>dpt</a:t>
            </a:r>
            <a:r>
              <a:rPr lang="fr-FR" i="1" dirty="0" smtClean="0"/>
              <a:t>, etc</a:t>
            </a:r>
            <a:r>
              <a:rPr lang="fr-FR" i="1" dirty="0" smtClean="0"/>
              <a:t>.</a:t>
            </a:r>
            <a:r>
              <a:rPr lang="fr-FR" i="1" dirty="0" smtClean="0"/>
              <a:t>) ; </a:t>
            </a:r>
          </a:p>
          <a:p>
            <a:pPr marL="800100" lvl="2" indent="0"/>
            <a:r>
              <a:rPr lang="fr-FR" i="1" dirty="0" smtClean="0"/>
              <a:t> </a:t>
            </a:r>
            <a:r>
              <a:rPr lang="fr-FR" i="1" dirty="0" smtClean="0"/>
              <a:t>ESIEE : 1 CD fléché</a:t>
            </a:r>
          </a:p>
          <a:p>
            <a:pPr marL="800100" lvl="2" indent="0"/>
            <a:r>
              <a:rPr lang="fr-FR" i="1" dirty="0" smtClean="0"/>
              <a:t> </a:t>
            </a:r>
            <a:r>
              <a:rPr lang="fr-FR" i="1" dirty="0" smtClean="0"/>
              <a:t>EA V&amp;T : seulement via le BRAUP (ressemble à AMN, AMX,4A ITPE, thèses IPEF, etc.)</a:t>
            </a:r>
          </a:p>
          <a:p>
            <a:pPr marL="800100" lvl="2" indent="0"/>
            <a:r>
              <a:rPr lang="fr-FR" i="1" dirty="0" smtClean="0"/>
              <a:t> </a:t>
            </a:r>
            <a:r>
              <a:rPr lang="fr-FR" i="1" dirty="0" smtClean="0"/>
              <a:t>politiques de durées de thèse et de « financement » de thèse</a:t>
            </a:r>
            <a:endParaRPr lang="fr-FR" i="1" dirty="0" smtClean="0"/>
          </a:p>
        </p:txBody>
      </p:sp>
      <p:pic>
        <p:nvPicPr>
          <p:cNvPr id="4" name="Picture 4" descr="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888793" cy="119310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18966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pPr marL="0" indent="0"/>
            <a:r>
              <a:rPr lang="fr-FR" i="1" dirty="0" smtClean="0"/>
              <a:t> sujets pour un GT « politiques doctorales »</a:t>
            </a:r>
          </a:p>
          <a:p>
            <a:pPr marL="400050" lvl="1" indent="0"/>
            <a:r>
              <a:rPr lang="fr-FR" i="1" dirty="0" smtClean="0"/>
              <a:t> </a:t>
            </a:r>
            <a:r>
              <a:rPr lang="fr-FR" i="1" dirty="0" smtClean="0"/>
              <a:t>durée des thèses : « comment maîtriser mieux la durée des thèses en organisant mieux l’avant-thèse », </a:t>
            </a:r>
            <a:r>
              <a:rPr lang="fr-FR" i="1" dirty="0" smtClean="0"/>
              <a:t>selon l</a:t>
            </a:r>
            <a:r>
              <a:rPr lang="fr-FR" i="1" dirty="0" smtClean="0"/>
              <a:t>es disciplines (SHS, architecture, …) ; </a:t>
            </a:r>
          </a:p>
          <a:p>
            <a:pPr marL="400050" lvl="1" indent="0"/>
            <a:r>
              <a:rPr lang="fr-FR" i="1" dirty="0" smtClean="0"/>
              <a:t> </a:t>
            </a:r>
            <a:r>
              <a:rPr lang="fr-FR" i="1" dirty="0" smtClean="0"/>
              <a:t>organisation </a:t>
            </a:r>
            <a:r>
              <a:rPr lang="fr-FR" i="1" dirty="0" smtClean="0"/>
              <a:t>sur les contrats </a:t>
            </a:r>
            <a:r>
              <a:rPr lang="fr-FR" i="1" dirty="0" smtClean="0"/>
              <a:t>doctoraux :  juxtaposition ou </a:t>
            </a:r>
            <a:r>
              <a:rPr lang="fr-FR" i="1" dirty="0" smtClean="0"/>
              <a:t>rapprochement ou </a:t>
            </a:r>
            <a:r>
              <a:rPr lang="fr-FR" i="1" dirty="0" smtClean="0"/>
              <a:t>unification ?</a:t>
            </a:r>
          </a:p>
          <a:p>
            <a:pPr marL="400050" lvl="1" indent="0"/>
            <a:r>
              <a:rPr lang="fr-FR" i="1" smtClean="0"/>
              <a:t> </a:t>
            </a:r>
            <a:r>
              <a:rPr lang="fr-FR" i="1" smtClean="0"/>
              <a:t>discussion</a:t>
            </a:r>
            <a:r>
              <a:rPr lang="fr-FR" i="1" smtClean="0"/>
              <a:t> </a:t>
            </a:r>
            <a:r>
              <a:rPr lang="fr-FR" i="1" dirty="0" smtClean="0"/>
              <a:t>sur le « financement » </a:t>
            </a:r>
            <a:r>
              <a:rPr lang="fr-FR" i="1" smtClean="0"/>
              <a:t>des doctorants</a:t>
            </a:r>
            <a:endParaRPr lang="fr-FR" i="1" dirty="0" smtClean="0"/>
          </a:p>
        </p:txBody>
      </p:sp>
      <p:pic>
        <p:nvPicPr>
          <p:cNvPr id="4" name="Picture 4" descr="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888793" cy="119310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18966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248</Words>
  <Application>Microsoft Office PowerPoint</Application>
  <PresentationFormat>Affichage à l'écran (4:3)</PresentationFormat>
  <Paragraphs>43</Paragraphs>
  <Slides>6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 Atelier : Organisation de la recherche « Outils incitatifs »</vt:lpstr>
      <vt:lpstr>Diapositive 2</vt:lpstr>
      <vt:lpstr>Diapositive 3</vt:lpstr>
      <vt:lpstr>Diapositive 4</vt:lpstr>
      <vt:lpstr>Diapositive 5</vt:lpstr>
      <vt:lpstr>Diapositive 6</vt:lpstr>
    </vt:vector>
  </TitlesOfParts>
  <Company>U-PEM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 : partenariats locaux</dc:title>
  <dc:creator>hannachi</dc:creator>
  <cp:lastModifiedBy>piperno</cp:lastModifiedBy>
  <cp:revision>29</cp:revision>
  <dcterms:created xsi:type="dcterms:W3CDTF">2017-11-30T09:15:01Z</dcterms:created>
  <dcterms:modified xsi:type="dcterms:W3CDTF">2018-02-09T11:41:54Z</dcterms:modified>
</cp:coreProperties>
</file>