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47" r:id="rId3"/>
    <p:sldId id="415" r:id="rId4"/>
    <p:sldId id="416" r:id="rId5"/>
    <p:sldId id="560" r:id="rId6"/>
    <p:sldId id="563" r:id="rId7"/>
    <p:sldId id="452" r:id="rId8"/>
    <p:sldId id="443" r:id="rId9"/>
    <p:sldId id="426" r:id="rId10"/>
    <p:sldId id="428" r:id="rId11"/>
    <p:sldId id="561" r:id="rId12"/>
    <p:sldId id="429" r:id="rId13"/>
    <p:sldId id="430" r:id="rId14"/>
    <p:sldId id="569" r:id="rId15"/>
    <p:sldId id="432" r:id="rId16"/>
    <p:sldId id="562" r:id="rId17"/>
    <p:sldId id="433" r:id="rId18"/>
    <p:sldId id="540" r:id="rId19"/>
    <p:sldId id="449" r:id="rId20"/>
    <p:sldId id="549" r:id="rId21"/>
    <p:sldId id="565" r:id="rId22"/>
    <p:sldId id="550" r:id="rId23"/>
    <p:sldId id="525" r:id="rId24"/>
    <p:sldId id="566" r:id="rId25"/>
    <p:sldId id="373" r:id="rId26"/>
    <p:sldId id="367" r:id="rId27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P Mizzi" initials="JM" lastIdx="8" clrIdx="0"/>
  <p:cmAuthor id="1" name="VEZIN Philippe" initials="VP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A4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7" autoAdjust="0"/>
  </p:normalViewPr>
  <p:slideViewPr>
    <p:cSldViewPr>
      <p:cViewPr varScale="1">
        <p:scale>
          <a:sx n="66" d="100"/>
          <a:sy n="66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E75A6-95F6-4E40-97AE-57D5BCEF7792}" type="datetimeFigureOut">
              <a:rPr lang="fr-FR" smtClean="0"/>
              <a:t>07/05/2018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0ABCA-EB8A-4DCF-9548-E279629A11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749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FA3C4-8A0D-4010-814E-D69BF614FF0D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69069-7327-4AEE-9BDC-8CFA9C10D9E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375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2 sites géographiques distincts :</a:t>
            </a:r>
          </a:p>
          <a:p>
            <a:r>
              <a:rPr lang="fr-FR" dirty="0" smtClean="0"/>
              <a:t>Lyon Bron</a:t>
            </a:r>
            <a:r>
              <a:rPr lang="fr-FR" baseline="0" dirty="0" smtClean="0"/>
              <a:t> et Marseille Salon de Provence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 smtClean="0"/>
              <a:t>5 laboratoires : </a:t>
            </a:r>
          </a:p>
          <a:p>
            <a:r>
              <a:rPr lang="fr-FR" baseline="0" dirty="0" smtClean="0"/>
              <a:t>3 UMR et 2 labos propres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 smtClean="0"/>
              <a:t>En 2015, le département représente plus de 200 personnes au total, dont une centaines de chercheurs et plus de 70 doctorants et </a:t>
            </a:r>
            <a:r>
              <a:rPr lang="fr-FR" baseline="0" dirty="0" err="1" smtClean="0"/>
              <a:t>postdoctorants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12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TS2 est une structure de recherche dédiée à l’Homme, usager des transports, à ses aptitudes et à ses interactions avec son environnement. </a:t>
            </a:r>
          </a:p>
          <a:p>
            <a:r>
              <a:rPr lang="fr-FR" dirty="0" smtClean="0"/>
              <a:t>« </a:t>
            </a:r>
            <a:r>
              <a:rPr lang="fr-FR" b="1" dirty="0" smtClean="0"/>
              <a:t>Santé, accessibilité, confort et sécurité de l’homme usager des transports, en particulier terrestres</a:t>
            </a:r>
            <a:r>
              <a:rPr lang="fr-FR" dirty="0" smtClean="0"/>
              <a:t> » peut définir l’essentiel du champ scientifique de TS2. </a:t>
            </a:r>
          </a:p>
          <a:p>
            <a:endParaRPr lang="fr-FR" dirty="0" smtClean="0"/>
          </a:p>
          <a:p>
            <a:r>
              <a:rPr lang="fr-FR" dirty="0" smtClean="0"/>
              <a:t>Les observations et développements en matière de biomécanique, épidémiologie, ergonomie, sciences cognitives, permettent une analyse de l’usager tant dans ses dimensions </a:t>
            </a:r>
            <a:r>
              <a:rPr lang="fr-FR" dirty="0" err="1" smtClean="0"/>
              <a:t>physio-pathologiques</a:t>
            </a:r>
            <a:r>
              <a:rPr lang="fr-FR" dirty="0" smtClean="0"/>
              <a:t> que cognitives ou comportementales. </a:t>
            </a:r>
          </a:p>
          <a:p>
            <a:endParaRPr lang="fr-FR" dirty="0" smtClean="0"/>
          </a:p>
          <a:p>
            <a:r>
              <a:rPr lang="fr-FR" dirty="0" smtClean="0"/>
              <a:t>La plupart des recherches menées au département s’inscrit aussi dans une approche système intégrant le triptyque usager-véhicule-infrastructure. 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34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0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600" y="6381328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A70DC98-68B6-416C-A056-E3A2775913EF}" type="datetimeFigureOut">
              <a:rPr lang="fr-FR" smtClean="0"/>
              <a:pPr/>
              <a:t>07/05/2018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A6A4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s de page bleut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0680"/>
            <a:ext cx="9144000" cy="670044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0DC98-68B6-416C-A056-E3A2775913EF}" type="datetimeFigureOut">
              <a:rPr lang="fr-FR" smtClean="0"/>
              <a:pPr/>
              <a:t>07/05/2018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0" y="6670298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fr-FR" sz="900" b="1" dirty="0">
                <a:solidFill>
                  <a:schemeClr val="tx2"/>
                </a:solidFill>
              </a:rPr>
              <a:t>Institut français des sciences et technologies des transports, de l’aménagement et des réseaux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03020" y="644149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  <a:effectLst/>
              </a:rPr>
              <a:t>www.ifsttar.fr</a:t>
            </a:r>
            <a:endParaRPr lang="fr-FR" sz="1200" b="1" dirty="0">
              <a:solidFill>
                <a:schemeClr val="accent3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A6A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journal.cnrs.fr/videos/comment-ameliorer-la-securite-a-mot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" descr="IFSTTAR_masqueppt_tit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2088232"/>
          </a:xfrm>
        </p:spPr>
        <p:txBody>
          <a:bodyPr>
            <a:normAutofit/>
          </a:bodyPr>
          <a:lstStyle/>
          <a:p>
            <a:pPr algn="l"/>
            <a:r>
              <a:rPr lang="fr-FR" sz="2800" dirty="0" smtClean="0">
                <a:solidFill>
                  <a:schemeClr val="bg1"/>
                </a:solidFill>
              </a:rPr>
              <a:t>Institut français</a:t>
            </a:r>
            <a:br>
              <a:rPr lang="fr-FR" sz="28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chemeClr val="bg1"/>
                </a:solidFill>
              </a:rPr>
              <a:t>des sciences et technologies</a:t>
            </a:r>
            <a:br>
              <a:rPr lang="fr-FR" sz="28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chemeClr val="bg1"/>
                </a:solidFill>
              </a:rPr>
              <a:t>des transports, de l’aménagement</a:t>
            </a:r>
            <a:br>
              <a:rPr lang="fr-FR" sz="28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chemeClr val="bg1"/>
                </a:solidFill>
              </a:rPr>
              <a:t>et des réseaux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8" name="Sous-titre 6"/>
          <p:cNvSpPr txBox="1">
            <a:spLocks/>
          </p:cNvSpPr>
          <p:nvPr/>
        </p:nvSpPr>
        <p:spPr>
          <a:xfrm>
            <a:off x="899592" y="2924944"/>
            <a:ext cx="7488832" cy="912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Département TS2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Transport Santé Sécurité</a:t>
            </a:r>
          </a:p>
        </p:txBody>
      </p:sp>
      <p:sp>
        <p:nvSpPr>
          <p:cNvPr id="10" name="Sous-titre 6"/>
          <p:cNvSpPr txBox="1">
            <a:spLocks/>
          </p:cNvSpPr>
          <p:nvPr/>
        </p:nvSpPr>
        <p:spPr>
          <a:xfrm>
            <a:off x="35496" y="4556720"/>
            <a:ext cx="5544616" cy="182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Séminaire de</a:t>
            </a:r>
            <a:b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 connaissance réciproque</a:t>
            </a:r>
            <a:b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fr-FR" sz="2800" b="1" dirty="0" smtClean="0">
                <a:solidFill>
                  <a:schemeClr val="bg1">
                    <a:lumMod val="75000"/>
                  </a:schemeClr>
                </a:solidFill>
              </a:rPr>
              <a:t>Bron  -  10-11 janvier 2018</a:t>
            </a:r>
            <a:endParaRPr lang="fr-FR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86" y="2232976"/>
            <a:ext cx="1557554" cy="220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40568" y="555346"/>
            <a:ext cx="5889501" cy="569398"/>
          </a:xfrm>
        </p:spPr>
        <p:txBody>
          <a:bodyPr/>
          <a:lstStyle/>
          <a:p>
            <a:r>
              <a:rPr lang="fr-FR" sz="3200" dirty="0" smtClean="0"/>
              <a:t>Europe et International</a:t>
            </a:r>
            <a:endParaRPr lang="fr-FR" sz="3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92437"/>
            <a:ext cx="2088232" cy="3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6532" y="1224325"/>
            <a:ext cx="8887520" cy="4968552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Participation à une quarantaine de projets (ou actions) européens, dont 5 coordonnés</a:t>
            </a: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Participations actives à la construction de feuilles de route</a:t>
            </a:r>
          </a:p>
          <a:p>
            <a:pPr lvl="1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fr-FR" sz="1800" dirty="0">
                <a:latin typeface="+mn-lt"/>
              </a:rPr>
              <a:t>GT ERTRAC  Road Transport </a:t>
            </a:r>
            <a:r>
              <a:rPr lang="fr-FR" sz="1800" dirty="0" err="1">
                <a:latin typeface="+mn-lt"/>
              </a:rPr>
              <a:t>Safety</a:t>
            </a:r>
            <a:r>
              <a:rPr lang="fr-FR" sz="1800" dirty="0">
                <a:latin typeface="+mn-lt"/>
              </a:rPr>
              <a:t> &amp; </a:t>
            </a:r>
            <a:r>
              <a:rPr lang="fr-FR" sz="1800" dirty="0" smtClean="0">
                <a:latin typeface="+mn-lt"/>
              </a:rPr>
              <a:t>Security, GT </a:t>
            </a:r>
            <a:r>
              <a:rPr lang="fr-FR" sz="1800" dirty="0" err="1" smtClean="0">
                <a:latin typeface="+mn-lt"/>
              </a:rPr>
              <a:t>Ectri</a:t>
            </a:r>
            <a:r>
              <a:rPr lang="fr-FR" sz="1800" dirty="0" smtClean="0">
                <a:latin typeface="+mn-lt"/>
              </a:rPr>
              <a:t>, GT </a:t>
            </a:r>
            <a:r>
              <a:rPr lang="fr-FR" sz="1800" dirty="0" err="1" smtClean="0">
                <a:latin typeface="+mn-lt"/>
              </a:rPr>
              <a:t>Fersi</a:t>
            </a:r>
            <a:endParaRPr lang="fr-FR" sz="1800" dirty="0" smtClean="0">
              <a:latin typeface="+mn-lt"/>
            </a:endParaRP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Coopérations formalisées</a:t>
            </a:r>
          </a:p>
          <a:p>
            <a:pPr lvl="1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Laboratoire international </a:t>
            </a:r>
            <a:r>
              <a:rPr lang="fr-FR" sz="1800" dirty="0" err="1" smtClean="0">
                <a:latin typeface="+mn-lt"/>
              </a:rPr>
              <a:t>iLab-Spine</a:t>
            </a:r>
            <a:r>
              <a:rPr lang="fr-FR" sz="1800" dirty="0" smtClean="0">
                <a:latin typeface="+mn-lt"/>
              </a:rPr>
              <a:t> </a:t>
            </a:r>
          </a:p>
          <a:p>
            <a:pPr lvl="1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Centre d’expertise « Abdomen » pour le consortium GHBMC</a:t>
            </a: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Chercheurs membres des comités scientifiques de congrès et de « </a:t>
            </a:r>
            <a:r>
              <a:rPr lang="fr-FR" sz="2000" dirty="0" err="1" smtClean="0">
                <a:solidFill>
                  <a:srgbClr val="0070C0"/>
                </a:solidFill>
                <a:latin typeface="+mn-lt"/>
              </a:rPr>
              <a:t>boards</a:t>
            </a: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 » de sociétés savantes</a:t>
            </a: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Accueil de plus de 30 chercheurs étrangers</a:t>
            </a: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Plus d’une vingtaine de prix internationaux</a:t>
            </a:r>
            <a:endParaRPr lang="fr-FR" sz="2000" i="1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13 invitations dans des conférences internationales par an </a:t>
            </a:r>
          </a:p>
        </p:txBody>
      </p:sp>
    </p:spTree>
    <p:extLst>
      <p:ext uri="{BB962C8B-B14F-4D97-AF65-F5344CB8AC3E}">
        <p14:creationId xmlns:p14="http://schemas.microsoft.com/office/powerpoint/2010/main" val="14767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2492896"/>
            <a:ext cx="828092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+mn-lt"/>
              </a:rPr>
              <a:t>en 40 secondes</a:t>
            </a:r>
            <a:endParaRPr lang="fr-FR" sz="2400" i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fr-FR" sz="2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539969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itchFamily="34" charset="0"/>
              <a:buNone/>
            </a:pPr>
            <a:r>
              <a:rPr lang="fr-FR" b="1" dirty="0" smtClean="0">
                <a:solidFill>
                  <a:srgbClr val="00A6A4"/>
                </a:solidFill>
              </a:rPr>
              <a:t>Qu’est-ce que l’attention ?</a:t>
            </a:r>
            <a:endParaRPr lang="fr-FR" b="1" strike="sngStrik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28600" y="548680"/>
            <a:ext cx="3837112" cy="504056"/>
          </a:xfrm>
        </p:spPr>
        <p:txBody>
          <a:bodyPr/>
          <a:lstStyle/>
          <a:p>
            <a:r>
              <a:rPr lang="fr-FR" sz="3200" dirty="0" smtClean="0"/>
              <a:t>Expertise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1216" y="1268760"/>
            <a:ext cx="8507288" cy="55446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Expertises collectives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Expertise Inserm-Ifsttar : téléphone et sécurité routière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Mission parlementaire sur l'analyse des causes des accidents</a:t>
            </a:r>
            <a:br>
              <a:rPr lang="fr-FR" sz="2400" dirty="0" smtClean="0">
                <a:latin typeface="+mn-lt"/>
              </a:rPr>
            </a:br>
            <a:r>
              <a:rPr lang="fr-FR" sz="2400" dirty="0" smtClean="0">
                <a:latin typeface="+mn-lt"/>
              </a:rPr>
              <a:t>de la circulation et la prévention routière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Appartenance à des comités d’experts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Groupes normatifs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Comité des experts du CNSR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Comité des études DSCR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Anses, Afnor…</a:t>
            </a:r>
          </a:p>
          <a:p>
            <a:endParaRPr lang="fr-FR" sz="2400" dirty="0" smtClean="0">
              <a:latin typeface="+mn-lt"/>
            </a:endParaRPr>
          </a:p>
          <a:p>
            <a:endParaRPr lang="fr-FR" sz="2400" dirty="0" smtClean="0">
              <a:latin typeface="+mn-lt"/>
            </a:endParaRPr>
          </a:p>
          <a:p>
            <a:endParaRPr lang="fr-FR" sz="2400" dirty="0" smtClean="0">
              <a:latin typeface="+mn-lt"/>
            </a:endParaRPr>
          </a:p>
          <a:p>
            <a:pPr lvl="1"/>
            <a:endParaRPr lang="fr-FR" sz="2400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04059"/>
            <a:ext cx="3314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557808"/>
            <a:ext cx="9217024" cy="566936"/>
          </a:xfrm>
        </p:spPr>
        <p:txBody>
          <a:bodyPr/>
          <a:lstStyle/>
          <a:p>
            <a:r>
              <a:rPr lang="fr-FR" sz="3200" dirty="0" smtClean="0"/>
              <a:t>Recherche collaborative avec le secteur privé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387753"/>
            <a:ext cx="7355160" cy="513759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3100" b="1" dirty="0">
                <a:solidFill>
                  <a:srgbClr val="0070C0"/>
                </a:solidFill>
                <a:latin typeface="+mn-lt"/>
              </a:rPr>
              <a:t>Secteur automobile</a:t>
            </a:r>
          </a:p>
          <a:p>
            <a:pPr lvl="1"/>
            <a:r>
              <a:rPr lang="fr-FR" dirty="0">
                <a:latin typeface="+mn-lt"/>
              </a:rPr>
              <a:t>Toyota </a:t>
            </a:r>
            <a:r>
              <a:rPr lang="fr-FR" dirty="0" err="1">
                <a:latin typeface="+mn-lt"/>
              </a:rPr>
              <a:t>Motor</a:t>
            </a:r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Europe (4 laboratoires de TS2 impliqués)</a:t>
            </a:r>
            <a:endParaRPr lang="fr-FR" dirty="0">
              <a:latin typeface="+mn-lt"/>
            </a:endParaRPr>
          </a:p>
          <a:p>
            <a:pPr lvl="1"/>
            <a:r>
              <a:rPr lang="fr-FR" dirty="0" smtClean="0">
                <a:latin typeface="+mn-lt"/>
              </a:rPr>
              <a:t>LAB PSA Peugeot Citroën / Renault</a:t>
            </a:r>
          </a:p>
          <a:p>
            <a:pPr lvl="1"/>
            <a:r>
              <a:rPr lang="fr-FR" dirty="0" smtClean="0">
                <a:latin typeface="+mn-lt"/>
              </a:rPr>
              <a:t>Équipementiers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Secteur tertiaire</a:t>
            </a:r>
            <a:endParaRPr lang="fr-FR" sz="3100" b="1" dirty="0">
              <a:solidFill>
                <a:srgbClr val="0070C0"/>
              </a:solidFill>
              <a:latin typeface="+mn-lt"/>
            </a:endParaRPr>
          </a:p>
          <a:p>
            <a:pPr lvl="1"/>
            <a:r>
              <a:rPr lang="fr-FR" dirty="0">
                <a:latin typeface="+mn-lt"/>
              </a:rPr>
              <a:t>A</a:t>
            </a:r>
            <a:r>
              <a:rPr lang="fr-FR" dirty="0" smtClean="0">
                <a:latin typeface="+mn-lt"/>
              </a:rPr>
              <a:t>ssurances, gestionnaire de flottes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Secteurs du calcul, biomédical et du sport</a:t>
            </a:r>
          </a:p>
          <a:p>
            <a:pPr lvl="1"/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MEDTRONIC, </a:t>
            </a: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Protomed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, Salomon, 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CADLM, 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…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Pôles </a:t>
            </a:r>
            <a:r>
              <a:rPr lang="fr-FR" sz="3100" b="1" dirty="0">
                <a:solidFill>
                  <a:srgbClr val="0070C0"/>
                </a:solidFill>
                <a:latin typeface="+mn-lt"/>
              </a:rPr>
              <a:t>de compétitivité, </a:t>
            </a: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IRT (</a:t>
            </a:r>
            <a:r>
              <a:rPr lang="fr-FR" sz="3100" b="1" dirty="0" err="1" smtClean="0">
                <a:solidFill>
                  <a:srgbClr val="0070C0"/>
                </a:solidFill>
                <a:latin typeface="+mn-lt"/>
              </a:rPr>
              <a:t>Vedecom</a:t>
            </a: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Plateforme </a:t>
            </a:r>
            <a:r>
              <a:rPr lang="fr-FR" sz="3100" b="1" dirty="0" err="1">
                <a:solidFill>
                  <a:srgbClr val="0070C0"/>
                </a:solidFill>
                <a:latin typeface="+mn-lt"/>
              </a:rPr>
              <a:t>Transpolis</a:t>
            </a:r>
            <a:endParaRPr lang="fr-FR" sz="3100" b="1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Des thèses en collaboration</a:t>
            </a:r>
          </a:p>
          <a:p>
            <a:pPr lvl="1"/>
            <a:r>
              <a:rPr lang="fr-FR" dirty="0" smtClean="0">
                <a:latin typeface="+mn-lt"/>
              </a:rPr>
              <a:t>Contrats </a:t>
            </a:r>
            <a:r>
              <a:rPr lang="fr-FR" dirty="0" err="1" smtClean="0">
                <a:latin typeface="+mn-lt"/>
              </a:rPr>
              <a:t>Cifre</a:t>
            </a:r>
            <a:r>
              <a:rPr lang="fr-FR" dirty="0" smtClean="0">
                <a:latin typeface="+mn-lt"/>
              </a:rPr>
              <a:t>,  Contrats industriels</a:t>
            </a:r>
          </a:p>
        </p:txBody>
      </p:sp>
    </p:spTree>
    <p:extLst>
      <p:ext uri="{BB962C8B-B14F-4D97-AF65-F5344CB8AC3E}">
        <p14:creationId xmlns:p14="http://schemas.microsoft.com/office/powerpoint/2010/main" val="38076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557808"/>
            <a:ext cx="9217024" cy="566936"/>
          </a:xfrm>
        </p:spPr>
        <p:txBody>
          <a:bodyPr/>
          <a:lstStyle/>
          <a:p>
            <a:pPr algn="l"/>
            <a:r>
              <a:rPr lang="fr-FR" sz="3200" dirty="0" err="1" smtClean="0"/>
              <a:t>Transpolis</a:t>
            </a:r>
            <a:r>
              <a:rPr lang="fr-FR" sz="3200" dirty="0" smtClean="0"/>
              <a:t> / Ifsttar : la plateforme globale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251520" y="2166091"/>
            <a:ext cx="1528785" cy="392166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923" b="1" dirty="0">
                <a:solidFill>
                  <a:schemeClr val="tx1"/>
                </a:solidFill>
              </a:rPr>
              <a:t>Légende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Zone urbaine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 err="1">
                <a:solidFill>
                  <a:schemeClr val="tx1"/>
                </a:solidFill>
              </a:rPr>
              <a:t>Muti</a:t>
            </a:r>
            <a:r>
              <a:rPr lang="fr-FR" sz="923" dirty="0">
                <a:solidFill>
                  <a:schemeClr val="tx1"/>
                </a:solidFill>
              </a:rPr>
              <a:t> configurations d’intersections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Boulevard périphérique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Insertions urbaines multiples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Orientations éblouissantes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Canyons urbains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Zone rurale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Zone ADAS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Zone de crash test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endParaRPr lang="fr-FR" sz="923" dirty="0">
              <a:solidFill>
                <a:schemeClr val="tx1"/>
              </a:solidFill>
            </a:endParaRP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Plateforme </a:t>
            </a:r>
            <a:r>
              <a:rPr lang="fr-FR" sz="923" dirty="0" err="1">
                <a:solidFill>
                  <a:schemeClr val="tx1"/>
                </a:solidFill>
              </a:rPr>
              <a:t>iTS</a:t>
            </a:r>
            <a:r>
              <a:rPr lang="fr-FR" sz="923" dirty="0">
                <a:solidFill>
                  <a:schemeClr val="tx1"/>
                </a:solidFill>
              </a:rPr>
              <a:t> instrumentée: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GSM, Internet, Wifi, </a:t>
            </a:r>
            <a:r>
              <a:rPr lang="fr-FR" sz="923" dirty="0" err="1">
                <a:solidFill>
                  <a:schemeClr val="tx1"/>
                </a:solidFill>
              </a:rPr>
              <a:t>IoT</a:t>
            </a:r>
            <a:endParaRPr lang="fr-FR" sz="923" dirty="0">
              <a:solidFill>
                <a:schemeClr val="tx1"/>
              </a:solidFill>
            </a:endParaRP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Stations d’énergie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Caméras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UBR</a:t>
            </a:r>
          </a:p>
          <a:p>
            <a:pPr marL="79133" indent="-79133">
              <a:spcBef>
                <a:spcPts val="277"/>
              </a:spcBef>
              <a:spcAft>
                <a:spcPts val="277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fr-FR" sz="923" dirty="0">
                <a:solidFill>
                  <a:schemeClr val="tx1"/>
                </a:solidFill>
              </a:rPr>
              <a:t>Feux communicants…</a:t>
            </a:r>
          </a:p>
        </p:txBody>
      </p:sp>
      <p:pic>
        <p:nvPicPr>
          <p:cNvPr id="9" name="Image 8" descr="Capture d’écran 2016-09-06 à 19.12.5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5" y="1700808"/>
            <a:ext cx="5588024" cy="449954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83568" y="6209197"/>
            <a:ext cx="7848872" cy="313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i="1" dirty="0" smtClean="0">
                <a:solidFill>
                  <a:schemeClr val="accent2"/>
                </a:solidFill>
                <a:latin typeface="+mn-lt"/>
              </a:rPr>
              <a:t>Document confidentiel – propriété de l’Ifsttar et de </a:t>
            </a:r>
            <a:r>
              <a:rPr lang="fr-FR" sz="1600" b="1" i="1" dirty="0" err="1" smtClean="0">
                <a:solidFill>
                  <a:schemeClr val="accent2"/>
                </a:solidFill>
                <a:latin typeface="+mn-lt"/>
              </a:rPr>
              <a:t>Transpolis</a:t>
            </a:r>
            <a:r>
              <a:rPr lang="fr-FR" sz="1600" b="1" i="1" dirty="0" smtClean="0">
                <a:solidFill>
                  <a:schemeClr val="accent2"/>
                </a:solidFill>
                <a:latin typeface="+mn-lt"/>
              </a:rPr>
              <a:t> SAS – Diffusion interdite</a:t>
            </a:r>
            <a:endParaRPr lang="fr-FR" sz="1600" b="1" i="1" dirty="0">
              <a:solidFill>
                <a:schemeClr val="accent2"/>
              </a:solidFill>
              <a:latin typeface="+mn-lt"/>
            </a:endParaRPr>
          </a:p>
          <a:p>
            <a:pPr lvl="1"/>
            <a:endParaRPr lang="fr-FR" sz="1600" b="1" i="1" dirty="0" smtClean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3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4544" y="548680"/>
            <a:ext cx="7632848" cy="576064"/>
          </a:xfrm>
        </p:spPr>
        <p:txBody>
          <a:bodyPr/>
          <a:lstStyle/>
          <a:p>
            <a:r>
              <a:rPr lang="fr-FR" sz="3200" dirty="0" smtClean="0"/>
              <a:t>Diffusion de la culture scientifique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600" b="1" dirty="0" smtClean="0">
                <a:solidFill>
                  <a:srgbClr val="0070C0"/>
                </a:solidFill>
                <a:latin typeface="+mn-lt"/>
              </a:rPr>
              <a:t>Collaborations avec de nombreuses associations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600" b="1" dirty="0" smtClean="0">
                <a:solidFill>
                  <a:srgbClr val="0070C0"/>
                </a:solidFill>
                <a:latin typeface="+mn-lt"/>
              </a:rPr>
              <a:t>Communication grand public, scolaires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Site web TS2, Dossiers thématiques (piéton, Homme modélisé)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Fête de la science, Semaine du cerveau, Printemps des chercheurs, RSNB...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Nombreuses interventions dans les médias (interviews, article de presse, reportage télévisuels, vidéos sur le web)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 smtClean="0">
                <a:latin typeface="+mn-lt"/>
              </a:rPr>
              <a:t>Nombreuses interventions dans les établissements scolaires</a:t>
            </a:r>
          </a:p>
          <a:p>
            <a:pPr lvl="5"/>
            <a:endParaRPr lang="fr-FR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b="1" dirty="0">
                <a:solidFill>
                  <a:srgbClr val="0070C0"/>
                </a:solidFill>
                <a:latin typeface="+mn-lt"/>
              </a:rPr>
              <a:t>À</a:t>
            </a:r>
            <a:r>
              <a:rPr lang="fr-FR" sz="2600" b="1" dirty="0" smtClean="0">
                <a:solidFill>
                  <a:srgbClr val="0070C0"/>
                </a:solidFill>
                <a:latin typeface="+mn-lt"/>
              </a:rPr>
              <a:t> l’origine de messages forts en</a:t>
            </a:r>
            <a:br>
              <a:rPr lang="fr-FR" sz="2600" b="1" dirty="0" smtClean="0">
                <a:solidFill>
                  <a:srgbClr val="0070C0"/>
                </a:solidFill>
                <a:latin typeface="+mn-lt"/>
              </a:rPr>
            </a:br>
            <a:r>
              <a:rPr lang="fr-FR" sz="2600" b="1" dirty="0" smtClean="0">
                <a:solidFill>
                  <a:srgbClr val="0070C0"/>
                </a:solidFill>
                <a:latin typeface="+mn-lt"/>
              </a:rPr>
              <a:t> matière de sécurité routière</a:t>
            </a:r>
          </a:p>
          <a:p>
            <a:pPr lvl="1"/>
            <a:endParaRPr lang="fr-FR" dirty="0"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23419"/>
            <a:ext cx="2096798" cy="127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07125" y="6116031"/>
            <a:ext cx="7128792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100 actions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diffusion de la culture scientifique</a:t>
            </a:r>
          </a:p>
        </p:txBody>
      </p:sp>
    </p:spTree>
    <p:extLst>
      <p:ext uri="{BB962C8B-B14F-4D97-AF65-F5344CB8AC3E}">
        <p14:creationId xmlns:p14="http://schemas.microsoft.com/office/powerpoint/2010/main" val="23365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1858179"/>
            <a:ext cx="828092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+mn-lt"/>
              </a:rPr>
              <a:t>Les accidents de deux-roues ont leur science 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+mn-lt"/>
              </a:rPr>
              <a:t>en 4 minutes et 48 secondes</a:t>
            </a:r>
            <a:endParaRPr lang="fr-FR" sz="2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539969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itchFamily="34" charset="0"/>
              <a:buNone/>
            </a:pPr>
            <a:r>
              <a:rPr lang="fr-FR" b="1" dirty="0" smtClean="0">
                <a:solidFill>
                  <a:srgbClr val="00A6A4"/>
                </a:solidFill>
              </a:rPr>
              <a:t>Qu’est-ce que l’accidentologie ?</a:t>
            </a:r>
            <a:endParaRPr lang="fr-FR" b="1" strike="sngStrike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5507940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fr-FR" sz="14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://lejournal.cnrs.fr/videos/comment-ameliorer-la-securite-a-moto</a:t>
            </a:r>
            <a:endParaRPr lang="fr-FR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Imag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12" y="3176533"/>
            <a:ext cx="2987824" cy="21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05272" y="548680"/>
            <a:ext cx="3765104" cy="576064"/>
          </a:xfrm>
        </p:spPr>
        <p:txBody>
          <a:bodyPr/>
          <a:lstStyle/>
          <a:p>
            <a:r>
              <a:rPr lang="fr-FR" sz="3200" dirty="0" smtClean="0"/>
              <a:t>Formation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484784"/>
            <a:ext cx="7920880" cy="396044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Écoles doctorales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r-FR" sz="2600" dirty="0" smtClean="0">
                <a:latin typeface="+mn-lt"/>
              </a:rPr>
              <a:t>3 écoles doctorales principales (</a:t>
            </a:r>
            <a:r>
              <a:rPr lang="fr-FR" sz="2600" dirty="0" err="1" smtClean="0">
                <a:latin typeface="+mn-lt"/>
              </a:rPr>
              <a:t>UMRs</a:t>
            </a:r>
            <a:r>
              <a:rPr lang="fr-FR" sz="2600" dirty="0" smtClean="0">
                <a:latin typeface="+mn-lt"/>
              </a:rPr>
              <a:t> et LMA)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fr-FR" sz="2600" dirty="0" smtClean="0">
                <a:latin typeface="+mn-lt"/>
              </a:rPr>
              <a:t>Discussion en cours pour le Lescot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45 doctorants accueillis, 12-15 nouveaux doctorants par an</a:t>
            </a:r>
            <a:endParaRPr lang="fr-FR" sz="3100" b="1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3100" b="1" dirty="0" smtClean="0">
                <a:solidFill>
                  <a:srgbClr val="0070C0"/>
                </a:solidFill>
                <a:latin typeface="+mn-lt"/>
              </a:rPr>
              <a:t>Implication dans les formations</a:t>
            </a:r>
          </a:p>
          <a:p>
            <a:pPr lvl="1">
              <a:spcBef>
                <a:spcPts val="1200"/>
              </a:spcBef>
            </a:pPr>
            <a:r>
              <a:rPr lang="fr-FR" sz="2600" dirty="0" smtClean="0">
                <a:latin typeface="+mn-lt"/>
              </a:rPr>
              <a:t>Enseignements au niveau national</a:t>
            </a:r>
          </a:p>
          <a:p>
            <a:pPr lvl="2"/>
            <a:r>
              <a:rPr lang="fr-FR" dirty="0" smtClean="0">
                <a:latin typeface="+mn-lt"/>
              </a:rPr>
              <a:t>Masters 2 en ST, SVE et SHS ; Écoles d’ingénieurs</a:t>
            </a:r>
          </a:p>
          <a:p>
            <a:pPr lvl="1">
              <a:spcBef>
                <a:spcPts val="1200"/>
              </a:spcBef>
            </a:pPr>
            <a:r>
              <a:rPr lang="fr-FR" sz="2600" dirty="0" smtClean="0">
                <a:latin typeface="+mn-lt"/>
              </a:rPr>
              <a:t>Implication dans les réseaux européens</a:t>
            </a:r>
          </a:p>
          <a:p>
            <a:pPr lvl="2"/>
            <a:r>
              <a:rPr lang="fr-FR" dirty="0" smtClean="0">
                <a:latin typeface="+mn-lt"/>
              </a:rPr>
              <a:t>ETN MC Adaptation ; Université d’été du VCE </a:t>
            </a:r>
            <a:r>
              <a:rPr lang="fr-FR" dirty="0" err="1" smtClean="0">
                <a:latin typeface="+mn-lt"/>
              </a:rPr>
              <a:t>Humanist</a:t>
            </a:r>
            <a:r>
              <a:rPr lang="fr-FR" dirty="0" smtClean="0">
                <a:latin typeface="+mn-lt"/>
              </a:rPr>
              <a:t>      </a:t>
            </a:r>
          </a:p>
          <a:p>
            <a:pPr marL="914400" lvl="2" indent="0">
              <a:buNone/>
            </a:pPr>
            <a:endParaRPr lang="fr-FR" dirty="0" smtClean="0">
              <a:latin typeface="+mn-lt"/>
            </a:endParaRPr>
          </a:p>
          <a:p>
            <a:pPr lvl="2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9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8594" y="152660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342107"/>
            <a:ext cx="8229600" cy="1143000"/>
          </a:xfrm>
        </p:spPr>
        <p:txBody>
          <a:bodyPr/>
          <a:lstStyle/>
          <a:p>
            <a:pPr algn="l"/>
            <a:r>
              <a:rPr lang="fr-FR" sz="3200" dirty="0" smtClean="0"/>
              <a:t>Implication </a:t>
            </a:r>
            <a:r>
              <a:rPr lang="fr-FR" sz="3200" dirty="0"/>
              <a:t>dans les projets transversaux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1864" y="1567333"/>
            <a:ext cx="748656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  <a:latin typeface="+mn-lt"/>
              </a:rPr>
              <a:t>Projets fédérateurs</a:t>
            </a:r>
          </a:p>
          <a:p>
            <a:pPr marL="720000" lvl="1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000" dirty="0">
                <a:latin typeface="+mn-lt"/>
              </a:rPr>
              <a:t>Principalement « Voyageur virtuel », « Ville 2050 », et participation à « Mobilité et transition numérique » 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  <a:latin typeface="+mn-lt"/>
              </a:rPr>
              <a:t>Projets tremplins et Impulsions (AAP Future)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  <a:latin typeface="+mn-lt"/>
              </a:rPr>
              <a:t>Projet de département </a:t>
            </a:r>
          </a:p>
          <a:p>
            <a:pPr marL="720000" lvl="1" indent="-4572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sz="2000" dirty="0">
                <a:latin typeface="+mn-lt"/>
              </a:rPr>
              <a:t>« Risque de chutes, marche et Mobilité »</a:t>
            </a:r>
            <a:r>
              <a:rPr lang="fr-FR" dirty="0">
                <a:latin typeface="+mn-lt"/>
              </a:rPr>
              <a:t> 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  <a:latin typeface="+mn-lt"/>
              </a:rPr>
              <a:t>Projet FSR  </a:t>
            </a:r>
          </a:p>
          <a:p>
            <a:endParaRPr lang="fr-FR" dirty="0">
              <a:latin typeface="+mn-l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1700808"/>
            <a:ext cx="8784976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  <a:latin typeface="+mn-lt"/>
              </a:rPr>
              <a:t>Une nouvelle dimension pour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« Simuler </a:t>
            </a:r>
            <a:r>
              <a:rPr lang="fr-FR" sz="2400" dirty="0">
                <a:solidFill>
                  <a:srgbClr val="0070C0"/>
                </a:solidFill>
                <a:latin typeface="+mn-lt"/>
              </a:rPr>
              <a:t>l’humain dans son environnement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et </a:t>
            </a:r>
            <a:r>
              <a:rPr lang="fr-FR" sz="2400" dirty="0">
                <a:solidFill>
                  <a:srgbClr val="0070C0"/>
                </a:solidFill>
                <a:latin typeface="+mn-lt"/>
              </a:rPr>
              <a:t>anticiper les impacts de la mobilité de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demain »</a:t>
            </a:r>
            <a:endParaRPr lang="fr-FR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La 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modélisation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2400" dirty="0">
                <a:solidFill>
                  <a:srgbClr val="0070C0"/>
                </a:solidFill>
                <a:latin typeface="+mn-lt"/>
              </a:rPr>
              <a:t>de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la mobilité centrée sur l’humain :</a:t>
            </a: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Au </a:t>
            </a:r>
            <a:r>
              <a:rPr lang="fr-FR" sz="2000" dirty="0">
                <a:latin typeface="+mn-lt"/>
              </a:rPr>
              <a:t>centre d’un processus de conception des « offres de mobilité </a:t>
            </a:r>
            <a:r>
              <a:rPr lang="fr-FR" sz="2000" dirty="0" smtClean="0">
                <a:latin typeface="+mn-lt"/>
              </a:rPr>
              <a:t>» </a:t>
            </a:r>
            <a:endParaRPr lang="fr-FR" sz="2000" dirty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Simulation </a:t>
            </a:r>
            <a:r>
              <a:rPr lang="fr-FR" sz="2000" dirty="0">
                <a:latin typeface="+mn-lt"/>
              </a:rPr>
              <a:t>numérique (usagers et pratiques), </a:t>
            </a:r>
            <a:r>
              <a:rPr lang="fr-FR" sz="2000" dirty="0" smtClean="0">
                <a:latin typeface="+mn-lt"/>
              </a:rPr>
              <a:t>pour anticiper </a:t>
            </a:r>
            <a:r>
              <a:rPr lang="fr-FR" sz="2000" dirty="0">
                <a:latin typeface="+mn-lt"/>
              </a:rPr>
              <a:t>le </a:t>
            </a:r>
            <a:r>
              <a:rPr lang="fr-FR" sz="2000" dirty="0" smtClean="0">
                <a:latin typeface="+mn-lt"/>
              </a:rPr>
              <a:t>futur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Monter </a:t>
            </a:r>
            <a:r>
              <a:rPr lang="fr-FR" sz="2400" dirty="0">
                <a:solidFill>
                  <a:srgbClr val="0070C0"/>
                </a:solidFill>
                <a:latin typeface="+mn-lt"/>
              </a:rPr>
              <a:t>en complexité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dans la simulation</a:t>
            </a:r>
            <a:endParaRPr lang="fr-FR" sz="2400" dirty="0">
              <a:solidFill>
                <a:srgbClr val="0070C0"/>
              </a:solidFill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Développements de </a:t>
            </a:r>
            <a:r>
              <a:rPr lang="fr-FR" sz="2000" dirty="0">
                <a:latin typeface="+mn-lt"/>
              </a:rPr>
              <a:t>chaque </a:t>
            </a:r>
            <a:r>
              <a:rPr lang="fr-FR" sz="2000" dirty="0" smtClean="0">
                <a:latin typeface="+mn-lt"/>
              </a:rPr>
              <a:t>approche</a:t>
            </a:r>
            <a:endParaRPr lang="fr-FR" sz="2000" dirty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Interactions </a:t>
            </a:r>
            <a:r>
              <a:rPr lang="fr-FR" sz="2000" dirty="0">
                <a:latin typeface="+mn-lt"/>
              </a:rPr>
              <a:t>des approches </a:t>
            </a:r>
            <a:r>
              <a:rPr lang="fr-FR" sz="2000" dirty="0" smtClean="0">
                <a:latin typeface="+mn-lt"/>
              </a:rPr>
              <a:t>développées</a:t>
            </a:r>
            <a:endParaRPr lang="fr-FR" sz="2000" dirty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Plates-formes multi-modèles…</a:t>
            </a:r>
            <a:endParaRPr lang="fr-FR" sz="2000" dirty="0">
              <a:latin typeface="+mn-lt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  <a:latin typeface="+mn-lt"/>
              </a:rPr>
              <a:t>Accroitre les interactions </a:t>
            </a:r>
            <a:r>
              <a:rPr lang="fr-FR" sz="2400" dirty="0" smtClean="0">
                <a:solidFill>
                  <a:srgbClr val="0070C0"/>
                </a:solidFill>
                <a:latin typeface="+mn-lt"/>
              </a:rPr>
              <a:t>entre laboratoires </a:t>
            </a:r>
            <a:endParaRPr lang="fr-FR" sz="16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2008" y="528818"/>
            <a:ext cx="8892480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b="1" dirty="0" smtClean="0">
                <a:solidFill>
                  <a:srgbClr val="00A6A4"/>
                </a:solidFill>
              </a:rPr>
              <a:t>Un projet fédérateur pour l’Ifsttar… 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b="1" i="1" dirty="0" smtClean="0">
                <a:solidFill>
                  <a:srgbClr val="00A6A4"/>
                </a:solidFill>
              </a:rPr>
              <a:t>Le </a:t>
            </a:r>
            <a:r>
              <a:rPr lang="fr-FR" b="1" i="1" dirty="0">
                <a:solidFill>
                  <a:srgbClr val="00A6A4"/>
                </a:solidFill>
              </a:rPr>
              <a:t>Voyageur </a:t>
            </a:r>
            <a:r>
              <a:rPr lang="fr-FR" b="1" i="1" dirty="0" smtClean="0">
                <a:solidFill>
                  <a:srgbClr val="00A6A4"/>
                </a:solidFill>
              </a:rPr>
              <a:t>virtuel</a:t>
            </a:r>
            <a:endParaRPr lang="fr-FR" b="1" i="1" dirty="0">
              <a:solidFill>
                <a:srgbClr val="00A6A4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23728" y="5949280"/>
            <a:ext cx="720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fr-FR" b="1" dirty="0" smtClean="0">
                <a:solidFill>
                  <a:srgbClr val="00A6A4"/>
                </a:solidFill>
              </a:rPr>
              <a:t>…vers un projet Tremplin en 2018 </a:t>
            </a:r>
            <a:endParaRPr lang="fr-FR" sz="2400" b="1" strike="sngStrik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ZoneTexte 87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816" y="188640"/>
            <a:ext cx="8229600" cy="1143000"/>
          </a:xfrm>
        </p:spPr>
        <p:txBody>
          <a:bodyPr/>
          <a:lstStyle/>
          <a:p>
            <a:pPr algn="l"/>
            <a:r>
              <a:rPr lang="fr-FR" sz="3200" dirty="0" smtClean="0"/>
              <a:t>Présentation générale</a:t>
            </a:r>
            <a:br>
              <a:rPr lang="fr-FR" sz="3200" dirty="0" smtClean="0"/>
            </a:br>
            <a:endParaRPr lang="fr-FR" sz="3200" dirty="0"/>
          </a:p>
        </p:txBody>
      </p:sp>
      <p:grpSp>
        <p:nvGrpSpPr>
          <p:cNvPr id="5" name="Groupe 4"/>
          <p:cNvGrpSpPr/>
          <p:nvPr/>
        </p:nvGrpSpPr>
        <p:grpSpPr>
          <a:xfrm>
            <a:off x="827584" y="967661"/>
            <a:ext cx="7446503" cy="2690063"/>
            <a:chOff x="798068" y="967661"/>
            <a:chExt cx="7446503" cy="2690063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3894412" y="980728"/>
              <a:ext cx="2130724" cy="823141"/>
            </a:xfrm>
            <a:prstGeom prst="roundRect">
              <a:avLst>
                <a:gd name="adj" fmla="val 7307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724290" y="2041103"/>
              <a:ext cx="2520280" cy="1319507"/>
            </a:xfrm>
            <a:prstGeom prst="roundRect">
              <a:avLst>
                <a:gd name="adj" fmla="val 7307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798068" y="2041103"/>
              <a:ext cx="4926222" cy="1319507"/>
            </a:xfrm>
            <a:prstGeom prst="roundRect">
              <a:avLst>
                <a:gd name="adj" fmla="val 5863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5854201" y="2165870"/>
              <a:ext cx="2367040" cy="1143990"/>
              <a:chOff x="5349983" y="2599407"/>
              <a:chExt cx="2367040" cy="1143990"/>
            </a:xfrm>
          </p:grpSpPr>
          <p:grpSp>
            <p:nvGrpSpPr>
              <p:cNvPr id="41" name="Groupe 5"/>
              <p:cNvGrpSpPr>
                <a:grpSpLocks/>
              </p:cNvGrpSpPr>
              <p:nvPr/>
            </p:nvGrpSpPr>
            <p:grpSpPr bwMode="auto">
              <a:xfrm>
                <a:off x="6492888" y="2607344"/>
                <a:ext cx="1224135" cy="1136053"/>
                <a:chOff x="3687134" y="3213141"/>
                <a:chExt cx="1224059" cy="1136087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759096" y="3213141"/>
                  <a:ext cx="1087369" cy="10620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49" name="ZoneTexte 39"/>
                <p:cNvSpPr txBox="1">
                  <a:spLocks noChangeArrowheads="1"/>
                </p:cNvSpPr>
                <p:nvPr/>
              </p:nvSpPr>
              <p:spPr bwMode="auto">
                <a:xfrm>
                  <a:off x="3790562" y="3425059"/>
                  <a:ext cx="1034049" cy="4462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algn="ctr" eaLnBrk="1" hangingPunct="1"/>
                  <a:r>
                    <a:rPr lang="fr-FR" sz="1400" b="1" dirty="0" smtClean="0">
                      <a:solidFill>
                        <a:srgbClr val="0070C0"/>
                      </a:solidFill>
                      <a:latin typeface="Candara" pitchFamily="34" charset="0"/>
                      <a:cs typeface="Aharoni" pitchFamily="2" charset="-79"/>
                    </a:rPr>
                    <a:t>LBA</a:t>
                  </a:r>
                </a:p>
                <a:p>
                  <a:pPr algn="ctr" eaLnBrk="1" hangingPunct="1"/>
                  <a:r>
                    <a:rPr lang="fr-FR" sz="900" dirty="0" smtClean="0">
                      <a:solidFill>
                        <a:srgbClr val="0070C0"/>
                      </a:solidFill>
                      <a:latin typeface="Candara" pitchFamily="34" charset="0"/>
                      <a:cs typeface="Aharoni" pitchFamily="2" charset="-79"/>
                    </a:rPr>
                    <a:t>UMR Ifsttar-AMU</a:t>
                  </a:r>
                </a:p>
              </p:txBody>
            </p:sp>
            <p:sp>
              <p:nvSpPr>
                <p:cNvPr id="50" name="ZoneTexte 40"/>
                <p:cNvSpPr txBox="1">
                  <a:spLocks noChangeArrowheads="1"/>
                </p:cNvSpPr>
                <p:nvPr/>
              </p:nvSpPr>
              <p:spPr bwMode="auto">
                <a:xfrm>
                  <a:off x="3687134" y="3949106"/>
                  <a:ext cx="1224059" cy="400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algn="ctr" eaLnBrk="1" hangingPunct="1"/>
                  <a:r>
                    <a:rPr lang="fr-FR" sz="1000" smtClean="0">
                      <a:latin typeface="Candara" pitchFamily="34" charset="0"/>
                      <a:cs typeface="Aharoni" pitchFamily="2" charset="-79"/>
                    </a:rPr>
                    <a:t>Pierre-Jean ARNOUX</a:t>
                  </a:r>
                  <a:endParaRPr lang="fr-FR" sz="1000" dirty="0">
                    <a:latin typeface="Candara" pitchFamily="34" charset="0"/>
                    <a:cs typeface="Aharoni" pitchFamily="2" charset="-79"/>
                  </a:endParaRPr>
                </a:p>
              </p:txBody>
            </p:sp>
          </p:grpSp>
          <p:grpSp>
            <p:nvGrpSpPr>
              <p:cNvPr id="42" name="Groupe 4"/>
              <p:cNvGrpSpPr>
                <a:grpSpLocks/>
              </p:cNvGrpSpPr>
              <p:nvPr/>
            </p:nvGrpSpPr>
            <p:grpSpPr bwMode="auto">
              <a:xfrm>
                <a:off x="5349983" y="2599407"/>
                <a:ext cx="1079500" cy="1062038"/>
                <a:chOff x="5233988" y="3232151"/>
                <a:chExt cx="1079500" cy="1062038"/>
              </a:xfrm>
            </p:grpSpPr>
            <p:sp>
              <p:nvSpPr>
                <p:cNvPr id="44" name="Rectangle 43"/>
                <p:cNvSpPr/>
                <p:nvPr/>
              </p:nvSpPr>
              <p:spPr bwMode="auto">
                <a:xfrm>
                  <a:off x="5233988" y="3232151"/>
                  <a:ext cx="1079500" cy="10620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45" name="ZoneTexte 42"/>
                <p:cNvSpPr txBox="1">
                  <a:spLocks noChangeArrowheads="1"/>
                </p:cNvSpPr>
                <p:nvPr/>
              </p:nvSpPr>
              <p:spPr bwMode="auto">
                <a:xfrm>
                  <a:off x="5477949" y="3445799"/>
                  <a:ext cx="540567" cy="307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algn="ctr" eaLnBrk="1" hangingPunct="1"/>
                  <a:r>
                    <a:rPr lang="fr-FR" sz="1400" b="1" dirty="0" smtClean="0">
                      <a:solidFill>
                        <a:srgbClr val="0070C0"/>
                      </a:solidFill>
                      <a:latin typeface="Candara" pitchFamily="34" charset="0"/>
                      <a:cs typeface="Aharoni" pitchFamily="2" charset="-79"/>
                    </a:rPr>
                    <a:t>LMA</a:t>
                  </a:r>
                  <a:endParaRPr lang="fr-FR" sz="1400" b="1" dirty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endParaRPr>
                </a:p>
              </p:txBody>
            </p:sp>
            <p:sp>
              <p:nvSpPr>
                <p:cNvPr id="46" name="ZoneTexte 43"/>
                <p:cNvSpPr txBox="1">
                  <a:spLocks noChangeArrowheads="1"/>
                </p:cNvSpPr>
                <p:nvPr/>
              </p:nvSpPr>
              <p:spPr bwMode="auto">
                <a:xfrm>
                  <a:off x="5362431" y="3821809"/>
                  <a:ext cx="858052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algn="ctr" eaLnBrk="1" hangingPunct="1"/>
                  <a:r>
                    <a:rPr lang="fr-FR" sz="1000" dirty="0" smtClean="0">
                      <a:latin typeface="Candara" pitchFamily="34" charset="0"/>
                      <a:cs typeface="Aharoni" pitchFamily="2" charset="-79"/>
                    </a:rPr>
                    <a:t>Catherine</a:t>
                  </a:r>
                  <a:br>
                    <a:rPr lang="fr-FR" sz="1000" dirty="0" smtClean="0">
                      <a:latin typeface="Candara" pitchFamily="34" charset="0"/>
                      <a:cs typeface="Aharoni" pitchFamily="2" charset="-79"/>
                    </a:rPr>
                  </a:br>
                  <a:r>
                    <a:rPr lang="fr-FR" sz="1000" dirty="0" smtClean="0">
                      <a:latin typeface="Candara" pitchFamily="34" charset="0"/>
                      <a:cs typeface="Aharoni" pitchFamily="2" charset="-79"/>
                    </a:rPr>
                    <a:t>BERTHELON</a:t>
                  </a:r>
                  <a:endParaRPr lang="fr-FR" sz="1000" dirty="0">
                    <a:latin typeface="Candara" pitchFamily="34" charset="0"/>
                    <a:cs typeface="Aharoni" pitchFamily="2" charset="-79"/>
                  </a:endParaRPr>
                </a:p>
              </p:txBody>
            </p:sp>
            <p:cxnSp>
              <p:nvCxnSpPr>
                <p:cNvPr id="47" name="Connecteur droit 46"/>
                <p:cNvCxnSpPr/>
                <p:nvPr/>
              </p:nvCxnSpPr>
              <p:spPr bwMode="auto">
                <a:xfrm>
                  <a:off x="5540375" y="3737504"/>
                  <a:ext cx="4318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Connecteur droit 42"/>
              <p:cNvCxnSpPr/>
              <p:nvPr/>
            </p:nvCxnSpPr>
            <p:spPr bwMode="auto">
              <a:xfrm>
                <a:off x="6916529" y="3239865"/>
                <a:ext cx="4318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 16"/>
            <p:cNvGrpSpPr>
              <a:grpSpLocks/>
            </p:cNvGrpSpPr>
            <p:nvPr/>
          </p:nvGrpSpPr>
          <p:grpSpPr bwMode="auto">
            <a:xfrm>
              <a:off x="3337013" y="2161106"/>
              <a:ext cx="1079500" cy="1079500"/>
              <a:chOff x="6432550" y="2062163"/>
              <a:chExt cx="1079500" cy="1079500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6432550" y="2062163"/>
                <a:ext cx="1079500" cy="1079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38" name="ZoneTexte 33"/>
              <p:cNvSpPr txBox="1">
                <a:spLocks noChangeArrowheads="1"/>
              </p:cNvSpPr>
              <p:nvPr/>
            </p:nvSpPr>
            <p:spPr bwMode="auto">
              <a:xfrm>
                <a:off x="6630043" y="2281006"/>
                <a:ext cx="68480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algn="ctr" eaLnBrk="1" hangingPunct="1"/>
                <a:r>
                  <a:rPr lang="fr-FR" sz="1400" b="1" dirty="0" smtClean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rPr>
                  <a:t>Lescot</a:t>
                </a:r>
                <a:endParaRPr lang="fr-FR" sz="1400" b="1" dirty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endParaRPr>
              </a:p>
            </p:txBody>
          </p:sp>
          <p:sp>
            <p:nvSpPr>
              <p:cNvPr id="39" name="ZoneTexte 34"/>
              <p:cNvSpPr txBox="1">
                <a:spLocks noChangeArrowheads="1"/>
              </p:cNvSpPr>
              <p:nvPr/>
            </p:nvSpPr>
            <p:spPr bwMode="auto">
              <a:xfrm>
                <a:off x="6520054" y="2656585"/>
                <a:ext cx="87884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algn="ctr" eaLnBrk="1" hangingPunct="1"/>
                <a:r>
                  <a:rPr lang="fr-FR" sz="1000" dirty="0" smtClean="0">
                    <a:latin typeface="Candara" pitchFamily="34" charset="0"/>
                    <a:cs typeface="Aharoni" pitchFamily="2" charset="-79"/>
                  </a:rPr>
                  <a:t>Hélène</a:t>
                </a:r>
                <a:br>
                  <a:rPr lang="fr-FR" sz="1000" dirty="0" smtClean="0">
                    <a:latin typeface="Candara" pitchFamily="34" charset="0"/>
                    <a:cs typeface="Aharoni" pitchFamily="2" charset="-79"/>
                  </a:rPr>
                </a:br>
                <a:r>
                  <a:rPr lang="fr-FR" sz="1000" dirty="0" smtClean="0">
                    <a:latin typeface="Candara" pitchFamily="34" charset="0"/>
                    <a:cs typeface="Aharoni" pitchFamily="2" charset="-79"/>
                  </a:rPr>
                  <a:t>TATTEGRAIN</a:t>
                </a:r>
                <a:endParaRPr lang="fr-FR" sz="1000" dirty="0">
                  <a:latin typeface="Candara" pitchFamily="34" charset="0"/>
                  <a:cs typeface="Aharoni" pitchFamily="2" charset="-79"/>
                </a:endParaRPr>
              </a:p>
            </p:txBody>
          </p:sp>
          <p:cxnSp>
            <p:nvCxnSpPr>
              <p:cNvPr id="40" name="Connecteur droit 39"/>
              <p:cNvCxnSpPr/>
              <p:nvPr/>
            </p:nvCxnSpPr>
            <p:spPr bwMode="auto">
              <a:xfrm>
                <a:off x="6751638" y="2572279"/>
                <a:ext cx="4318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 17"/>
            <p:cNvGrpSpPr>
              <a:grpSpLocks/>
            </p:cNvGrpSpPr>
            <p:nvPr/>
          </p:nvGrpSpPr>
          <p:grpSpPr bwMode="auto">
            <a:xfrm>
              <a:off x="4542586" y="2161024"/>
              <a:ext cx="1116011" cy="1079500"/>
              <a:chOff x="7638123" y="2051050"/>
              <a:chExt cx="1116011" cy="1079500"/>
            </a:xfrm>
          </p:grpSpPr>
          <p:grpSp>
            <p:nvGrpSpPr>
              <p:cNvPr id="32" name="Groupe 4"/>
              <p:cNvGrpSpPr>
                <a:grpSpLocks/>
              </p:cNvGrpSpPr>
              <p:nvPr/>
            </p:nvGrpSpPr>
            <p:grpSpPr bwMode="auto">
              <a:xfrm>
                <a:off x="7638123" y="2051050"/>
                <a:ext cx="1116011" cy="1079500"/>
                <a:chOff x="6113180" y="3217796"/>
                <a:chExt cx="1115942" cy="107953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6118869" y="3217796"/>
                  <a:ext cx="1079433" cy="10795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dirty="0"/>
                </a:p>
              </p:txBody>
            </p:sp>
            <p:sp>
              <p:nvSpPr>
                <p:cNvPr id="35" name="ZoneTexte 45"/>
                <p:cNvSpPr txBox="1">
                  <a:spLocks noChangeArrowheads="1"/>
                </p:cNvSpPr>
                <p:nvPr/>
              </p:nvSpPr>
              <p:spPr bwMode="auto">
                <a:xfrm>
                  <a:off x="6113180" y="3436230"/>
                  <a:ext cx="1115942" cy="307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algn="ctr" eaLnBrk="1" hangingPunct="1"/>
                  <a:r>
                    <a:rPr lang="fr-FR" sz="1400" b="1" dirty="0" err="1" smtClean="0">
                      <a:solidFill>
                        <a:srgbClr val="0070C0"/>
                      </a:solidFill>
                      <a:latin typeface="Candara" pitchFamily="34" charset="0"/>
                      <a:cs typeface="Aharoni" pitchFamily="2" charset="-79"/>
                    </a:rPr>
                    <a:t>Simu&amp;Moto</a:t>
                  </a:r>
                  <a:endParaRPr lang="fr-FR" sz="1400" b="1" dirty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endParaRPr>
                </a:p>
              </p:txBody>
            </p:sp>
            <p:sp>
              <p:nvSpPr>
                <p:cNvPr id="36" name="ZoneTexte 46"/>
                <p:cNvSpPr txBox="1">
                  <a:spLocks noChangeArrowheads="1"/>
                </p:cNvSpPr>
                <p:nvPr/>
              </p:nvSpPr>
              <p:spPr bwMode="auto">
                <a:xfrm>
                  <a:off x="6160544" y="3966627"/>
                  <a:ext cx="1032592" cy="246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ea typeface="ヒラギノ角ゴ Pro W3" charset="-128"/>
                    </a:defRPr>
                  </a:lvl9pPr>
                </a:lstStyle>
                <a:p>
                  <a:pPr eaLnBrk="1" hangingPunct="1"/>
                  <a:r>
                    <a:rPr lang="fr-FR" sz="1000" dirty="0" smtClean="0">
                      <a:latin typeface="Candara" pitchFamily="34" charset="0"/>
                      <a:cs typeface="Aharoni" pitchFamily="2" charset="-79"/>
                    </a:rPr>
                    <a:t>Stéphane ESPIE</a:t>
                  </a:r>
                  <a:endParaRPr lang="fr-FR" sz="1000" dirty="0">
                    <a:latin typeface="Candara" pitchFamily="34" charset="0"/>
                    <a:cs typeface="Aharoni" pitchFamily="2" charset="-79"/>
                  </a:endParaRPr>
                </a:p>
              </p:txBody>
            </p:sp>
          </p:grpSp>
          <p:cxnSp>
            <p:nvCxnSpPr>
              <p:cNvPr id="33" name="Connecteur droit 32"/>
              <p:cNvCxnSpPr/>
              <p:nvPr/>
            </p:nvCxnSpPr>
            <p:spPr bwMode="auto">
              <a:xfrm>
                <a:off x="7991475" y="2563813"/>
                <a:ext cx="4318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 15"/>
            <p:cNvGrpSpPr>
              <a:grpSpLocks/>
            </p:cNvGrpSpPr>
            <p:nvPr/>
          </p:nvGrpSpPr>
          <p:grpSpPr bwMode="auto">
            <a:xfrm>
              <a:off x="2105110" y="2161106"/>
              <a:ext cx="1122394" cy="1079500"/>
              <a:chOff x="5200647" y="2060575"/>
              <a:chExt cx="1122394" cy="1079500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5208588" y="2060575"/>
                <a:ext cx="1079500" cy="1079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29" name="ZoneTexte 30"/>
              <p:cNvSpPr txBox="1">
                <a:spLocks noChangeArrowheads="1"/>
              </p:cNvSpPr>
              <p:nvPr/>
            </p:nvSpPr>
            <p:spPr bwMode="auto">
              <a:xfrm>
                <a:off x="5200647" y="2278596"/>
                <a:ext cx="1095172" cy="446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algn="ctr" eaLnBrk="1" hangingPunct="1"/>
                <a:r>
                  <a:rPr lang="fr-FR" sz="1400" b="1" dirty="0" err="1" smtClean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rPr>
                  <a:t>Umrestte</a:t>
                </a:r>
                <a:endParaRPr lang="fr-FR" sz="14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endParaRPr>
              </a:p>
              <a:p>
                <a:pPr algn="ctr" eaLnBrk="1" hangingPunct="1"/>
                <a:r>
                  <a:rPr lang="fr-FR" sz="900" dirty="0" smtClean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rPr>
                  <a:t>UMR Ifsttar-UCBL1</a:t>
                </a:r>
                <a:endParaRPr lang="fr-FR" sz="900" dirty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endParaRPr>
              </a:p>
            </p:txBody>
          </p:sp>
          <p:sp>
            <p:nvSpPr>
              <p:cNvPr id="30" name="ZoneTexte 31"/>
              <p:cNvSpPr txBox="1">
                <a:spLocks noChangeArrowheads="1"/>
              </p:cNvSpPr>
              <p:nvPr/>
            </p:nvSpPr>
            <p:spPr bwMode="auto">
              <a:xfrm>
                <a:off x="5282371" y="2808977"/>
                <a:ext cx="104067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eaLnBrk="1" hangingPunct="1"/>
                <a:r>
                  <a:rPr lang="fr-FR" sz="1000" dirty="0" smtClean="0">
                    <a:latin typeface="Candara" pitchFamily="34" charset="0"/>
                    <a:cs typeface="Aharoni" pitchFamily="2" charset="-79"/>
                  </a:rPr>
                  <a:t>Martine HOURS</a:t>
                </a:r>
                <a:endParaRPr lang="fr-FR" sz="1000" dirty="0">
                  <a:latin typeface="Candara" pitchFamily="34" charset="0"/>
                  <a:cs typeface="Aharoni" pitchFamily="2" charset="-79"/>
                </a:endParaRPr>
              </a:p>
            </p:txBody>
          </p:sp>
          <p:cxnSp>
            <p:nvCxnSpPr>
              <p:cNvPr id="31" name="Connecteur droit 30"/>
              <p:cNvCxnSpPr/>
              <p:nvPr/>
            </p:nvCxnSpPr>
            <p:spPr bwMode="auto">
              <a:xfrm>
                <a:off x="5521325" y="2708275"/>
                <a:ext cx="4318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4"/>
            <p:cNvGrpSpPr>
              <a:grpSpLocks/>
            </p:cNvGrpSpPr>
            <p:nvPr/>
          </p:nvGrpSpPr>
          <p:grpSpPr bwMode="auto">
            <a:xfrm>
              <a:off x="880898" y="2161106"/>
              <a:ext cx="1095172" cy="1079500"/>
              <a:chOff x="3976435" y="2057400"/>
              <a:chExt cx="1095172" cy="10795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3984625" y="2057400"/>
                <a:ext cx="1079500" cy="1079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25" name="ZoneTexte 2"/>
              <p:cNvSpPr txBox="1">
                <a:spLocks noChangeArrowheads="1"/>
              </p:cNvSpPr>
              <p:nvPr/>
            </p:nvSpPr>
            <p:spPr bwMode="auto">
              <a:xfrm>
                <a:off x="3976435" y="2276186"/>
                <a:ext cx="1095172" cy="446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algn="ctr" eaLnBrk="1" hangingPunct="1"/>
                <a:r>
                  <a:rPr lang="fr-FR" sz="1400" b="1" dirty="0" smtClean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rPr>
                  <a:t>LBMC</a:t>
                </a:r>
              </a:p>
              <a:p>
                <a:pPr algn="ctr" eaLnBrk="1" hangingPunct="1"/>
                <a:r>
                  <a:rPr lang="fr-FR" sz="900" dirty="0" smtClean="0">
                    <a:solidFill>
                      <a:srgbClr val="0070C0"/>
                    </a:solidFill>
                    <a:latin typeface="Candara" pitchFamily="34" charset="0"/>
                    <a:cs typeface="Aharoni" pitchFamily="2" charset="-79"/>
                  </a:rPr>
                  <a:t>UMR Ifsttar-UCBL1</a:t>
                </a:r>
                <a:endParaRPr lang="fr-FR" sz="900" dirty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endParaRPr>
              </a:p>
            </p:txBody>
          </p:sp>
          <p:sp>
            <p:nvSpPr>
              <p:cNvPr id="26" name="ZoneTexte 3"/>
              <p:cNvSpPr txBox="1">
                <a:spLocks noChangeArrowheads="1"/>
              </p:cNvSpPr>
              <p:nvPr/>
            </p:nvSpPr>
            <p:spPr bwMode="auto">
              <a:xfrm>
                <a:off x="4058159" y="2806567"/>
                <a:ext cx="96693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 charset="-128"/>
                  </a:defRPr>
                </a:lvl9pPr>
              </a:lstStyle>
              <a:p>
                <a:pPr eaLnBrk="1" hangingPunct="1"/>
                <a:r>
                  <a:rPr lang="fr-FR" sz="1000" dirty="0" smtClean="0">
                    <a:latin typeface="Candara" pitchFamily="34" charset="0"/>
                    <a:cs typeface="Aharoni" pitchFamily="2" charset="-79"/>
                  </a:rPr>
                  <a:t>David MITTON</a:t>
                </a:r>
                <a:endParaRPr lang="fr-FR" sz="1000" dirty="0">
                  <a:latin typeface="Candara" pitchFamily="34" charset="0"/>
                  <a:cs typeface="Aharoni" pitchFamily="2" charset="-79"/>
                </a:endParaRPr>
              </a:p>
            </p:txBody>
          </p:sp>
          <p:cxnSp>
            <p:nvCxnSpPr>
              <p:cNvPr id="27" name="Connecteur droit 26"/>
              <p:cNvCxnSpPr/>
              <p:nvPr/>
            </p:nvCxnSpPr>
            <p:spPr bwMode="auto">
              <a:xfrm>
                <a:off x="4297363" y="2708275"/>
                <a:ext cx="4318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7060359" y="1465039"/>
              <a:ext cx="1184212" cy="524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322" y="1609055"/>
              <a:ext cx="1087437" cy="38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7192172" y="3349947"/>
              <a:ext cx="87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accent1">
                      <a:lumMod val="75000"/>
                    </a:schemeClr>
                  </a:solidFill>
                </a:rPr>
                <a:t>Marseille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51920" y="967661"/>
              <a:ext cx="2246242" cy="8771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4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Direction </a:t>
              </a:r>
            </a:p>
            <a:p>
              <a:pPr algn="ctr">
                <a:lnSpc>
                  <a:spcPct val="150000"/>
                </a:lnSpc>
              </a:pPr>
              <a:r>
                <a:rPr lang="fr-FR" sz="1000" dirty="0" smtClean="0">
                  <a:latin typeface="Candara" pitchFamily="34" charset="0"/>
                  <a:ea typeface="ヒラギノ角ゴ Pro W3" charset="-128"/>
                  <a:cs typeface="Aharoni" pitchFamily="2" charset="-79"/>
                </a:rPr>
                <a:t>Dominique MIGNOT</a:t>
              </a:r>
            </a:p>
            <a:p>
              <a:pPr algn="ctr">
                <a:lnSpc>
                  <a:spcPct val="150000"/>
                </a:lnSpc>
              </a:pPr>
              <a:r>
                <a:rPr lang="fr-FR" sz="1000" dirty="0" smtClean="0">
                  <a:latin typeface="Candara" pitchFamily="34" charset="0"/>
                  <a:ea typeface="ヒラギノ角ゴ Pro W3" charset="-128"/>
                  <a:cs typeface="Aharoni" pitchFamily="2" charset="-79"/>
                </a:rPr>
                <a:t>Philippe VEZIN et Joël YERPEZ </a:t>
              </a:r>
              <a:r>
                <a:rPr lang="fr-FR" sz="1000" dirty="0" err="1" smtClean="0">
                  <a:latin typeface="Candara" pitchFamily="34" charset="0"/>
                  <a:ea typeface="ヒラギノ角ゴ Pro W3" charset="-128"/>
                  <a:cs typeface="Aharoni" pitchFamily="2" charset="-79"/>
                </a:rPr>
                <a:t>dir</a:t>
              </a:r>
              <a:r>
                <a:rPr lang="fr-FR" sz="1000" dirty="0" smtClean="0">
                  <a:latin typeface="Candara" pitchFamily="34" charset="0"/>
                  <a:ea typeface="ヒラギノ角ゴ Pro W3" charset="-128"/>
                  <a:cs typeface="Aharoni" pitchFamily="2" charset="-79"/>
                </a:rPr>
                <a:t>. Adj.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4686500" y="1323836"/>
              <a:ext cx="52131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793749" y="3780574"/>
            <a:ext cx="7670842" cy="2886464"/>
            <a:chOff x="515475" y="3708566"/>
            <a:chExt cx="7244684" cy="2886464"/>
          </a:xfrm>
        </p:grpSpPr>
        <p:sp>
          <p:nvSpPr>
            <p:cNvPr id="52" name="Rectangle 51"/>
            <p:cNvSpPr/>
            <p:nvPr/>
          </p:nvSpPr>
          <p:spPr>
            <a:xfrm>
              <a:off x="515475" y="3708566"/>
              <a:ext cx="7064728" cy="28803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709553" y="4323409"/>
              <a:ext cx="60295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UMR </a:t>
              </a:r>
              <a:r>
                <a:rPr lang="fr-FR" sz="1600" dirty="0"/>
                <a:t>É</a:t>
              </a:r>
              <a:r>
                <a:rPr lang="fr-FR" sz="1600" dirty="0" smtClean="0"/>
                <a:t>pidémiologique et de Surveillance Transport Travail Environnement</a:t>
              </a:r>
            </a:p>
            <a:p>
              <a:r>
                <a:rPr lang="fr-FR" sz="1600" dirty="0" smtClean="0"/>
                <a:t>UMR_T 9405 Ifsttar-UCBL1</a:t>
              </a:r>
              <a:endParaRPr lang="fr-FR" sz="1600" dirty="0"/>
            </a:p>
            <a:p>
              <a:endParaRPr lang="fr-FR" sz="1600" dirty="0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47433" y="4283804"/>
              <a:ext cx="1117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Umrestte</a:t>
              </a:r>
              <a:endParaRPr lang="fr-FR" b="1" dirty="0">
                <a:solidFill>
                  <a:srgbClr val="0070C0"/>
                </a:solidFill>
                <a:latin typeface="Candara" pitchFamily="34" charset="0"/>
                <a:ea typeface="ヒラギノ角ゴ Pro W3" charset="-128"/>
                <a:cs typeface="Aharoni" pitchFamily="2" charset="-79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1703559" y="5650098"/>
              <a:ext cx="6056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Laboratoire Mécanismes d’Accidents</a:t>
              </a:r>
              <a:endParaRPr lang="fr-FR" sz="1600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47431" y="5613856"/>
              <a:ext cx="987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LMA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709556" y="4929786"/>
              <a:ext cx="60355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>
                <a:defRPr sz="1100" b="1"/>
              </a:lvl1pPr>
            </a:lstStyle>
            <a:p>
              <a:pPr algn="l"/>
              <a:r>
                <a:rPr lang="fr-FR" sz="1600" b="0" dirty="0" smtClean="0"/>
                <a:t>Laboratoire  Ergonomie et  Sciences Cognitives pour les Transports</a:t>
              </a:r>
              <a:endParaRPr lang="fr-FR" sz="1600" b="0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47433" y="4894562"/>
              <a:ext cx="84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Lescot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1703559" y="6010255"/>
              <a:ext cx="603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>
                <a:defRPr sz="1100" b="1"/>
              </a:lvl1pPr>
            </a:lstStyle>
            <a:p>
              <a:pPr algn="l"/>
              <a:r>
                <a:rPr lang="fr-FR" sz="1600" b="0" dirty="0" smtClean="0"/>
                <a:t>Laboratoire  de Biomécanique Appliquée</a:t>
              </a:r>
              <a:r>
                <a:rPr lang="fr-FR" sz="1600" b="0" dirty="0"/>
                <a:t/>
              </a:r>
              <a:br>
                <a:rPr lang="fr-FR" sz="1600" b="0" dirty="0"/>
              </a:br>
              <a:r>
                <a:rPr lang="fr-FR" sz="1600" b="0" dirty="0" smtClean="0"/>
                <a:t>UMR_T 24 Ifsttar-AMU</a:t>
              </a:r>
              <a:endParaRPr lang="fr-FR" sz="1600" b="0" dirty="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47433" y="5973896"/>
              <a:ext cx="84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LBA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709556" y="3717032"/>
              <a:ext cx="5942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>
                <a:defRPr sz="1100" b="1"/>
              </a:lvl1pPr>
            </a:lstStyle>
            <a:p>
              <a:pPr algn="l"/>
              <a:r>
                <a:rPr lang="fr-FR" sz="1600" b="0" dirty="0" smtClean="0"/>
                <a:t>Laboratoire  de Biomécanique et Mécanique des Chocs</a:t>
              </a:r>
              <a:br>
                <a:rPr lang="fr-FR" sz="1600" b="0" dirty="0" smtClean="0"/>
              </a:br>
              <a:r>
                <a:rPr lang="fr-FR" sz="1600" b="0" dirty="0" smtClean="0"/>
                <a:t>UMR_T 9406 Ifsttar-UCBL1</a:t>
              </a:r>
              <a:endParaRPr lang="fr-FR" sz="1600" b="0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547433" y="3717032"/>
              <a:ext cx="84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LBMC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705033" y="5289942"/>
              <a:ext cx="4991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r">
                <a:defRPr sz="1100" b="1"/>
              </a:lvl1pPr>
            </a:lstStyle>
            <a:p>
              <a:pPr algn="l"/>
              <a:r>
                <a:rPr lang="fr-FR" sz="1600" b="0" dirty="0" smtClean="0"/>
                <a:t>Equipe en émergence </a:t>
              </a:r>
              <a:r>
                <a:rPr lang="fr-FR" sz="1600" b="0" dirty="0" err="1" smtClean="0"/>
                <a:t>Simu&amp;Moto</a:t>
              </a:r>
              <a:endParaRPr lang="fr-FR" sz="1600" b="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547430" y="5254602"/>
              <a:ext cx="1349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rPr>
                <a:t>Simu&amp;Moto</a:t>
              </a:r>
              <a:endParaRPr lang="fr-FR" b="1" dirty="0">
                <a:solidFill>
                  <a:srgbClr val="0070C0"/>
                </a:solidFill>
                <a:latin typeface="Candara" pitchFamily="34" charset="0"/>
                <a:ea typeface="ヒラギノ角ゴ Pro W3" charset="-128"/>
                <a:cs typeface="Aharoni" pitchFamily="2" charset="-79"/>
              </a:endParaRPr>
            </a:p>
          </p:txBody>
        </p:sp>
      </p:grpSp>
      <p:sp>
        <p:nvSpPr>
          <p:cNvPr id="65" name="ZoneTexte 64"/>
          <p:cNvSpPr txBox="1"/>
          <p:nvPr/>
        </p:nvSpPr>
        <p:spPr>
          <a:xfrm>
            <a:off x="5652120" y="3356992"/>
            <a:ext cx="15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Salon-de-Provence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784500" y="3356992"/>
            <a:ext cx="1018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Lyon - Bron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Rectangle à coins arrondis 67"/>
          <p:cNvSpPr/>
          <p:nvPr/>
        </p:nvSpPr>
        <p:spPr>
          <a:xfrm>
            <a:off x="2693442" y="3409950"/>
            <a:ext cx="1224136" cy="216024"/>
          </a:xfrm>
          <a:prstGeom prst="roundRect">
            <a:avLst/>
          </a:prstGeom>
          <a:noFill/>
          <a:ln w="28575" cmpd="sng">
            <a:solidFill>
              <a:srgbClr val="00A6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r 79"/>
          <p:cNvGrpSpPr/>
          <p:nvPr/>
        </p:nvGrpSpPr>
        <p:grpSpPr>
          <a:xfrm>
            <a:off x="800100" y="1412776"/>
            <a:ext cx="7493000" cy="3600400"/>
            <a:chOff x="800100" y="1412776"/>
            <a:chExt cx="7493000" cy="3600400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800100" y="3789040"/>
              <a:ext cx="7493000" cy="1224136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à coins arrondis 68"/>
            <p:cNvSpPr/>
            <p:nvPr/>
          </p:nvSpPr>
          <p:spPr>
            <a:xfrm>
              <a:off x="827584" y="1412776"/>
              <a:ext cx="2474416" cy="1959074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0" name="Rectangle à coins arrondis 69"/>
          <p:cNvSpPr/>
          <p:nvPr/>
        </p:nvSpPr>
        <p:spPr>
          <a:xfrm>
            <a:off x="5580112" y="3422650"/>
            <a:ext cx="1656184" cy="216024"/>
          </a:xfrm>
          <a:prstGeom prst="roundRect">
            <a:avLst/>
          </a:prstGeom>
          <a:noFill/>
          <a:ln w="28575" cmpd="sng">
            <a:solidFill>
              <a:srgbClr val="00A6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à coins arrondis 70"/>
          <p:cNvSpPr/>
          <p:nvPr/>
        </p:nvSpPr>
        <p:spPr>
          <a:xfrm>
            <a:off x="7164288" y="3422650"/>
            <a:ext cx="1008112" cy="216024"/>
          </a:xfrm>
          <a:prstGeom prst="roundRect">
            <a:avLst/>
          </a:prstGeom>
          <a:noFill/>
          <a:ln w="28575" cmpd="sng">
            <a:solidFill>
              <a:srgbClr val="00A6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1" name="Grouper 80"/>
          <p:cNvGrpSpPr/>
          <p:nvPr/>
        </p:nvGrpSpPr>
        <p:grpSpPr>
          <a:xfrm>
            <a:off x="802184" y="2044700"/>
            <a:ext cx="7493000" cy="3328516"/>
            <a:chOff x="802184" y="2044700"/>
            <a:chExt cx="7493000" cy="3328516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3288556" y="2044700"/>
              <a:ext cx="1226294" cy="132715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à coins arrondis 75"/>
            <p:cNvSpPr/>
            <p:nvPr/>
          </p:nvSpPr>
          <p:spPr>
            <a:xfrm>
              <a:off x="802184" y="5013176"/>
              <a:ext cx="7493000" cy="36004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798016" y="2048148"/>
            <a:ext cx="7493000" cy="3685108"/>
            <a:chOff x="798016" y="2048148"/>
            <a:chExt cx="7493000" cy="3685108"/>
          </a:xfrm>
        </p:grpSpPr>
        <p:sp>
          <p:nvSpPr>
            <p:cNvPr id="73" name="Rectangle à coins arrondis 72"/>
            <p:cNvSpPr/>
            <p:nvPr/>
          </p:nvSpPr>
          <p:spPr>
            <a:xfrm>
              <a:off x="4506342" y="2048148"/>
              <a:ext cx="1226294" cy="132715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à coins arrondis 76"/>
            <p:cNvSpPr/>
            <p:nvPr/>
          </p:nvSpPr>
          <p:spPr>
            <a:xfrm>
              <a:off x="798016" y="5373216"/>
              <a:ext cx="7493000" cy="36004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3" name="Grouper 82"/>
          <p:cNvGrpSpPr/>
          <p:nvPr/>
        </p:nvGrpSpPr>
        <p:grpSpPr>
          <a:xfrm>
            <a:off x="793676" y="2048148"/>
            <a:ext cx="7493000" cy="4045148"/>
            <a:chOff x="793676" y="2048148"/>
            <a:chExt cx="7493000" cy="4045148"/>
          </a:xfrm>
        </p:grpSpPr>
        <p:sp>
          <p:nvSpPr>
            <p:cNvPr id="74" name="Rectangle à coins arrondis 73"/>
            <p:cNvSpPr/>
            <p:nvPr/>
          </p:nvSpPr>
          <p:spPr>
            <a:xfrm>
              <a:off x="5808836" y="2048148"/>
              <a:ext cx="1226294" cy="132715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78" name="Rectangle à coins arrondis 77"/>
            <p:cNvSpPr/>
            <p:nvPr/>
          </p:nvSpPr>
          <p:spPr>
            <a:xfrm>
              <a:off x="793676" y="5733256"/>
              <a:ext cx="7493000" cy="360040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4" name="Grouper 83"/>
          <p:cNvGrpSpPr/>
          <p:nvPr/>
        </p:nvGrpSpPr>
        <p:grpSpPr>
          <a:xfrm>
            <a:off x="793676" y="1412776"/>
            <a:ext cx="7493000" cy="5256584"/>
            <a:chOff x="793676" y="1412776"/>
            <a:chExt cx="7493000" cy="5256584"/>
          </a:xfrm>
        </p:grpSpPr>
        <p:sp>
          <p:nvSpPr>
            <p:cNvPr id="75" name="Rectangle à coins arrondis 74"/>
            <p:cNvSpPr/>
            <p:nvPr/>
          </p:nvSpPr>
          <p:spPr>
            <a:xfrm>
              <a:off x="7030814" y="1412776"/>
              <a:ext cx="1226294" cy="1962522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79" name="Rectangle à coins arrondis 78"/>
            <p:cNvSpPr/>
            <p:nvPr/>
          </p:nvSpPr>
          <p:spPr>
            <a:xfrm>
              <a:off x="793676" y="6093296"/>
              <a:ext cx="7493000" cy="576064"/>
            </a:xfrm>
            <a:prstGeom prst="roundRect">
              <a:avLst/>
            </a:prstGeom>
            <a:noFill/>
            <a:ln w="28575" cmpd="sng">
              <a:solidFill>
                <a:srgbClr val="00A6A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5" name="Rectangle à coins arrondis 84"/>
          <p:cNvSpPr/>
          <p:nvPr/>
        </p:nvSpPr>
        <p:spPr>
          <a:xfrm>
            <a:off x="3868132" y="886685"/>
            <a:ext cx="2288044" cy="1030147"/>
          </a:xfrm>
          <a:prstGeom prst="roundRect">
            <a:avLst/>
          </a:prstGeom>
          <a:noFill/>
          <a:ln w="28575" cmpd="sng">
            <a:solidFill>
              <a:srgbClr val="00A6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à coins arrondis 85"/>
          <p:cNvSpPr/>
          <p:nvPr/>
        </p:nvSpPr>
        <p:spPr>
          <a:xfrm>
            <a:off x="4499992" y="3429062"/>
            <a:ext cx="1045884" cy="209612"/>
          </a:xfrm>
          <a:prstGeom prst="roundRect">
            <a:avLst/>
          </a:prstGeom>
          <a:noFill/>
          <a:ln w="28575" cmpd="sng">
            <a:solidFill>
              <a:srgbClr val="00A6A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ZoneTexte 86"/>
          <p:cNvSpPr txBox="1"/>
          <p:nvPr/>
        </p:nvSpPr>
        <p:spPr>
          <a:xfrm>
            <a:off x="4704611" y="337677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</a:rPr>
              <a:t>Marne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87" y="1459514"/>
            <a:ext cx="1142597" cy="5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0" y="-84750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44624" y="12627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+mj-lt"/>
              </a:rPr>
              <a:t>Voyageur Virtuel </a:t>
            </a:r>
            <a:r>
              <a:rPr lang="fr-FR" sz="2000" i="1" dirty="0" smtClean="0">
                <a:latin typeface="+mj-lt"/>
              </a:rPr>
              <a:t>(P. </a:t>
            </a:r>
            <a:r>
              <a:rPr lang="fr-FR" sz="2000" i="1" dirty="0" err="1" smtClean="0">
                <a:latin typeface="+mj-lt"/>
              </a:rPr>
              <a:t>Vezin</a:t>
            </a:r>
            <a:r>
              <a:rPr lang="fr-FR" sz="2000" i="1" dirty="0" smtClean="0">
                <a:latin typeface="+mj-lt"/>
              </a:rPr>
              <a:t> – F. Vienne) </a:t>
            </a:r>
            <a:endParaRPr lang="fr-FR" sz="2000" i="1" dirty="0">
              <a:latin typeface="+mj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Autofit/>
          </a:bodyPr>
          <a:lstStyle/>
          <a:p>
            <a:endParaRPr lang="fr-FR" dirty="0">
              <a:latin typeface="+mj-lt"/>
            </a:endParaRPr>
          </a:p>
          <a:p>
            <a:pPr lvl="1"/>
            <a:endParaRPr lang="fr-FR" dirty="0" smtClean="0">
              <a:latin typeface="+mj-lt"/>
            </a:endParaRPr>
          </a:p>
          <a:p>
            <a:pPr lvl="1"/>
            <a:endParaRPr lang="fr-FR" b="1" dirty="0">
              <a:latin typeface="+mj-lt"/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33" y="1100688"/>
            <a:ext cx="5758082" cy="374933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6" name="Flèche droite 5"/>
          <p:cNvSpPr/>
          <p:nvPr/>
        </p:nvSpPr>
        <p:spPr>
          <a:xfrm rot="5400000">
            <a:off x="7236296" y="290810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79512" y="5272727"/>
            <a:ext cx="5400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Besoin</a:t>
            </a: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modélisations</a:t>
            </a:r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simulations (méthodologies, modèles spécifiques, interfaçages de modèle et hybridation, etc.), traitement de données (réelles, expérimentales), modélisation de capteurs, de systèmes, d’environnement, de </a:t>
            </a: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déplacement; en </a:t>
            </a:r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cartographie, urbanismes, aménagements et facteurs humains</a:t>
            </a:r>
            <a:r>
              <a:rPr lang="fr-F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5365" y="5373216"/>
            <a:ext cx="33851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:</a:t>
            </a: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départements : AME, COSYS, TS2.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10aine de laboratoires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30aine  de chercheurs.</a:t>
            </a:r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724128" y="1052736"/>
            <a:ext cx="3347864" cy="3960440"/>
            <a:chOff x="5796136" y="1196752"/>
            <a:chExt cx="3347864" cy="3672408"/>
          </a:xfrm>
        </p:grpSpPr>
        <p:sp>
          <p:nvSpPr>
            <p:cNvPr id="4" name="Rectangle 3"/>
            <p:cNvSpPr/>
            <p:nvPr/>
          </p:nvSpPr>
          <p:spPr>
            <a:xfrm>
              <a:off x="5940923" y="1465646"/>
              <a:ext cx="3024336" cy="3082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Développement de </a:t>
              </a:r>
              <a:r>
                <a:rPr lang="fr-FR" sz="1400" b="1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solutions de simulations numériques </a:t>
              </a:r>
              <a:r>
                <a:rPr lang="fr-FR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pour une approche systémique, centrée sur </a:t>
              </a:r>
              <a:r>
                <a:rPr lang="fr-FR" sz="1400" b="1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l’humain</a:t>
              </a:r>
              <a:r>
                <a:rPr lang="fr-FR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dans son environnement, pour anticiper les impacts de la </a:t>
              </a:r>
              <a:r>
                <a:rPr lang="fr-FR" sz="1400" b="1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mobilité de demain</a:t>
              </a:r>
              <a:r>
                <a:rPr lang="fr-FR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fr-FR" sz="1400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endParaRPr lang="fr-FR" sz="1400" dirty="0" smtClean="0">
                <a:solidFill>
                  <a:schemeClr val="tx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fr-FR" sz="1400" dirty="0">
                <a:solidFill>
                  <a:schemeClr val="tx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endParaRPr lang="fr-FR" sz="1400" dirty="0" smtClean="0">
                <a:solidFill>
                  <a:schemeClr val="tx2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fr-FR" sz="1400" dirty="0" smtClean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Anticiper les </a:t>
              </a:r>
              <a:r>
                <a:rPr lang="fr-FR" sz="1400" dirty="0">
                  <a:solidFill>
                    <a:schemeClr val="tx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nouveaux modes de déplacement avec le déploiement des véhicules autonomes, des modes alternatifs de déplacement et leur impact sur l’aménagement urbain et les comportements.</a:t>
              </a:r>
              <a:endParaRPr lang="fr-F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5796136" y="1196752"/>
              <a:ext cx="3347864" cy="36724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Rectangle à coins arrondis 11"/>
          <p:cNvSpPr/>
          <p:nvPr/>
        </p:nvSpPr>
        <p:spPr>
          <a:xfrm>
            <a:off x="5724128" y="5166867"/>
            <a:ext cx="3366120" cy="14860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72007" y="5166868"/>
            <a:ext cx="5579341" cy="15067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72008" y="1052736"/>
            <a:ext cx="5579341" cy="39886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1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251520" y="1084435"/>
            <a:ext cx="8784976" cy="437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  <a:latin typeface="+mn-lt"/>
              </a:rPr>
              <a:t>Sauver des vies sur la route </a:t>
            </a:r>
            <a:r>
              <a:rPr lang="fr-FR" sz="2400" b="1" dirty="0" smtClean="0">
                <a:solidFill>
                  <a:srgbClr val="FF0000"/>
                </a:solidFill>
                <a:latin typeface="+mn-lt"/>
              </a:rPr>
              <a:t>           </a:t>
            </a:r>
            <a:r>
              <a:rPr lang="fr-FR" sz="2400" b="1" dirty="0">
                <a:solidFill>
                  <a:srgbClr val="FF0000"/>
                </a:solidFill>
                <a:latin typeface="+mn-lt"/>
              </a:rPr>
              <a:t>prise en charge médicale rapide </a:t>
            </a:r>
            <a:endParaRPr lang="fr-FR" sz="2400" b="1" dirty="0" smtClean="0">
              <a:solidFill>
                <a:srgbClr val="FF0000"/>
              </a:solidFill>
              <a:latin typeface="+mn-lt"/>
            </a:endParaRPr>
          </a:p>
          <a:p>
            <a:pPr marL="457200" lvl="1" indent="0" algn="ctr">
              <a:buNone/>
            </a:pPr>
            <a:r>
              <a:rPr lang="fr-FR" sz="2000" i="1" dirty="0">
                <a:latin typeface="+mn-lt"/>
              </a:rPr>
              <a:t>Un système d’e-call qui intègre l’évaluation des blessures</a:t>
            </a:r>
            <a:endParaRPr lang="fr-FR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70C0"/>
                </a:solidFill>
                <a:latin typeface="+mn-lt"/>
              </a:rPr>
              <a:t>Enjeux et objectifs</a:t>
            </a:r>
          </a:p>
          <a:p>
            <a:pPr lvl="1">
              <a:buFont typeface="+mj-lt"/>
              <a:buAutoNum type="arabicPeriod"/>
            </a:pPr>
            <a:r>
              <a:rPr lang="fr-FR" sz="1600" dirty="0" smtClean="0">
                <a:latin typeface="+mn-lt"/>
              </a:rPr>
              <a:t>Fournir </a:t>
            </a:r>
            <a:r>
              <a:rPr lang="fr-FR" sz="1600" dirty="0">
                <a:latin typeface="+mn-lt"/>
              </a:rPr>
              <a:t>temps réel le scenario d’un </a:t>
            </a:r>
            <a:r>
              <a:rPr lang="fr-FR" sz="1600" dirty="0" smtClean="0">
                <a:latin typeface="+mn-lt"/>
              </a:rPr>
              <a:t>accident : </a:t>
            </a:r>
            <a:r>
              <a:rPr lang="fr-FR" sz="1600" i="1" dirty="0" smtClean="0">
                <a:solidFill>
                  <a:schemeClr val="accent1"/>
                </a:solidFill>
                <a:latin typeface="+mn-lt"/>
              </a:rPr>
              <a:t>Systèmes </a:t>
            </a:r>
            <a:r>
              <a:rPr lang="fr-FR" sz="1600" i="1" dirty="0">
                <a:solidFill>
                  <a:schemeClr val="accent1"/>
                </a:solidFill>
                <a:latin typeface="+mn-lt"/>
              </a:rPr>
              <a:t>embarqués - Mesures de l’état physiologique des victimes</a:t>
            </a:r>
          </a:p>
          <a:p>
            <a:pPr lvl="1">
              <a:buFont typeface="+mj-lt"/>
              <a:buAutoNum type="arabicPeriod"/>
            </a:pPr>
            <a:r>
              <a:rPr lang="fr-FR" sz="1600" dirty="0" smtClean="0">
                <a:latin typeface="+mn-lt"/>
              </a:rPr>
              <a:t>L’Homme </a:t>
            </a:r>
            <a:r>
              <a:rPr lang="fr-FR" sz="1600" dirty="0">
                <a:latin typeface="+mn-lt"/>
              </a:rPr>
              <a:t>Virtuel pour prédire le niveau </a:t>
            </a:r>
            <a:r>
              <a:rPr lang="fr-FR" sz="1600" dirty="0" smtClean="0">
                <a:latin typeface="+mn-lt"/>
              </a:rPr>
              <a:t>d’urgence : </a:t>
            </a:r>
            <a:r>
              <a:rPr lang="fr-FR" sz="1600" i="1" dirty="0" smtClean="0">
                <a:solidFill>
                  <a:schemeClr val="accent1"/>
                </a:solidFill>
                <a:latin typeface="+mn-lt"/>
              </a:rPr>
              <a:t>Homme </a:t>
            </a:r>
            <a:r>
              <a:rPr lang="fr-FR" sz="1600" i="1" dirty="0">
                <a:solidFill>
                  <a:schemeClr val="accent1"/>
                </a:solidFill>
                <a:latin typeface="+mn-lt"/>
              </a:rPr>
              <a:t>Virtuel – Dictionnaire de traumatismes virtuels -  Calcul intensif– Score de </a:t>
            </a:r>
            <a:r>
              <a:rPr lang="fr-FR" sz="1600" i="1" dirty="0" smtClean="0">
                <a:solidFill>
                  <a:schemeClr val="accent1"/>
                </a:solidFill>
                <a:latin typeface="+mn-lt"/>
              </a:rPr>
              <a:t>blessure</a:t>
            </a:r>
          </a:p>
          <a:p>
            <a:pPr lvl="1">
              <a:buFont typeface="+mj-lt"/>
              <a:buAutoNum type="arabicPeriod"/>
            </a:pPr>
            <a:r>
              <a:rPr lang="fr-FR" sz="1600" dirty="0" smtClean="0">
                <a:latin typeface="+mn-lt"/>
              </a:rPr>
              <a:t>Un </a:t>
            </a:r>
            <a:r>
              <a:rPr lang="fr-FR" sz="1600" dirty="0">
                <a:latin typeface="+mn-lt"/>
              </a:rPr>
              <a:t>système d’alerte et d’optimisation de la prise en </a:t>
            </a:r>
            <a:r>
              <a:rPr lang="fr-FR" sz="1600" dirty="0" smtClean="0">
                <a:latin typeface="+mn-lt"/>
              </a:rPr>
              <a:t>charge : </a:t>
            </a:r>
            <a:r>
              <a:rPr lang="fr-FR" sz="1600" i="1" dirty="0" smtClean="0">
                <a:solidFill>
                  <a:schemeClr val="accent1"/>
                </a:solidFill>
                <a:latin typeface="+mn-lt"/>
              </a:rPr>
              <a:t>Management </a:t>
            </a:r>
            <a:r>
              <a:rPr lang="fr-FR" sz="1600" i="1" dirty="0">
                <a:solidFill>
                  <a:schemeClr val="accent1"/>
                </a:solidFill>
                <a:latin typeface="+mn-lt"/>
              </a:rPr>
              <a:t>des secours–Prise en charge médicale - Infrastructure de transport –  Aménagement </a:t>
            </a:r>
            <a:r>
              <a:rPr lang="fr-FR" sz="1600" i="1" dirty="0" smtClean="0">
                <a:solidFill>
                  <a:schemeClr val="accent1"/>
                </a:solidFill>
                <a:latin typeface="+mn-lt"/>
              </a:rPr>
              <a:t>– Traffic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chemeClr val="accent1"/>
                </a:solidFill>
                <a:latin typeface="+mn-lt"/>
              </a:rPr>
              <a:t>Retombées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</a:rPr>
              <a:t>Un enjeu de santé publique via le système d’e-call et la prise en charge médicale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</a:rPr>
              <a:t>Un outil pour les services de secours (SDIS et SAMU) et les structures hospitalières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</a:rPr>
              <a:t>Une politique d’aménagement du territoire  : transports et secours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600" dirty="0">
                <a:latin typeface="+mn-lt"/>
              </a:rPr>
              <a:t>Un ressourcement scientifique par la génération de grandes bases de </a:t>
            </a:r>
            <a:r>
              <a:rPr lang="fr-FR" sz="1600" dirty="0" smtClean="0">
                <a:latin typeface="+mn-lt"/>
              </a:rPr>
              <a:t>données</a:t>
            </a:r>
            <a:endParaRPr lang="fr-FR" sz="160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2008" y="476672"/>
            <a:ext cx="8964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b="1" dirty="0" smtClean="0">
                <a:solidFill>
                  <a:srgbClr val="00A6A4"/>
                </a:solidFill>
              </a:rPr>
              <a:t>Un pré-projet TREMPLIN : </a:t>
            </a:r>
            <a:r>
              <a:rPr lang="fr-FR" sz="2800" b="1" i="1" dirty="0" smtClean="0">
                <a:solidFill>
                  <a:srgbClr val="00A6A4"/>
                </a:solidFill>
              </a:rPr>
              <a:t>i-</a:t>
            </a:r>
            <a:r>
              <a:rPr lang="fr-FR" sz="2800" b="1" i="1" dirty="0" err="1" smtClean="0">
                <a:solidFill>
                  <a:srgbClr val="00A6A4"/>
                </a:solidFill>
              </a:rPr>
              <a:t>Safe</a:t>
            </a:r>
            <a:r>
              <a:rPr lang="fr-FR" sz="2800" b="1" i="1" dirty="0" smtClean="0">
                <a:solidFill>
                  <a:srgbClr val="00A6A4"/>
                </a:solidFill>
              </a:rPr>
              <a:t> Virtual </a:t>
            </a:r>
            <a:r>
              <a:rPr lang="fr-FR" sz="2800" b="1" i="1" dirty="0" err="1" smtClean="0">
                <a:solidFill>
                  <a:srgbClr val="00A6A4"/>
                </a:solidFill>
              </a:rPr>
              <a:t>Human</a:t>
            </a:r>
            <a:r>
              <a:rPr lang="fr-FR" b="1" i="1" dirty="0" smtClean="0">
                <a:solidFill>
                  <a:srgbClr val="00A6A4"/>
                </a:solidFill>
              </a:rPr>
              <a:t> </a:t>
            </a:r>
            <a:endParaRPr lang="fr-FR" b="1" i="1" dirty="0">
              <a:solidFill>
                <a:srgbClr val="00A6A4"/>
              </a:solidFill>
            </a:endParaRPr>
          </a:p>
        </p:txBody>
      </p:sp>
      <p:sp>
        <p:nvSpPr>
          <p:cNvPr id="7" name="Double flèche horizontale 6"/>
          <p:cNvSpPr/>
          <p:nvPr/>
        </p:nvSpPr>
        <p:spPr>
          <a:xfrm>
            <a:off x="3963204" y="1268760"/>
            <a:ext cx="464780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1764" y="5645343"/>
            <a:ext cx="8658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fr-FR" b="1" dirty="0" smtClean="0">
                <a:solidFill>
                  <a:srgbClr val="00A6A4"/>
                </a:solidFill>
              </a:rPr>
              <a:t>Un projet fusionné dans « </a:t>
            </a:r>
            <a:r>
              <a:rPr lang="fr-FR" b="1" dirty="0" err="1" smtClean="0">
                <a:solidFill>
                  <a:srgbClr val="00A6A4"/>
                </a:solidFill>
              </a:rPr>
              <a:t>CrisisLab</a:t>
            </a:r>
            <a:r>
              <a:rPr lang="fr-FR" b="1" dirty="0" smtClean="0">
                <a:solidFill>
                  <a:srgbClr val="00A6A4"/>
                </a:solidFill>
              </a:rPr>
              <a:t> »</a:t>
            </a:r>
            <a:endParaRPr lang="fr-FR" b="1" i="1" dirty="0">
              <a:solidFill>
                <a:srgbClr val="00A6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8594" y="152660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1143000"/>
          </a:xfrm>
        </p:spPr>
        <p:txBody>
          <a:bodyPr/>
          <a:lstStyle/>
          <a:p>
            <a:pPr algn="l"/>
            <a:r>
              <a:rPr lang="fr-FR" altLang="fr-FR" sz="3200" dirty="0" smtClean="0">
                <a:latin typeface="Arial" charset="0"/>
                <a:cs typeface="Arial" charset="0"/>
              </a:rPr>
              <a:t>Un projet transverse au département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507413" cy="4708525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fr-FR" sz="2800" b="1" dirty="0">
                <a:solidFill>
                  <a:srgbClr val="0070C0"/>
                </a:solidFill>
              </a:rPr>
              <a:t>Risque de chutes, marche et </a:t>
            </a:r>
            <a:r>
              <a:rPr lang="fr-FR" sz="2800" b="1" dirty="0" smtClean="0">
                <a:solidFill>
                  <a:srgbClr val="0070C0"/>
                </a:solidFill>
              </a:rPr>
              <a:t>mobilité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rgbClr val="0070C0"/>
                </a:solidFill>
                <a:latin typeface="+mn-lt"/>
                <a:cs typeface="Arial" charset="0"/>
              </a:rPr>
              <a:t>Objectifs</a:t>
            </a:r>
            <a:endParaRPr lang="fr-FR" altLang="fr-FR" sz="2400" b="1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720000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altLang="fr-FR" sz="1800" dirty="0" smtClean="0">
                <a:latin typeface="+mn-lt"/>
              </a:rPr>
              <a:t>Rassembler </a:t>
            </a:r>
            <a:r>
              <a:rPr lang="fr-FR" altLang="fr-FR" sz="1800" dirty="0">
                <a:latin typeface="+mn-lt"/>
              </a:rPr>
              <a:t>plusieurs laboratoires ou équipes de TS2 sur le thème « Risque de chute et Mobilité »</a:t>
            </a:r>
          </a:p>
          <a:p>
            <a:pPr marL="720000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+mn-lt"/>
              </a:rPr>
              <a:t>Mieux comprendre les facteurs de risque impliqués dans la chute chez les personnes âgées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rgbClr val="0070C0"/>
                </a:solidFill>
                <a:latin typeface="+mn-lt"/>
                <a:cs typeface="Arial" charset="0"/>
                <a:sym typeface="Wingdings" pitchFamily="2" charset="2"/>
              </a:rPr>
              <a:t>Originalité</a:t>
            </a:r>
          </a:p>
          <a:p>
            <a:pPr marL="720000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+mn-lt"/>
                <a:sym typeface="Wingdings" pitchFamily="2" charset="2"/>
              </a:rPr>
              <a:t>Approche pluridisciplinaire : </a:t>
            </a:r>
            <a:r>
              <a:rPr lang="fr-FR" sz="1800" dirty="0">
                <a:latin typeface="+mn-lt"/>
              </a:rPr>
              <a:t>épidémiologie (</a:t>
            </a:r>
            <a:r>
              <a:rPr lang="fr-FR" sz="1800" dirty="0" err="1">
                <a:latin typeface="+mn-lt"/>
              </a:rPr>
              <a:t>Umrestte</a:t>
            </a:r>
            <a:r>
              <a:rPr lang="fr-FR" sz="1800" dirty="0">
                <a:latin typeface="+mn-lt"/>
              </a:rPr>
              <a:t>) biomécanique (LBMC), neuropsychologie &amp; psychologie du développement (Lescot), informatique (</a:t>
            </a:r>
            <a:r>
              <a:rPr lang="fr-FR" sz="1800" dirty="0" err="1" smtClean="0">
                <a:latin typeface="+mn-lt"/>
              </a:rPr>
              <a:t>Lepis</a:t>
            </a:r>
            <a:r>
              <a:rPr lang="fr-FR" sz="1800" dirty="0">
                <a:latin typeface="+mn-lt"/>
              </a:rPr>
              <a:t>)</a:t>
            </a:r>
            <a:endParaRPr lang="fr-FR" altLang="fr-FR" sz="1800" dirty="0">
              <a:latin typeface="+mn-lt"/>
              <a:sym typeface="Wingdings" pitchFamily="2" charset="2"/>
            </a:endParaRPr>
          </a:p>
          <a:p>
            <a:pPr marL="720000"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altLang="fr-FR" sz="1800" dirty="0" smtClean="0">
                <a:latin typeface="+mn-lt"/>
                <a:sym typeface="Wingdings" pitchFamily="2" charset="2"/>
              </a:rPr>
              <a:t>Combiner plusieurs </a:t>
            </a:r>
            <a:r>
              <a:rPr lang="fr-FR" altLang="fr-FR" sz="1800" dirty="0">
                <a:latin typeface="+mn-lt"/>
                <a:sym typeface="Wingdings" pitchFamily="2" charset="2"/>
              </a:rPr>
              <a:t>type de mesures : biomécaniques, cognitives, psychosociales et physiologiques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altLang="fr-FR" sz="2400" b="1" dirty="0" smtClean="0">
                <a:solidFill>
                  <a:srgbClr val="0070C0"/>
                </a:solidFill>
                <a:latin typeface="+mn-lt"/>
                <a:cs typeface="Arial" charset="0"/>
              </a:rPr>
              <a:t>Appliqué </a:t>
            </a:r>
            <a:endParaRPr lang="fr-FR" altLang="fr-FR" sz="2400" b="1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marL="72000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r-FR" altLang="fr-FR" sz="1800" dirty="0">
                <a:latin typeface="+mn-lt"/>
              </a:rPr>
              <a:t>Proposer des solutions en termes de dispositifs ou d’interventions pour la sécurité et la mobilité des personnes âgées pour une meilleure prévention des chutes</a:t>
            </a:r>
          </a:p>
          <a:p>
            <a:pPr marL="0" lvl="0" indent="0">
              <a:buNone/>
            </a:pPr>
            <a:endParaRPr lang="fr-FR" altLang="fr-FR" sz="2000" dirty="0">
              <a:solidFill>
                <a:srgbClr val="1F497D"/>
              </a:solidFill>
              <a:latin typeface="+mn-lt"/>
              <a:cs typeface="Arial" charset="0"/>
              <a:sym typeface="Wingdings" pitchFamily="2" charset="2"/>
            </a:endParaRPr>
          </a:p>
          <a:p>
            <a:pPr marL="457200" lvl="1" indent="0">
              <a:buFont typeface="Arial" charset="0"/>
              <a:buNone/>
              <a:defRPr/>
            </a:pPr>
            <a:endParaRPr lang="fr-FR" altLang="fr-FR" sz="2000" dirty="0">
              <a:latin typeface="+mn-lt"/>
            </a:endParaRPr>
          </a:p>
          <a:p>
            <a:pPr lvl="1">
              <a:defRPr/>
            </a:pPr>
            <a:endParaRPr lang="fr-FR" sz="2000" dirty="0" smtClean="0">
              <a:latin typeface="+mn-lt"/>
            </a:endParaRPr>
          </a:p>
          <a:p>
            <a:pPr>
              <a:defRPr/>
            </a:pPr>
            <a:endParaRPr lang="fr-FR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1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8193" name="Titre 1"/>
          <p:cNvSpPr>
            <a:spLocks noGrp="1"/>
          </p:cNvSpPr>
          <p:nvPr>
            <p:ph type="title"/>
          </p:nvPr>
        </p:nvSpPr>
        <p:spPr>
          <a:xfrm>
            <a:off x="108520" y="548680"/>
            <a:ext cx="9144000" cy="585997"/>
          </a:xfrm>
        </p:spPr>
        <p:txBody>
          <a:bodyPr/>
          <a:lstStyle/>
          <a:p>
            <a:pPr algn="l"/>
            <a:r>
              <a:rPr lang="fr-FR" sz="3200" dirty="0" smtClean="0"/>
              <a:t>Projet FSR</a:t>
            </a:r>
            <a:endParaRPr lang="fr-FR" sz="3200" dirty="0">
              <a:latin typeface="Arial" charset="0"/>
            </a:endParaRPr>
          </a:p>
        </p:txBody>
      </p:sp>
      <p:sp>
        <p:nvSpPr>
          <p:cNvPr id="4" name="ZoneTexte 9"/>
          <p:cNvSpPr txBox="1">
            <a:spLocks noChangeArrowheads="1"/>
          </p:cNvSpPr>
          <p:nvPr/>
        </p:nvSpPr>
        <p:spPr bwMode="auto">
          <a:xfrm>
            <a:off x="539552" y="1587564"/>
            <a:ext cx="806489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Contrat de dévolution de la FSR à l’Ifsttar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ü"/>
            </a:pP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Reprise et valorisation du fonds FSR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ü"/>
            </a:pP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Un projet scientifique sur véhicule autonome 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70C0"/>
                </a:solidFill>
                <a:latin typeface="+mn-lt"/>
              </a:rPr>
              <a:t>Sécurité des occupants de véhicules </a:t>
            </a:r>
            <a:r>
              <a:rPr lang="fr-FR" b="1" dirty="0" smtClean="0">
                <a:solidFill>
                  <a:srgbClr val="0070C0"/>
                </a:solidFill>
                <a:latin typeface="+mn-lt"/>
              </a:rPr>
              <a:t>autonomes (VA) </a:t>
            </a:r>
            <a:r>
              <a:rPr lang="fr-FR" b="1" dirty="0">
                <a:solidFill>
                  <a:srgbClr val="0070C0"/>
                </a:solidFill>
                <a:latin typeface="+mn-lt"/>
              </a:rPr>
              <a:t>et des autres usagers de la route dans le cadre de la mise en circulation des véhicules autonomes selon les différents niveaux </a:t>
            </a:r>
            <a:r>
              <a:rPr lang="fr-FR" b="1" dirty="0" smtClean="0">
                <a:solidFill>
                  <a:srgbClr val="0070C0"/>
                </a:solidFill>
                <a:latin typeface="+mn-lt"/>
              </a:rPr>
              <a:t>d’autonomie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ü"/>
            </a:pP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Partenaires : DSR, Ifsttar (TS2, LBMC, Lescot, LMA, </a:t>
            </a:r>
            <a:r>
              <a:rPr lang="fr-FR" sz="2000" dirty="0" err="1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Umrestte</a:t>
            </a: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, Cosys), </a:t>
            </a:r>
            <a:r>
              <a:rPr lang="fr-FR" sz="2000" dirty="0" err="1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Ceesar</a:t>
            </a: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, Cerema, </a:t>
            </a:r>
            <a:r>
              <a:rPr lang="fr-FR" sz="2000" dirty="0" err="1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Lab</a:t>
            </a: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fr-FR" sz="2000" dirty="0" err="1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Vedecom</a:t>
            </a:r>
            <a:endParaRPr lang="fr-FR" sz="2000" dirty="0" smtClean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  <a:p>
            <a:pPr marL="1085850" lvl="1" indent="-342900" eaLnBrk="1" hangingPunct="1">
              <a:buFont typeface="Wingdings" panose="05000000000000000000" pitchFamily="2" charset="2"/>
              <a:buChar char="ü"/>
            </a:pPr>
            <a:r>
              <a:rPr lang="fr-FR" sz="2000" dirty="0" smtClean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Accord de consortium, 42 mois, environ 1M€</a:t>
            </a:r>
            <a:endParaRPr lang="fr-FR" sz="2000" b="1" dirty="0">
              <a:solidFill>
                <a:schemeClr val="accent1"/>
              </a:solidFill>
              <a:latin typeface="+mn-lt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0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8193" name="Titre 1"/>
          <p:cNvSpPr>
            <a:spLocks noGrp="1"/>
          </p:cNvSpPr>
          <p:nvPr>
            <p:ph type="title"/>
          </p:nvPr>
        </p:nvSpPr>
        <p:spPr>
          <a:xfrm>
            <a:off x="108520" y="548680"/>
            <a:ext cx="9144000" cy="585997"/>
          </a:xfrm>
        </p:spPr>
        <p:txBody>
          <a:bodyPr/>
          <a:lstStyle/>
          <a:p>
            <a:pPr algn="l"/>
            <a:r>
              <a:rPr lang="fr-FR" sz="3200" dirty="0" smtClean="0"/>
              <a:t>Objectif du projet FSR</a:t>
            </a:r>
            <a:endParaRPr lang="fr-FR" sz="3200" dirty="0">
              <a:latin typeface="Arial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6184"/>
            <a:ext cx="8229600" cy="492514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Identifier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quelles interactions existent et quelles stratégies pertinentes sont mises en place par les conducteurs </a:t>
            </a:r>
            <a:endParaRPr lang="fr-FR" sz="2400" b="1" dirty="0" smtClean="0">
              <a:solidFill>
                <a:srgbClr val="0070C0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Analyser les bases de données existantes sur la conduite des véhicules conventionnels pour identifier les facteurs expliquant des comportements différents suivant les facteurs.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Simuler les modifications des comportements avec le VA</a:t>
            </a:r>
            <a:endParaRPr lang="fr-FR" sz="1600" dirty="0" smtClean="0">
              <a:latin typeface="+mn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Identifier les nouvelles postures induites par le VA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Etudier les nouveaux risques lésionnels </a:t>
            </a:r>
          </a:p>
          <a:p>
            <a:pPr>
              <a:spcBef>
                <a:spcPts val="1200"/>
              </a:spcBef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Faire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des 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recommandations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e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n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termes de </a:t>
            </a:r>
            <a:endParaRPr lang="fr-FR" sz="2400" b="1" dirty="0" smtClean="0">
              <a:solidFill>
                <a:srgbClr val="0070C0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Comportement du VA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>
                <a:latin typeface="+mn-lt"/>
              </a:rPr>
              <a:t>B</a:t>
            </a:r>
            <a:r>
              <a:rPr lang="fr-FR" sz="1800" dirty="0" smtClean="0">
                <a:latin typeface="+mn-lt"/>
              </a:rPr>
              <a:t>esoins </a:t>
            </a:r>
            <a:r>
              <a:rPr lang="fr-FR" sz="1800" dirty="0">
                <a:latin typeface="+mn-lt"/>
              </a:rPr>
              <a:t>de communication du véhicule autonome en phase active avec les autres </a:t>
            </a:r>
            <a:r>
              <a:rPr lang="fr-FR" sz="1800" dirty="0" smtClean="0">
                <a:latin typeface="+mn-lt"/>
              </a:rPr>
              <a:t>usagers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 smtClean="0">
                <a:latin typeface="+mn-lt"/>
              </a:rPr>
              <a:t>Besoins de formation des usagers et des conducteurs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800" dirty="0">
                <a:latin typeface="+mn-lt"/>
              </a:rPr>
              <a:t>P</a:t>
            </a:r>
            <a:r>
              <a:rPr lang="fr-FR" sz="1800" dirty="0" smtClean="0">
                <a:latin typeface="+mn-lt"/>
              </a:rPr>
              <a:t>ostures </a:t>
            </a:r>
            <a:r>
              <a:rPr lang="fr-FR" sz="1800" dirty="0">
                <a:latin typeface="+mn-lt"/>
              </a:rPr>
              <a:t>acceptables selon les différents systèmes de retenue</a:t>
            </a:r>
            <a:endParaRPr lang="fr-FR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09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67544" y="1242040"/>
            <a:ext cx="8280920" cy="5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70C0"/>
                </a:solidFill>
                <a:latin typeface="+mn-lt"/>
              </a:rPr>
              <a:t>Renforcement des liens du département avec le milieu 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universitaire</a:t>
            </a: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I-site </a:t>
            </a:r>
            <a:r>
              <a:rPr lang="fr-FR" sz="2000" dirty="0">
                <a:latin typeface="+mn-lt"/>
              </a:rPr>
              <a:t>« Future » et </a:t>
            </a:r>
            <a:r>
              <a:rPr lang="fr-FR" sz="2000" dirty="0" smtClean="0">
                <a:latin typeface="+mn-lt"/>
              </a:rPr>
              <a:t>fusion</a:t>
            </a:r>
          </a:p>
          <a:p>
            <a:pPr lvl="1">
              <a:spcBef>
                <a:spcPts val="600"/>
              </a:spcBef>
            </a:pPr>
            <a:r>
              <a:rPr lang="fr-FR" sz="2000" dirty="0">
                <a:latin typeface="+mn-lt"/>
              </a:rPr>
              <a:t>Pôle « Transport, santé, sécurité, risques » de l’Université fusionnée </a:t>
            </a:r>
          </a:p>
          <a:p>
            <a:pPr lvl="1">
              <a:spcBef>
                <a:spcPts val="600"/>
              </a:spcBef>
            </a:pPr>
            <a:r>
              <a:rPr lang="fr-FR" sz="2000" dirty="0" smtClean="0">
                <a:latin typeface="+mn-lt"/>
              </a:rPr>
              <a:t>ancrages </a:t>
            </a:r>
            <a:r>
              <a:rPr lang="fr-FR" sz="2000" dirty="0">
                <a:latin typeface="+mn-lt"/>
              </a:rPr>
              <a:t>locaux à Lyon et </a:t>
            </a:r>
            <a:r>
              <a:rPr lang="fr-FR" sz="2000" dirty="0" smtClean="0">
                <a:latin typeface="+mn-lt"/>
              </a:rPr>
              <a:t>Aix-Marseille : UMR et projets d’ERC</a:t>
            </a:r>
          </a:p>
          <a:p>
            <a:pPr lvl="1">
              <a:spcBef>
                <a:spcPts val="600"/>
              </a:spcBef>
            </a:pPr>
            <a:r>
              <a:rPr lang="fr-FR" sz="2000" dirty="0">
                <a:latin typeface="+mn-lt"/>
              </a:rPr>
              <a:t>Implication dans les AAP I-Site et </a:t>
            </a:r>
            <a:r>
              <a:rPr lang="fr-FR" sz="2000" dirty="0" err="1">
                <a:latin typeface="+mn-lt"/>
              </a:rPr>
              <a:t>Idex</a:t>
            </a:r>
            <a:endParaRPr lang="fr-FR" sz="2000" dirty="0">
              <a:latin typeface="+mn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Continuer la très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forte implication dans des projets transversaux et fédérateurs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Cultiver l’ancrage disciplinaire pour des recherches interdisciplinaires</a:t>
            </a: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Développer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l’activité internationale et européenne </a:t>
            </a:r>
            <a:endParaRPr lang="fr-FR" sz="2400" b="1" dirty="0" smtClean="0">
              <a:solidFill>
                <a:srgbClr val="0070C0"/>
              </a:solidFill>
              <a:latin typeface="+mn-lt"/>
            </a:endParaRPr>
          </a:p>
          <a:p>
            <a:pPr lvl="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Développer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l’expertise et l’aide à la décision </a:t>
            </a: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publique</a:t>
            </a:r>
          </a:p>
          <a:p>
            <a:pPr lvl="0">
              <a:spcBef>
                <a:spcPts val="600"/>
              </a:spcBef>
            </a:pPr>
            <a:endParaRPr lang="fr-FR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684584" y="548680"/>
            <a:ext cx="7416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Font typeface="Arial" pitchFamily="34" charset="0"/>
              <a:buNone/>
            </a:pPr>
            <a:r>
              <a:rPr lang="fr-FR" b="1" dirty="0" smtClean="0">
                <a:solidFill>
                  <a:srgbClr val="00A6A4"/>
                </a:solidFill>
              </a:rPr>
              <a:t>Priorités pour le département</a:t>
            </a:r>
          </a:p>
        </p:txBody>
      </p:sp>
    </p:spTree>
    <p:extLst>
      <p:ext uri="{BB962C8B-B14F-4D97-AF65-F5344CB8AC3E}">
        <p14:creationId xmlns:p14="http://schemas.microsoft.com/office/powerpoint/2010/main" val="29178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/>
          <a:lstStyle/>
          <a:p>
            <a:r>
              <a:rPr lang="fr-FR" i="1" dirty="0" smtClean="0">
                <a:latin typeface="+mn-lt"/>
              </a:rPr>
              <a:t>Merci de votre attention</a:t>
            </a:r>
            <a:endParaRPr lang="fr-FR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5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-252536" y="476672"/>
            <a:ext cx="6117844" cy="706091"/>
          </a:xfrm>
        </p:spPr>
        <p:txBody>
          <a:bodyPr/>
          <a:lstStyle/>
          <a:p>
            <a:r>
              <a:rPr lang="fr-FR" sz="3200" dirty="0" smtClean="0"/>
              <a:t>Organisation géographique</a:t>
            </a:r>
            <a:endParaRPr lang="fr-FR" sz="320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059832" y="6525343"/>
            <a:ext cx="3168352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Ministère des transports du Québec 13-14/01/2016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2" y="1411580"/>
            <a:ext cx="3995936" cy="403483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</p:pic>
      <p:sp>
        <p:nvSpPr>
          <p:cNvPr id="11" name="Légende à une bordure 2 10"/>
          <p:cNvSpPr/>
          <p:nvPr/>
        </p:nvSpPr>
        <p:spPr>
          <a:xfrm>
            <a:off x="6444208" y="2865512"/>
            <a:ext cx="1801297" cy="936104"/>
          </a:xfrm>
          <a:prstGeom prst="accentCallout2">
            <a:avLst>
              <a:gd name="adj1" fmla="val 47883"/>
              <a:gd name="adj2" fmla="val -10047"/>
              <a:gd name="adj3" fmla="val 69304"/>
              <a:gd name="adj4" fmla="val -35089"/>
              <a:gd name="adj5" fmla="val 106502"/>
              <a:gd name="adj6" fmla="val -83083"/>
            </a:avLst>
          </a:prstGeom>
          <a:gradFill flip="none" rotWithShape="1">
            <a:gsLst>
              <a:gs pos="0">
                <a:srgbClr val="00A6A4">
                  <a:tint val="66000"/>
                  <a:satMod val="160000"/>
                </a:srgbClr>
              </a:gs>
              <a:gs pos="50000">
                <a:srgbClr val="00A6A4">
                  <a:tint val="44500"/>
                  <a:satMod val="160000"/>
                </a:srgbClr>
              </a:gs>
              <a:gs pos="100000">
                <a:srgbClr val="00A6A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A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/>
              <a:t>LBMC</a:t>
            </a:r>
          </a:p>
          <a:p>
            <a:r>
              <a:rPr lang="fr-FR" dirty="0" smtClean="0"/>
              <a:t>Umrestte</a:t>
            </a:r>
          </a:p>
          <a:p>
            <a:r>
              <a:rPr lang="fr-FR" dirty="0" smtClean="0"/>
              <a:t>Lescot</a:t>
            </a:r>
            <a:endParaRPr lang="fr-FR" dirty="0"/>
          </a:p>
        </p:txBody>
      </p:sp>
      <p:sp>
        <p:nvSpPr>
          <p:cNvPr id="13" name="Légende à une bordure 2 12"/>
          <p:cNvSpPr/>
          <p:nvPr/>
        </p:nvSpPr>
        <p:spPr>
          <a:xfrm>
            <a:off x="1419185" y="3717032"/>
            <a:ext cx="1352615" cy="936104"/>
          </a:xfrm>
          <a:prstGeom prst="accentCallout2">
            <a:avLst>
              <a:gd name="adj1" fmla="val 63306"/>
              <a:gd name="adj2" fmla="val 109056"/>
              <a:gd name="adj3" fmla="val 77016"/>
              <a:gd name="adj4" fmla="val 179528"/>
              <a:gd name="adj5" fmla="val 91936"/>
              <a:gd name="adj6" fmla="val 259256"/>
            </a:avLst>
          </a:prstGeom>
          <a:gradFill flip="none" rotWithShape="1">
            <a:gsLst>
              <a:gs pos="0">
                <a:srgbClr val="00A6A4">
                  <a:tint val="66000"/>
                  <a:satMod val="160000"/>
                </a:srgbClr>
              </a:gs>
              <a:gs pos="50000">
                <a:srgbClr val="00A6A4">
                  <a:tint val="44500"/>
                  <a:satMod val="160000"/>
                </a:srgbClr>
              </a:gs>
              <a:gs pos="100000">
                <a:srgbClr val="00A6A4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A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174625" algn="r"/>
            <a:r>
              <a:rPr lang="fr-FR" dirty="0" smtClean="0"/>
              <a:t>LMA</a:t>
            </a:r>
          </a:p>
          <a:p>
            <a:pPr marL="92075" indent="174625" algn="r"/>
            <a:r>
              <a:rPr lang="fr-FR" dirty="0" smtClean="0"/>
              <a:t>LBA</a:t>
            </a:r>
            <a:endParaRPr lang="fr-FR" dirty="0"/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451" y="2888940"/>
            <a:ext cx="1145549" cy="4680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4" name="Connecteur droit 3"/>
          <p:cNvCxnSpPr/>
          <p:nvPr/>
        </p:nvCxnSpPr>
        <p:spPr>
          <a:xfrm>
            <a:off x="7524330" y="2981598"/>
            <a:ext cx="4331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524328" y="3333564"/>
            <a:ext cx="4331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202613" y="4351430"/>
            <a:ext cx="5610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323527" y="4223676"/>
            <a:ext cx="1095657" cy="429460"/>
            <a:chOff x="7132205" y="4293096"/>
            <a:chExt cx="1184212" cy="524404"/>
          </a:xfrm>
        </p:grpSpPr>
        <p:sp>
          <p:nvSpPr>
            <p:cNvPr id="12" name="Rectangle 11"/>
            <p:cNvSpPr/>
            <p:nvPr/>
          </p:nvSpPr>
          <p:spPr>
            <a:xfrm>
              <a:off x="7132205" y="4293096"/>
              <a:ext cx="1184212" cy="524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593" y="4360484"/>
              <a:ext cx="1087437" cy="389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Légende à une bordure 2 18"/>
          <p:cNvSpPr/>
          <p:nvPr/>
        </p:nvSpPr>
        <p:spPr>
          <a:xfrm>
            <a:off x="6948264" y="1207532"/>
            <a:ext cx="1801297" cy="936104"/>
          </a:xfrm>
          <a:prstGeom prst="accentCallout2">
            <a:avLst>
              <a:gd name="adj1" fmla="val 47883"/>
              <a:gd name="adj2" fmla="val -10047"/>
              <a:gd name="adj3" fmla="val 69304"/>
              <a:gd name="adj4" fmla="val -35089"/>
              <a:gd name="adj5" fmla="val 70889"/>
              <a:gd name="adj6" fmla="val -47654"/>
            </a:avLst>
          </a:prstGeom>
          <a:gradFill flip="none" rotWithShape="1">
            <a:gsLst>
              <a:gs pos="0">
                <a:srgbClr val="00A6A4">
                  <a:tint val="66000"/>
                  <a:satMod val="160000"/>
                </a:srgbClr>
              </a:gs>
              <a:gs pos="50000">
                <a:srgbClr val="00A6A4">
                  <a:tint val="44500"/>
                  <a:satMod val="160000"/>
                </a:srgbClr>
              </a:gs>
              <a:gs pos="100000">
                <a:srgbClr val="00A6A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A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 smtClean="0"/>
              <a:t>Simu&amp;Moto</a:t>
            </a:r>
            <a:endParaRPr lang="fr-FR" dirty="0" smtClean="0"/>
          </a:p>
          <a:p>
            <a:r>
              <a:rPr lang="fr-FR" dirty="0" smtClean="0">
                <a:solidFill>
                  <a:schemeClr val="bg1"/>
                </a:solidFill>
              </a:rPr>
              <a:t>LMA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36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10" name="Ellipse 9"/>
          <p:cNvSpPr/>
          <p:nvPr/>
        </p:nvSpPr>
        <p:spPr>
          <a:xfrm rot="12748016">
            <a:off x="5822328" y="1555323"/>
            <a:ext cx="4480980" cy="6554645"/>
          </a:xfrm>
          <a:prstGeom prst="ellipse">
            <a:avLst/>
          </a:prstGeom>
          <a:solidFill>
            <a:srgbClr val="00A6A4">
              <a:alpha val="1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-274496" y="437154"/>
            <a:ext cx="5062520" cy="759598"/>
          </a:xfrm>
        </p:spPr>
        <p:txBody>
          <a:bodyPr/>
          <a:lstStyle/>
          <a:p>
            <a:r>
              <a:rPr lang="fr-FR" sz="3200" dirty="0" smtClean="0"/>
              <a:t>Missions et approche</a:t>
            </a:r>
            <a:endParaRPr lang="fr-FR" sz="3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22" y="4581128"/>
            <a:ext cx="1503934" cy="100164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3137562" y="1403484"/>
            <a:ext cx="2919203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0056A9"/>
                </a:solidFill>
                <a:latin typeface="+mn-lt"/>
                <a:ea typeface="ヒラギノ角ゴ Pro W3" pitchFamily="-65" charset="-128"/>
              </a:defRPr>
            </a:lvl1pPr>
          </a:lstStyle>
          <a:p>
            <a:pPr>
              <a:defRPr/>
            </a:pPr>
            <a:r>
              <a:rPr lang="fr-FR" sz="2400" dirty="0"/>
              <a:t>Approche centrée </a:t>
            </a:r>
            <a:r>
              <a:rPr lang="fr-FR" sz="2400" dirty="0" smtClean="0"/>
              <a:t>sur</a:t>
            </a:r>
            <a:endParaRPr lang="fr-FR" sz="2400" dirty="0"/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3834246" y="1865149"/>
            <a:ext cx="166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fr-FR" sz="2800" b="1" dirty="0" smtClean="0">
                <a:solidFill>
                  <a:srgbClr val="00A6A7"/>
                </a:solidFill>
                <a:latin typeface="+mn-lt"/>
              </a:rPr>
              <a:t>l’Humain</a:t>
            </a:r>
            <a:endParaRPr lang="fr-FR" sz="2800" b="1" dirty="0">
              <a:solidFill>
                <a:srgbClr val="00A6A7"/>
              </a:solidFill>
              <a:latin typeface="+mn-lt"/>
            </a:endParaRPr>
          </a:p>
          <a:p>
            <a:pPr algn="ctr" eaLnBrk="1" hangingPunct="1"/>
            <a:endParaRPr lang="fr-FR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772862" y="2926685"/>
            <a:ext cx="147508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  <a:t>dans ses</a:t>
            </a:r>
            <a:br>
              <a:rPr lang="fr-FR" sz="16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</a:br>
            <a:r>
              <a:rPr lang="fr-FR" sz="20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  <a:t>Dimensions</a:t>
            </a:r>
            <a:endParaRPr lang="fr-FR" sz="2000" b="1" dirty="0">
              <a:solidFill>
                <a:srgbClr val="0056A9"/>
              </a:solidFill>
              <a:latin typeface="+mn-lt"/>
              <a:ea typeface="ヒラギノ角ゴ Pro W3" pitchFamily="-65" charset="-128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452997" y="2564904"/>
            <a:ext cx="2066553" cy="2066553"/>
          </a:xfrm>
          <a:prstGeom prst="ellipse">
            <a:avLst/>
          </a:prstGeom>
          <a:solidFill>
            <a:schemeClr val="bg1"/>
          </a:solidFill>
          <a:ln>
            <a:solidFill>
              <a:srgbClr val="00A6A4"/>
            </a:solidFill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240526" y="2486681"/>
            <a:ext cx="2171234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6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  <a:t>En interaction avec</a:t>
            </a:r>
            <a:br>
              <a:rPr lang="fr-FR" sz="16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</a:br>
            <a:r>
              <a:rPr lang="fr-FR" sz="16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  <a:t>son </a:t>
            </a:r>
            <a:r>
              <a:rPr lang="fr-FR" sz="2000" b="1" dirty="0" smtClean="0">
                <a:solidFill>
                  <a:srgbClr val="0056A9"/>
                </a:solidFill>
                <a:latin typeface="+mn-lt"/>
                <a:ea typeface="ヒラギノ角ゴ Pro W3" pitchFamily="-65" charset="-128"/>
              </a:rPr>
              <a:t>Environnement</a:t>
            </a:r>
            <a:endParaRPr lang="fr-FR" sz="2800" b="1" dirty="0">
              <a:solidFill>
                <a:srgbClr val="0056A9"/>
              </a:solidFill>
              <a:latin typeface="+mn-lt"/>
              <a:ea typeface="ヒラギノ角ゴ Pro W3" pitchFamily="-65" charset="-128"/>
            </a:endParaRPr>
          </a:p>
        </p:txBody>
      </p:sp>
      <p:sp>
        <p:nvSpPr>
          <p:cNvPr id="19" name="ZoneTexte 19"/>
          <p:cNvSpPr txBox="1">
            <a:spLocks noChangeArrowheads="1"/>
          </p:cNvSpPr>
          <p:nvPr/>
        </p:nvSpPr>
        <p:spPr bwMode="auto">
          <a:xfrm>
            <a:off x="1763688" y="3308791"/>
            <a:ext cx="15426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Véhicule</a:t>
            </a: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Infrastructure</a:t>
            </a: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Nouvelles</a:t>
            </a:r>
            <a:br>
              <a:rPr lang="fr-FR" sz="1200" b="1" i="1" dirty="0" smtClean="0">
                <a:solidFill>
                  <a:schemeClr val="tx2"/>
                </a:solidFill>
              </a:rPr>
            </a:br>
            <a:r>
              <a:rPr lang="fr-FR" sz="1200" b="1" i="1" dirty="0" smtClean="0">
                <a:solidFill>
                  <a:schemeClr val="tx2"/>
                </a:solidFill>
              </a:rPr>
              <a:t>technologies</a:t>
            </a:r>
            <a:endParaRPr lang="fr-FR" sz="1200" b="1" i="1" dirty="0">
              <a:solidFill>
                <a:schemeClr val="tx2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3486240"/>
            <a:ext cx="1528214" cy="101781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76676"/>
            <a:ext cx="1024034" cy="15375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47" y="4760949"/>
            <a:ext cx="1300390" cy="1548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54355"/>
            <a:ext cx="1203752" cy="97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57192"/>
            <a:ext cx="1831551" cy="122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19"/>
          <p:cNvSpPr txBox="1">
            <a:spLocks noChangeArrowheads="1"/>
          </p:cNvSpPr>
          <p:nvPr/>
        </p:nvSpPr>
        <p:spPr bwMode="auto">
          <a:xfrm>
            <a:off x="5724128" y="3679864"/>
            <a:ext cx="26098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sz="1200" b="1" i="1" dirty="0">
                <a:solidFill>
                  <a:schemeClr val="tx2"/>
                </a:solidFill>
              </a:rPr>
              <a:t> </a:t>
            </a:r>
            <a:r>
              <a:rPr lang="fr-FR" sz="1200" b="1" i="1" dirty="0" smtClean="0">
                <a:solidFill>
                  <a:schemeClr val="tx2"/>
                </a:solidFill>
              </a:rPr>
              <a:t>             Physiologique</a:t>
            </a: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          Pathologique</a:t>
            </a:r>
            <a:endParaRPr lang="fr-FR" sz="1200" b="1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       Biomécanique</a:t>
            </a:r>
            <a:endParaRPr lang="fr-FR" sz="1200" b="1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     Cognitive</a:t>
            </a:r>
            <a:endParaRPr lang="fr-FR" sz="1200" b="1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fr-FR" sz="1200" b="1" i="1" dirty="0" smtClean="0">
                <a:solidFill>
                  <a:schemeClr val="tx2"/>
                </a:solidFill>
              </a:rPr>
              <a:t>  Comportementale …</a:t>
            </a:r>
            <a:endParaRPr lang="fr-FR" sz="1200" b="1" i="1" dirty="0">
              <a:solidFill>
                <a:schemeClr val="tx2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900735" y="2492896"/>
            <a:ext cx="640494" cy="674283"/>
            <a:chOff x="5342247" y="2492896"/>
            <a:chExt cx="885937" cy="936104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5342247" y="2492896"/>
              <a:ext cx="885937" cy="936104"/>
            </a:xfrm>
            <a:prstGeom prst="roundRect">
              <a:avLst>
                <a:gd name="adj" fmla="val 12571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2" r="24637"/>
            <a:stretch/>
          </p:blipFill>
          <p:spPr>
            <a:xfrm>
              <a:off x="5591011" y="2538131"/>
              <a:ext cx="493157" cy="777108"/>
            </a:xfrm>
            <a:prstGeom prst="rect">
              <a:avLst/>
            </a:prstGeom>
          </p:spPr>
        </p:pic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61" y="4343190"/>
            <a:ext cx="695530" cy="69553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8" r="22865" b="73078"/>
          <a:stretch/>
        </p:blipFill>
        <p:spPr bwMode="auto">
          <a:xfrm>
            <a:off x="4175133" y="2852936"/>
            <a:ext cx="71802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59" y="3929636"/>
            <a:ext cx="685610" cy="65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21" y="3254760"/>
            <a:ext cx="702923" cy="7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/>
          <p:cNvGrpSpPr/>
          <p:nvPr/>
        </p:nvGrpSpPr>
        <p:grpSpPr>
          <a:xfrm>
            <a:off x="4807300" y="4005064"/>
            <a:ext cx="661921" cy="661921"/>
            <a:chOff x="5514258" y="2607788"/>
            <a:chExt cx="720080" cy="720080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5514258" y="2607788"/>
              <a:ext cx="720080" cy="720080"/>
            </a:xfrm>
            <a:prstGeom prst="roundRect">
              <a:avLst>
                <a:gd name="adj" fmla="val 8971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321" y="2665947"/>
              <a:ext cx="473954" cy="603763"/>
            </a:xfrm>
            <a:prstGeom prst="rect">
              <a:avLst/>
            </a:prstGeom>
          </p:spPr>
        </p:pic>
      </p:grpSp>
      <p:sp>
        <p:nvSpPr>
          <p:cNvPr id="36" name="Ellipse 35"/>
          <p:cNvSpPr/>
          <p:nvPr/>
        </p:nvSpPr>
        <p:spPr>
          <a:xfrm rot="8851984" flipH="1">
            <a:off x="-985210" y="1714007"/>
            <a:ext cx="4695312" cy="6554645"/>
          </a:xfrm>
          <a:prstGeom prst="ellipse">
            <a:avLst/>
          </a:prstGeom>
          <a:solidFill>
            <a:srgbClr val="00A6A4">
              <a:alpha val="1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7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2492896"/>
            <a:ext cx="828092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+mn-lt"/>
              </a:rPr>
              <a:t>en 3 minutes et 14 secondes</a:t>
            </a:r>
            <a:endParaRPr lang="fr-FR" sz="2400" i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fr-FR" sz="2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539969"/>
            <a:ext cx="77768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itchFamily="34" charset="0"/>
              <a:buNone/>
            </a:pPr>
            <a:r>
              <a:rPr lang="fr-FR" b="1" dirty="0" smtClean="0">
                <a:solidFill>
                  <a:srgbClr val="00A6A4"/>
                </a:solidFill>
              </a:rPr>
              <a:t>Qu’est-ce que la biomécanique ?</a:t>
            </a:r>
            <a:endParaRPr lang="fr-FR" b="1" strike="sngStrik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79512" y="2492896"/>
            <a:ext cx="828092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fr-FR" sz="2400" b="1" i="1" dirty="0" smtClean="0">
                <a:solidFill>
                  <a:srgbClr val="0070C0"/>
                </a:solidFill>
                <a:latin typeface="+mn-lt"/>
              </a:rPr>
              <a:t>en 3 minutes et 14 secondes</a:t>
            </a:r>
            <a:endParaRPr lang="fr-FR" sz="2400" i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fr-FR" sz="2800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La Biomécanique - Tu mourras moins bête - AR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281782" y="1268760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2514030" y="1268760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3" name="Rectangle 52"/>
          <p:cNvSpPr/>
          <p:nvPr/>
        </p:nvSpPr>
        <p:spPr bwMode="auto">
          <a:xfrm>
            <a:off x="4746278" y="1268760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4" name="Rectangle 53"/>
          <p:cNvSpPr/>
          <p:nvPr/>
        </p:nvSpPr>
        <p:spPr bwMode="auto">
          <a:xfrm>
            <a:off x="6978526" y="1268760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6978526" y="3675286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9" name="Rectangle 48"/>
          <p:cNvSpPr/>
          <p:nvPr/>
        </p:nvSpPr>
        <p:spPr bwMode="auto">
          <a:xfrm>
            <a:off x="4746278" y="3675286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8" name="Rectangle 47"/>
          <p:cNvSpPr/>
          <p:nvPr/>
        </p:nvSpPr>
        <p:spPr bwMode="auto">
          <a:xfrm>
            <a:off x="2514030" y="3681860"/>
            <a:ext cx="1985962" cy="19859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7" name="ZoneTexte 46"/>
          <p:cNvSpPr txBox="1">
            <a:spLocks noChangeArrowheads="1"/>
          </p:cNvSpPr>
          <p:nvPr/>
        </p:nvSpPr>
        <p:spPr bwMode="auto">
          <a:xfrm>
            <a:off x="-6532" y="7203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717366" y="548680"/>
            <a:ext cx="4353262" cy="564536"/>
          </a:xfrm>
        </p:spPr>
        <p:txBody>
          <a:bodyPr/>
          <a:lstStyle/>
          <a:p>
            <a:r>
              <a:rPr lang="fr-FR" sz="3200" dirty="0" smtClean="0"/>
              <a:t>Équipements</a:t>
            </a:r>
            <a:endParaRPr lang="fr-FR" sz="3200" dirty="0"/>
          </a:p>
        </p:txBody>
      </p:sp>
      <p:grpSp>
        <p:nvGrpSpPr>
          <p:cNvPr id="6" name="Groupe 5"/>
          <p:cNvGrpSpPr/>
          <p:nvPr/>
        </p:nvGrpSpPr>
        <p:grpSpPr>
          <a:xfrm>
            <a:off x="2771676" y="3707740"/>
            <a:ext cx="1557338" cy="1745922"/>
            <a:chOff x="2794000" y="1486129"/>
            <a:chExt cx="1557338" cy="1745922"/>
          </a:xfrm>
        </p:grpSpPr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7" r="9315"/>
            <a:stretch>
              <a:fillRect/>
            </a:stretch>
          </p:blipFill>
          <p:spPr bwMode="auto">
            <a:xfrm>
              <a:off x="2794000" y="1962051"/>
              <a:ext cx="1557338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20"/>
            <p:cNvSpPr txBox="1">
              <a:spLocks noChangeArrowheads="1"/>
            </p:cNvSpPr>
            <p:nvPr/>
          </p:nvSpPr>
          <p:spPr bwMode="auto">
            <a:xfrm>
              <a:off x="3005854" y="1486129"/>
              <a:ext cx="11320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hangingPunct="1"/>
              <a:r>
                <a:rPr lang="fr-FR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3</a:t>
              </a:r>
              <a:r>
                <a:rPr lang="fr-FR" sz="1400" b="1" dirty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 </a:t>
              </a:r>
              <a:r>
                <a:rPr lang="fr-FR" sz="14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catapultes</a:t>
              </a:r>
              <a:endParaRPr lang="fr-FR" sz="1400" b="1" dirty="0">
                <a:solidFill>
                  <a:srgbClr val="0070C0"/>
                </a:solidFill>
                <a:latin typeface="Candara" pitchFamily="34" charset="0"/>
                <a:cs typeface="Aharoni" pitchFamily="2" charset="-79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932040" y="1331476"/>
            <a:ext cx="1642420" cy="1840396"/>
            <a:chOff x="662349" y="1497618"/>
            <a:chExt cx="1642420" cy="1840396"/>
          </a:xfrm>
        </p:grpSpPr>
        <p:grpSp>
          <p:nvGrpSpPr>
            <p:cNvPr id="31" name="Groupe 2"/>
            <p:cNvGrpSpPr>
              <a:grpSpLocks/>
            </p:cNvGrpSpPr>
            <p:nvPr/>
          </p:nvGrpSpPr>
          <p:grpSpPr bwMode="auto">
            <a:xfrm>
              <a:off x="662349" y="2083108"/>
              <a:ext cx="1642420" cy="1254906"/>
              <a:chOff x="4205288" y="1419225"/>
              <a:chExt cx="2593975" cy="1882775"/>
            </a:xfrm>
          </p:grpSpPr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96715" y="1418614"/>
                <a:ext cx="1902992" cy="14290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/>
            </p:spPr>
          </p:pic>
          <p:pic>
            <p:nvPicPr>
              <p:cNvPr id="34" name="Image 14" descr="simulateur conduite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04718" y="2292726"/>
                <a:ext cx="1514371" cy="100987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/>
            </p:spPr>
          </p:pic>
        </p:grpSp>
        <p:sp>
          <p:nvSpPr>
            <p:cNvPr id="32" name="ZoneTexte 26"/>
            <p:cNvSpPr txBox="1">
              <a:spLocks noChangeArrowheads="1"/>
            </p:cNvSpPr>
            <p:nvPr/>
          </p:nvSpPr>
          <p:spPr bwMode="auto">
            <a:xfrm>
              <a:off x="866244" y="1497618"/>
              <a:ext cx="12346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hangingPunct="1"/>
              <a:r>
                <a:rPr lang="fr-FR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2</a:t>
              </a:r>
              <a:r>
                <a:rPr lang="fr-FR" sz="14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 simulateurs</a:t>
              </a:r>
              <a:endParaRPr lang="fr-FR" sz="1400" b="1" dirty="0">
                <a:solidFill>
                  <a:srgbClr val="0070C0"/>
                </a:solidFill>
                <a:latin typeface="Candara" pitchFamily="34" charset="0"/>
                <a:cs typeface="Aharoni" pitchFamily="2" charset="-79"/>
              </a:endParaRPr>
            </a:p>
          </p:txBody>
        </p:sp>
      </p:grpSp>
      <p:sp>
        <p:nvSpPr>
          <p:cNvPr id="29" name="ZoneTexte 28"/>
          <p:cNvSpPr txBox="1"/>
          <p:nvPr/>
        </p:nvSpPr>
        <p:spPr bwMode="auto">
          <a:xfrm>
            <a:off x="2483768" y="1196752"/>
            <a:ext cx="197782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ctr" eaLnBrk="1" hangingPunct="1">
              <a:defRPr sz="1400" b="1">
                <a:solidFill>
                  <a:srgbClr val="0070C0"/>
                </a:solidFill>
                <a:latin typeface="Candara" pitchFamily="34" charset="0"/>
                <a:ea typeface="ヒラギノ角ゴ Pro W3" charset="-128"/>
                <a:cs typeface="Aharoni" pitchFamily="2" charset="-79"/>
              </a:defRPr>
            </a:lvl1pPr>
            <a:lvl2pPr marL="742950" indent="-285750" eaLnBrk="0" hangingPunct="0">
              <a:defRPr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charset="-128"/>
              </a:defRPr>
            </a:lvl9pPr>
          </a:lstStyle>
          <a:p>
            <a:r>
              <a:rPr lang="fr-FR" sz="1800" dirty="0" smtClean="0"/>
              <a:t>4</a:t>
            </a:r>
            <a:r>
              <a:rPr lang="fr-FR" sz="2000" dirty="0" smtClean="0"/>
              <a:t> </a:t>
            </a:r>
            <a:r>
              <a:rPr lang="fr-FR" dirty="0" smtClean="0"/>
              <a:t>véhicules instrumentés</a:t>
            </a:r>
            <a:endParaRPr lang="fr-FR" dirty="0"/>
          </a:p>
        </p:txBody>
      </p:sp>
      <p:grpSp>
        <p:nvGrpSpPr>
          <p:cNvPr id="40" name="Grouper 39"/>
          <p:cNvGrpSpPr/>
          <p:nvPr/>
        </p:nvGrpSpPr>
        <p:grpSpPr>
          <a:xfrm>
            <a:off x="6927303" y="1292895"/>
            <a:ext cx="2074862" cy="1871611"/>
            <a:chOff x="4595813" y="3678362"/>
            <a:chExt cx="2074862" cy="1871611"/>
          </a:xfrm>
        </p:grpSpPr>
        <p:sp>
          <p:nvSpPr>
            <p:cNvPr id="22" name="ZoneTexte 19"/>
            <p:cNvSpPr txBox="1">
              <a:spLocks noChangeArrowheads="1"/>
            </p:cNvSpPr>
            <p:nvPr/>
          </p:nvSpPr>
          <p:spPr bwMode="auto">
            <a:xfrm>
              <a:off x="4595813" y="3678362"/>
              <a:ext cx="207486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algn="ctr" eaLnBrk="1" hangingPunct="1"/>
              <a:r>
                <a:rPr lang="fr-FR" sz="20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2</a:t>
              </a:r>
              <a:r>
                <a:rPr lang="fr-FR" sz="1400" b="1" dirty="0" smtClean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 plateformes </a:t>
              </a:r>
              <a:r>
                <a:rPr lang="fr-FR" sz="1400" b="1" dirty="0">
                  <a:solidFill>
                    <a:srgbClr val="0070C0"/>
                  </a:solidFill>
                  <a:latin typeface="Candara" pitchFamily="34" charset="0"/>
                  <a:cs typeface="Aharoni" pitchFamily="2" charset="-79"/>
                </a:rPr>
                <a:t>d’analyse du mouvement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594" y="4426742"/>
              <a:ext cx="1588614" cy="1123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5094441" y="3769295"/>
            <a:ext cx="1485866" cy="1620490"/>
            <a:chOff x="4943505" y="1524248"/>
            <a:chExt cx="1485866" cy="1620490"/>
          </a:xfrm>
        </p:grpSpPr>
        <p:pic>
          <p:nvPicPr>
            <p:cNvPr id="14" name="Image 10" descr="unexFDS00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505" y="2185887"/>
              <a:ext cx="1485866" cy="958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 bwMode="auto">
            <a:xfrm>
              <a:off x="4946439" y="1524248"/>
              <a:ext cx="13680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eaLnBrk="1" hangingPunct="1">
                <a:defRPr sz="1400" b="1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defRPr>
              </a:lvl1pPr>
              <a:lvl2pPr marL="742950" indent="-285750" eaLnBrk="0" hangingPunct="0">
                <a:defRPr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r-FR" dirty="0" smtClean="0"/>
                <a:t>Mannequins</a:t>
              </a:r>
              <a:endParaRPr lang="fr-FR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84798" y="3642951"/>
            <a:ext cx="1985962" cy="2024871"/>
            <a:chOff x="6754813" y="1373867"/>
            <a:chExt cx="1985962" cy="2024871"/>
          </a:xfrm>
        </p:grpSpPr>
        <p:sp>
          <p:nvSpPr>
            <p:cNvPr id="9" name="Rectangle 8"/>
            <p:cNvSpPr/>
            <p:nvPr/>
          </p:nvSpPr>
          <p:spPr bwMode="auto">
            <a:xfrm>
              <a:off x="6754813" y="1412776"/>
              <a:ext cx="1985962" cy="1985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6762116" y="1373867"/>
              <a:ext cx="19728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eaLnBrk="1" hangingPunct="1">
                <a:defRPr sz="1400" b="1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defRPr>
              </a:lvl1pPr>
              <a:lvl2pPr marL="742950" indent="-285750" eaLnBrk="0" hangingPunct="0">
                <a:defRPr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9pPr>
            </a:lstStyle>
            <a:p>
              <a:pPr>
                <a:defRPr/>
              </a:pPr>
              <a:r>
                <a:rPr lang="fr-FR" sz="2000" dirty="0" smtClean="0"/>
                <a:t>2 </a:t>
              </a:r>
              <a:r>
                <a:rPr lang="fr-FR" dirty="0"/>
                <a:t>p</a:t>
              </a:r>
              <a:r>
                <a:rPr lang="fr-FR" dirty="0" smtClean="0"/>
                <a:t>lateformes </a:t>
              </a:r>
              <a:r>
                <a:rPr lang="fr-FR" dirty="0"/>
                <a:t>de</a:t>
              </a:r>
              <a:r>
                <a:rPr lang="fr-FR" dirty="0">
                  <a:solidFill>
                    <a:srgbClr val="0056A9"/>
                  </a:solidFill>
                  <a:ea typeface="ヒラギノ角ゴ Pro W3" pitchFamily="-65" charset="-128"/>
                </a:rPr>
                <a:t/>
              </a:r>
              <a:br>
                <a:rPr lang="fr-FR" dirty="0">
                  <a:solidFill>
                    <a:srgbClr val="0056A9"/>
                  </a:solidFill>
                  <a:ea typeface="ヒラギノ角ゴ Pro W3" pitchFamily="-65" charset="-128"/>
                </a:rPr>
              </a:br>
              <a:r>
                <a:rPr lang="fr-FR" dirty="0"/>
                <a:t>biomécanique expérimentale</a:t>
              </a:r>
            </a:p>
          </p:txBody>
        </p:sp>
        <p:pic>
          <p:nvPicPr>
            <p:cNvPr id="20" name="Imag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250380"/>
              <a:ext cx="1335087" cy="89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1" descr="Photo 00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824" y="2504247"/>
              <a:ext cx="625624" cy="8341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7001130" y="3717032"/>
            <a:ext cx="1975381" cy="1836370"/>
            <a:chOff x="6730836" y="3857575"/>
            <a:chExt cx="1975381" cy="1836370"/>
          </a:xfrm>
        </p:grpSpPr>
        <p:sp>
          <p:nvSpPr>
            <p:cNvPr id="18" name="ZoneTexte 17"/>
            <p:cNvSpPr txBox="1"/>
            <p:nvPr/>
          </p:nvSpPr>
          <p:spPr bwMode="auto">
            <a:xfrm>
              <a:off x="6730836" y="3857575"/>
              <a:ext cx="1975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eaLnBrk="1" hangingPunct="1">
                <a:defRPr sz="1400" b="1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defRPr>
              </a:lvl1pPr>
              <a:lvl2pPr marL="742950" indent="-285750" eaLnBrk="0" hangingPunct="0">
                <a:defRPr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9pPr>
            </a:lstStyle>
            <a:p>
              <a:pPr>
                <a:defRPr/>
              </a:pPr>
              <a:r>
                <a:rPr lang="fr-FR" dirty="0"/>
                <a:t>Modèles numériques</a:t>
              </a:r>
              <a:br>
                <a:rPr lang="fr-FR" dirty="0"/>
              </a:br>
              <a:r>
                <a:rPr lang="fr-FR" dirty="0"/>
                <a:t>du corps humain</a:t>
              </a:r>
            </a:p>
          </p:txBody>
        </p:sp>
        <p:pic>
          <p:nvPicPr>
            <p:cNvPr id="26" name="Picture 3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30"/>
            <a:stretch/>
          </p:blipFill>
          <p:spPr bwMode="auto">
            <a:xfrm>
              <a:off x="7740352" y="4764029"/>
              <a:ext cx="815256" cy="929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7" descr="coup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6911181" y="4491570"/>
              <a:ext cx="836613" cy="88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 16"/>
          <p:cNvGrpSpPr/>
          <p:nvPr/>
        </p:nvGrpSpPr>
        <p:grpSpPr>
          <a:xfrm>
            <a:off x="2822571" y="1819281"/>
            <a:ext cx="1506301" cy="1377986"/>
            <a:chOff x="833451" y="4267553"/>
            <a:chExt cx="1506301" cy="1377986"/>
          </a:xfrm>
        </p:grpSpPr>
        <p:pic>
          <p:nvPicPr>
            <p:cNvPr id="28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51" y="4267553"/>
              <a:ext cx="1187758" cy="13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496" y="4864507"/>
              <a:ext cx="831256" cy="62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er 41"/>
          <p:cNvGrpSpPr/>
          <p:nvPr/>
        </p:nvGrpSpPr>
        <p:grpSpPr>
          <a:xfrm>
            <a:off x="59968" y="1268760"/>
            <a:ext cx="2423800" cy="1893216"/>
            <a:chOff x="2339752" y="3678096"/>
            <a:chExt cx="2423800" cy="1893216"/>
          </a:xfrm>
        </p:grpSpPr>
        <p:sp>
          <p:nvSpPr>
            <p:cNvPr id="44" name="ZoneTexte 43"/>
            <p:cNvSpPr txBox="1"/>
            <p:nvPr/>
          </p:nvSpPr>
          <p:spPr bwMode="auto">
            <a:xfrm>
              <a:off x="2339752" y="3678096"/>
              <a:ext cx="242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eaLnBrk="1" hangingPunct="1">
                <a:defRPr sz="1400" b="1">
                  <a:solidFill>
                    <a:srgbClr val="0070C0"/>
                  </a:solidFill>
                  <a:latin typeface="Candara" pitchFamily="34" charset="0"/>
                  <a:ea typeface="ヒラギノ角ゴ Pro W3" charset="-128"/>
                  <a:cs typeface="Aharoni" pitchFamily="2" charset="-79"/>
                </a:defRPr>
              </a:lvl1pPr>
              <a:lvl2pPr marL="742950" indent="-285750" eaLnBrk="0" hangingPunct="0">
                <a:defRPr>
                  <a:latin typeface="Arial" pitchFamily="34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latin typeface="Arial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r-FR" sz="2000" dirty="0" smtClean="0"/>
                <a:t>2</a:t>
              </a:r>
              <a:r>
                <a:rPr lang="fr-FR" dirty="0" smtClean="0"/>
                <a:t> bases de données</a:t>
              </a:r>
              <a:br>
                <a:rPr lang="fr-FR" dirty="0" smtClean="0"/>
              </a:br>
              <a:r>
                <a:rPr lang="fr-FR" dirty="0" smtClean="0"/>
                <a:t>(Registre et EDA)</a:t>
              </a:r>
              <a:endParaRPr lang="fr-FR" dirty="0"/>
            </a:p>
          </p:txBody>
        </p:sp>
        <p:pic>
          <p:nvPicPr>
            <p:cNvPr id="45" name="Picture 25" descr="pve 2 roue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314150"/>
              <a:ext cx="1224136" cy="897612"/>
            </a:xfrm>
            <a:prstGeom prst="rect">
              <a:avLst/>
            </a:prstGeom>
            <a:noFill/>
            <a:ln w="9525">
              <a:solidFill>
                <a:srgbClr val="0E349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ser139img0000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9" t="8659" r="17487" b="11093"/>
            <a:stretch>
              <a:fillRect/>
            </a:stretch>
          </p:blipFill>
          <p:spPr bwMode="auto">
            <a:xfrm>
              <a:off x="3755440" y="4781145"/>
              <a:ext cx="713160" cy="7901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1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577652" y="1359692"/>
            <a:ext cx="8280920" cy="47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Pour </a:t>
            </a:r>
            <a:r>
              <a:rPr lang="fr-FR" sz="2400" b="1" dirty="0">
                <a:solidFill>
                  <a:srgbClr val="0070C0"/>
                </a:solidFill>
                <a:latin typeface="+mn-lt"/>
              </a:rPr>
              <a:t>améliorer la santé et la sécurité dans les transports, notamment pour les usagers vulnérables</a:t>
            </a:r>
            <a:r>
              <a:rPr lang="fr-FR" sz="2400" dirty="0">
                <a:solidFill>
                  <a:srgbClr val="0070C0"/>
                </a:solidFill>
                <a:latin typeface="+mn-lt"/>
              </a:rPr>
              <a:t> 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Évaluation et aide à la décision en matière de transport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Les facteurs d'insécurité routière primaire et les interactions homme-machine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Les conséquences de la mobilité sur la morbidité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L'Homme virtuel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L'usager de la voiture automatisée et connectée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La mobilité de l'Homme fragilisé, vieillissement et handicap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La santé et la mobilité du quotidien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fr-FR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504" y="539969"/>
            <a:ext cx="61206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3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itchFamily="34" charset="0"/>
              <a:buNone/>
            </a:pPr>
            <a:r>
              <a:rPr lang="fr-FR" b="1" dirty="0" smtClean="0">
                <a:solidFill>
                  <a:srgbClr val="00A6A4"/>
                </a:solidFill>
              </a:rPr>
              <a:t>7 thématiques stratégiques</a:t>
            </a:r>
            <a:endParaRPr lang="fr-FR" b="1" strike="sngStrik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-6532" y="44624"/>
            <a:ext cx="1897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fr-FR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mpact" panose="020B0806030902050204" pitchFamily="34" charset="0"/>
                <a:cs typeface="Arial Black"/>
              </a:rPr>
              <a:t>TS2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25321" y="404664"/>
            <a:ext cx="6809489" cy="864096"/>
          </a:xfrm>
        </p:spPr>
        <p:txBody>
          <a:bodyPr/>
          <a:lstStyle/>
          <a:p>
            <a:r>
              <a:rPr lang="fr-FR" sz="3200" dirty="0"/>
              <a:t>Productions </a:t>
            </a:r>
            <a:r>
              <a:rPr lang="fr-FR" sz="3200" dirty="0" smtClean="0"/>
              <a:t>scientifiques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35285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Modèles et outils numériques associés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+mn-lt"/>
              </a:rPr>
              <a:t>Modèles biomécaniques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+mn-lt"/>
              </a:rPr>
              <a:t>Modèles cognitifs</a:t>
            </a:r>
          </a:p>
          <a:p>
            <a:pPr lvl="1"/>
            <a:endParaRPr lang="fr-FR" dirty="0" smtClean="0">
              <a:latin typeface="+mn-lt"/>
            </a:endParaRPr>
          </a:p>
          <a:p>
            <a:pPr lvl="1"/>
            <a:endParaRPr lang="fr-FR" dirty="0">
              <a:latin typeface="+mn-lt"/>
            </a:endParaRPr>
          </a:p>
          <a:p>
            <a:pPr lvl="1"/>
            <a:endParaRPr lang="fr-FR" dirty="0" smtClean="0">
              <a:latin typeface="+mn-lt"/>
            </a:endParaRPr>
          </a:p>
          <a:p>
            <a:pPr lvl="1"/>
            <a:endParaRPr lang="fr-FR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70C0"/>
                </a:solidFill>
                <a:latin typeface="+mn-lt"/>
              </a:rPr>
              <a:t>Bases de données, observatoires et cohortes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+mn-lt"/>
              </a:rPr>
              <a:t>Études Détaillées d’Accidents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+mn-lt"/>
              </a:rPr>
              <a:t>Cohorte de conducteurs âgés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>
                <a:latin typeface="+mn-lt"/>
              </a:rPr>
              <a:t>Registre du Rhône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000" dirty="0" smtClean="0">
                <a:latin typeface="+mn-lt"/>
              </a:rPr>
              <a:t>(</a:t>
            </a:r>
            <a:r>
              <a:rPr lang="fr-FR" sz="2000" i="1" dirty="0" smtClean="0">
                <a:latin typeface="+mn-lt"/>
              </a:rPr>
              <a:t>Observatoire du traumatisme de l’Ain</a:t>
            </a:r>
            <a:r>
              <a:rPr lang="fr-FR" sz="2000" dirty="0" smtClean="0">
                <a:latin typeface="+mn-lt"/>
              </a:rPr>
              <a:t>)</a:t>
            </a:r>
            <a:endParaRPr lang="fr-FR" sz="2000" dirty="0">
              <a:latin typeface="+mn-lt"/>
            </a:endParaRPr>
          </a:p>
          <a:p>
            <a:pPr lvl="1"/>
            <a:endParaRPr lang="fr-FR" dirty="0" smtClean="0">
              <a:latin typeface="+mn-lt"/>
            </a:endParaRPr>
          </a:p>
          <a:p>
            <a:pPr lvl="1"/>
            <a:endParaRPr lang="fr-FR" dirty="0">
              <a:latin typeface="+mn-lt"/>
            </a:endParaRPr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923314" y="1628800"/>
            <a:ext cx="1240974" cy="1800200"/>
          </a:xfrm>
          <a:prstGeom prst="rect">
            <a:avLst/>
          </a:prstGeom>
        </p:spPr>
      </p:pic>
      <p:pic>
        <p:nvPicPr>
          <p:cNvPr id="7" name="s01ubm01_vehi_v_Face.avi">
            <a:hlinkClick r:id="" action="ppaction://media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30" y="2429644"/>
            <a:ext cx="1523390" cy="1647428"/>
          </a:xfrm>
          <a:prstGeom prst="rect">
            <a:avLst/>
          </a:prstGeom>
          <a:noFill/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56926"/>
            <a:ext cx="1800200" cy="12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11" y="3861048"/>
            <a:ext cx="1342445" cy="140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41" y="5004469"/>
            <a:ext cx="1742100" cy="12328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08" y="1124744"/>
            <a:ext cx="1194224" cy="14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184012" y="2492898"/>
            <a:ext cx="402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accent1">
                    <a:lumMod val="50000"/>
                  </a:schemeClr>
                </a:solidFill>
              </a:rPr>
              <a:t>LBA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4970" y="3284984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accent1">
                    <a:lumMod val="50000"/>
                  </a:schemeClr>
                </a:solidFill>
              </a:rPr>
              <a:t>LBMC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22802" y="3887470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accent1">
                    <a:lumMod val="50000"/>
                  </a:schemeClr>
                </a:solidFill>
              </a:rPr>
              <a:t>LBMC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347864" y="3959478"/>
            <a:ext cx="54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accent1">
                    <a:lumMod val="50000"/>
                  </a:schemeClr>
                </a:solidFill>
              </a:rPr>
              <a:t>Lescot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311618" y="4967590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err="1" smtClean="0">
                <a:solidFill>
                  <a:schemeClr val="accent1">
                    <a:lumMod val="50000"/>
                  </a:schemeClr>
                </a:solidFill>
              </a:rPr>
              <a:t>Umrestte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62348" y="6047710"/>
            <a:ext cx="4459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chemeClr val="accent1">
                    <a:lumMod val="50000"/>
                  </a:schemeClr>
                </a:solidFill>
              </a:rPr>
              <a:t>LMA</a:t>
            </a:r>
            <a:endParaRPr lang="fr-FR" sz="11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4069</TotalTime>
  <Words>1302</Words>
  <Application>Microsoft Office PowerPoint</Application>
  <PresentationFormat>Affichage à l'écran (4:3)</PresentationFormat>
  <Paragraphs>313</Paragraphs>
  <Slides>26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ＭＳ Ｐゴシック</vt:lpstr>
      <vt:lpstr>Aharoni</vt:lpstr>
      <vt:lpstr>Arial</vt:lpstr>
      <vt:lpstr>Arial Black</vt:lpstr>
      <vt:lpstr>Calibri</vt:lpstr>
      <vt:lpstr>Candara</vt:lpstr>
      <vt:lpstr>Impact</vt:lpstr>
      <vt:lpstr>Palatino Linotype</vt:lpstr>
      <vt:lpstr>Times New Roman</vt:lpstr>
      <vt:lpstr>Wingdings</vt:lpstr>
      <vt:lpstr>ヒラギノ角ゴ Pro W3</vt:lpstr>
      <vt:lpstr>Thème Office</vt:lpstr>
      <vt:lpstr>Institut français des sciences et technologies des transports, de l’aménagement et des réseaux</vt:lpstr>
      <vt:lpstr>Présentation générale </vt:lpstr>
      <vt:lpstr>Organisation géographique</vt:lpstr>
      <vt:lpstr>Missions et approche</vt:lpstr>
      <vt:lpstr>Présentation PowerPoint</vt:lpstr>
      <vt:lpstr>Présentation PowerPoint</vt:lpstr>
      <vt:lpstr>Équipements</vt:lpstr>
      <vt:lpstr>Présentation PowerPoint</vt:lpstr>
      <vt:lpstr>Productions scientifiques</vt:lpstr>
      <vt:lpstr>Europe et International</vt:lpstr>
      <vt:lpstr>Présentation PowerPoint</vt:lpstr>
      <vt:lpstr>Expertise</vt:lpstr>
      <vt:lpstr>Recherche collaborative avec le secteur privé</vt:lpstr>
      <vt:lpstr>Transpolis / Ifsttar : la plateforme globale</vt:lpstr>
      <vt:lpstr>Diffusion de la culture scientifique</vt:lpstr>
      <vt:lpstr>Présentation PowerPoint</vt:lpstr>
      <vt:lpstr>Formation</vt:lpstr>
      <vt:lpstr>Implication dans les projets transversaux</vt:lpstr>
      <vt:lpstr>Présentation PowerPoint</vt:lpstr>
      <vt:lpstr>Voyageur Virtuel (P. Vezin – F. Vienne) </vt:lpstr>
      <vt:lpstr>Présentation PowerPoint</vt:lpstr>
      <vt:lpstr>Un projet transverse au département</vt:lpstr>
      <vt:lpstr>Projet FSR</vt:lpstr>
      <vt:lpstr>Objectif du projet FSR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gantier</dc:creator>
  <cp:lastModifiedBy>Thierry Fragnet</cp:lastModifiedBy>
  <cp:revision>400</cp:revision>
  <cp:lastPrinted>2018-01-05T10:07:02Z</cp:lastPrinted>
  <dcterms:created xsi:type="dcterms:W3CDTF">2012-09-10T08:46:14Z</dcterms:created>
  <dcterms:modified xsi:type="dcterms:W3CDTF">2018-05-07T13:13:53Z</dcterms:modified>
</cp:coreProperties>
</file>