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6"/>
  </p:notesMasterIdLst>
  <p:handoutMasterIdLst>
    <p:handoutMasterId r:id="rId7"/>
  </p:handoutMasterIdLst>
  <p:sldIdLst>
    <p:sldId id="259" r:id="rId2"/>
    <p:sldId id="347" r:id="rId3"/>
    <p:sldId id="376" r:id="rId4"/>
    <p:sldId id="372" r:id="rId5"/>
  </p:sldIdLst>
  <p:sldSz cx="9144000" cy="6858000" type="screen4x3"/>
  <p:notesSz cx="9929813" cy="67992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2">
          <p15:clr>
            <a:srgbClr val="A4A3A4"/>
          </p15:clr>
        </p15:guide>
        <p15:guide id="2" pos="312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P Mizzi" initials="JM" lastIdx="8" clrIdx="0"/>
  <p:cmAuthor id="1" name="pelissier" initials="SP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003366"/>
    <a:srgbClr val="777777"/>
    <a:srgbClr val="558ED5"/>
    <a:srgbClr val="0099FF"/>
    <a:srgbClr val="E46C0A"/>
    <a:srgbClr val="00A6A4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3" autoAdjust="0"/>
    <p:restoredTop sz="88099" autoAdjust="0"/>
  </p:normalViewPr>
  <p:slideViewPr>
    <p:cSldViewPr>
      <p:cViewPr varScale="1">
        <p:scale>
          <a:sx n="62" d="100"/>
          <a:sy n="62" d="100"/>
        </p:scale>
        <p:origin x="139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324" y="-96"/>
      </p:cViewPr>
      <p:guideLst>
        <p:guide orient="horz" pos="2142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4596" y="1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FEE55-C3AB-40F1-9546-548E6BC7DAF8}" type="datetimeFigureOut">
              <a:rPr lang="fr-FR" smtClean="0"/>
              <a:pPr/>
              <a:t>07/05/2018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4596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F921B3-ED2E-47F1-9C2D-BEA6A50ECA3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87819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4596" y="1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7FA3C4-8A0D-4010-814E-D69BF614FF0D}" type="datetimeFigureOut">
              <a:rPr lang="fr-FR" smtClean="0"/>
              <a:pPr/>
              <a:t>07/05/2018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2013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2982" y="3229650"/>
            <a:ext cx="7943850" cy="3059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4596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69069-7327-4AEE-9BDC-8CFA9C10D9E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7218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69069-7327-4AEE-9BDC-8CFA9C10D9E2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802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69069-7327-4AEE-9BDC-8CFA9C10D9E2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4055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69069-7327-4AEE-9BDC-8CFA9C10D9E2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5781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69069-7327-4AEE-9BDC-8CFA9C10D9E2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5596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4570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6" descr="IFSTTAR_masqueppt_page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Cliquez et modifiez le titre</a:t>
            </a:r>
            <a:endParaRPr lang="fr-FR" altLang="fr-FR" smtClean="0"/>
          </a:p>
        </p:txBody>
      </p:sp>
      <p:sp>
        <p:nvSpPr>
          <p:cNvPr id="1033" name="Text Box 9"/>
          <p:cNvSpPr txBox="1">
            <a:spLocks noChangeArrowheads="1"/>
          </p:cNvSpPr>
          <p:nvPr userDrawn="1"/>
        </p:nvSpPr>
        <p:spPr bwMode="auto">
          <a:xfrm>
            <a:off x="179388" y="6669088"/>
            <a:ext cx="388778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ヒラギノ角ゴ Pro W3"/>
                <a:cs typeface="ヒラギノ角ゴ Pro W3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ea typeface="ヒラギノ角ゴ Pro W3"/>
                <a:cs typeface="ヒラギノ角ゴ Pro W3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ヒラギノ角ゴ Pro W3"/>
                <a:cs typeface="ヒラギノ角ゴ Pro W3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ヒラギノ角ゴ Pro W3"/>
                <a:cs typeface="ヒラギノ角ゴ Pro W3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ヒラギノ角ゴ Pro W3"/>
                <a:cs typeface="ヒラギノ角ゴ Pro W3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ヒラギノ角ゴ Pro W3"/>
                <a:cs typeface="ヒラギノ角ゴ Pro W3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ヒラギノ角ゴ Pro W3"/>
                <a:cs typeface="ヒラギノ角ゴ Pro W3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ヒラギノ角ゴ Pro W3"/>
                <a:cs typeface="ヒラギノ角ゴ Pro W3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ヒラギノ角ゴ Pro W3"/>
                <a:cs typeface="ヒラギノ角ゴ Pro W3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r-FR" altLang="fr-FR" sz="600" smtClean="0">
                <a:solidFill>
                  <a:srgbClr val="C5CDD0"/>
                </a:solidFill>
                <a:latin typeface="Arial" pitchFamily="34" charset="0"/>
              </a:rPr>
              <a:t>Intervenant - date </a:t>
            </a:r>
          </a:p>
        </p:txBody>
      </p:sp>
      <p:sp>
        <p:nvSpPr>
          <p:cNvPr id="1029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Cliquez pour modifier les styles du texte du masque</a:t>
            </a:r>
          </a:p>
          <a:p>
            <a:pPr lvl="1"/>
            <a:r>
              <a:rPr lang="en-US" altLang="fr-FR" smtClean="0"/>
              <a:t>Deuxième niveau</a:t>
            </a:r>
          </a:p>
          <a:p>
            <a:pPr lvl="2"/>
            <a:r>
              <a:rPr lang="en-US" altLang="fr-FR" smtClean="0"/>
              <a:t>Troisième niveau</a:t>
            </a:r>
          </a:p>
          <a:p>
            <a:pPr lvl="3"/>
            <a:r>
              <a:rPr lang="en-US" altLang="fr-FR" smtClean="0"/>
              <a:t>Quatrième niveau</a:t>
            </a:r>
          </a:p>
          <a:p>
            <a:pPr lvl="4"/>
            <a:r>
              <a:rPr lang="en-US" altLang="fr-FR" smtClean="0"/>
              <a:t>Cinquième niveau</a:t>
            </a:r>
            <a:endParaRPr lang="fr-FR" altLang="fr-FR" smtClean="0"/>
          </a:p>
        </p:txBody>
      </p:sp>
      <p:sp>
        <p:nvSpPr>
          <p:cNvPr id="8" name="Espace réservé du pied de page 3"/>
          <p:cNvSpPr txBox="1">
            <a:spLocks/>
          </p:cNvSpPr>
          <p:nvPr userDrawn="1"/>
        </p:nvSpPr>
        <p:spPr>
          <a:xfrm>
            <a:off x="-180528" y="6558613"/>
            <a:ext cx="3528392" cy="3718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Serge PELISSIER - LTE -  janvier 2018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Espace réservé du numéro de diapositive 4"/>
          <p:cNvSpPr txBox="1">
            <a:spLocks/>
          </p:cNvSpPr>
          <p:nvPr userDrawn="1"/>
        </p:nvSpPr>
        <p:spPr>
          <a:xfrm>
            <a:off x="6902896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A28364-FE0F-4B08-99B6-DF050C4279DA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8142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500" kern="1200">
          <a:solidFill>
            <a:srgbClr val="00A6A4"/>
          </a:solidFill>
          <a:latin typeface="Arial" pitchFamily="34" charset="0"/>
          <a:ea typeface="ヒラギノ角ゴ Pro W3"/>
          <a:cs typeface="ヒラギノ角ゴ Pro W3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500">
          <a:solidFill>
            <a:srgbClr val="00A6A4"/>
          </a:solidFill>
          <a:latin typeface="Arial" pitchFamily="34" charset="0"/>
          <a:ea typeface="ヒラギノ角ゴ Pro W3"/>
          <a:cs typeface="ヒラギノ角ゴ Pro W3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500">
          <a:solidFill>
            <a:srgbClr val="00A6A4"/>
          </a:solidFill>
          <a:latin typeface="Arial" pitchFamily="34" charset="0"/>
          <a:ea typeface="ヒラギノ角ゴ Pro W3"/>
          <a:cs typeface="ヒラギノ角ゴ Pro W3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500">
          <a:solidFill>
            <a:srgbClr val="00A6A4"/>
          </a:solidFill>
          <a:latin typeface="Arial" pitchFamily="34" charset="0"/>
          <a:ea typeface="ヒラギノ角ゴ Pro W3"/>
          <a:cs typeface="ヒラギノ角ゴ Pro W3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500">
          <a:solidFill>
            <a:srgbClr val="00A6A4"/>
          </a:solidFill>
          <a:latin typeface="Arial" pitchFamily="34" charset="0"/>
          <a:ea typeface="ヒラギノ角ゴ Pro W3"/>
          <a:cs typeface="ヒラギノ角ゴ Pro W3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500">
          <a:solidFill>
            <a:srgbClr val="00A6A4"/>
          </a:solidFill>
          <a:latin typeface="Arial" pitchFamily="34" charset="0"/>
          <a:ea typeface="ヒラギノ角ゴ Pro W3"/>
          <a:cs typeface="ヒラギノ角ゴ Pro W3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500">
          <a:solidFill>
            <a:srgbClr val="00A6A4"/>
          </a:solidFill>
          <a:latin typeface="Arial" pitchFamily="34" charset="0"/>
          <a:ea typeface="ヒラギノ角ゴ Pro W3"/>
          <a:cs typeface="ヒラギノ角ゴ Pro W3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500">
          <a:solidFill>
            <a:srgbClr val="00A6A4"/>
          </a:solidFill>
          <a:latin typeface="Arial" pitchFamily="34" charset="0"/>
          <a:ea typeface="ヒラギノ角ゴ Pro W3"/>
          <a:cs typeface="ヒラギノ角ゴ Pro W3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500">
          <a:solidFill>
            <a:srgbClr val="00A6A4"/>
          </a:solidFill>
          <a:latin typeface="Arial" pitchFamily="34" charset="0"/>
          <a:ea typeface="ヒラギノ角ゴ Pro W3"/>
          <a:cs typeface="ヒラギノ角ゴ Pro W3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0056A9"/>
          </a:solidFill>
          <a:latin typeface="Arial" pitchFamily="34" charset="0"/>
          <a:ea typeface="ヒラギノ角ゴ Pro W3"/>
          <a:cs typeface="ヒラギノ角ゴ Pro W3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rgbClr val="333333"/>
          </a:solidFill>
          <a:latin typeface="Arial" pitchFamily="34" charset="0"/>
          <a:ea typeface="ヒラギノ角ゴ Pro W3"/>
          <a:cs typeface="ヒラギノ角ゴ Pro W3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accent1"/>
          </a:solidFill>
          <a:latin typeface="Arial" pitchFamily="34" charset="0"/>
          <a:ea typeface="ヒラギノ角ゴ Pro W3"/>
          <a:cs typeface="ヒラギノ角ゴ Pro W3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ヒラギノ角ゴ Pro W3"/>
          <a:cs typeface="ヒラギノ角ゴ Pro W3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400" kern="1200">
          <a:solidFill>
            <a:schemeClr val="tx1"/>
          </a:solidFill>
          <a:latin typeface="Arial" pitchFamily="34" charset="0"/>
          <a:ea typeface="ヒラギノ角ゴ Pro W3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oneTexte 16"/>
          <p:cNvSpPr txBox="1"/>
          <p:nvPr/>
        </p:nvSpPr>
        <p:spPr>
          <a:xfrm>
            <a:off x="1331640" y="188640"/>
            <a:ext cx="76328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r">
              <a:defRPr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/>
              <a:t>Le laboratoire Transports et Environnement </a:t>
            </a:r>
            <a:r>
              <a:rPr lang="fr-FR" dirty="0" smtClean="0"/>
              <a:t>– LTE</a:t>
            </a:r>
          </a:p>
          <a:p>
            <a:r>
              <a:rPr lang="fr-FR" sz="2000" dirty="0" smtClean="0"/>
              <a:t>Département Aménagement Mobilité Environnement - AME</a:t>
            </a:r>
            <a:endParaRPr lang="fr-FR" sz="2000" dirty="0"/>
          </a:p>
        </p:txBody>
      </p:sp>
      <p:sp>
        <p:nvSpPr>
          <p:cNvPr id="4" name="Rectangle 3"/>
          <p:cNvSpPr/>
          <p:nvPr/>
        </p:nvSpPr>
        <p:spPr>
          <a:xfrm>
            <a:off x="179512" y="1484784"/>
            <a:ext cx="8784976" cy="1405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defRPr/>
            </a:pPr>
            <a:r>
              <a:rPr lang="fr-FR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enjeux énergétiques et environnementaux pour les transports :</a:t>
            </a:r>
          </a:p>
          <a:p>
            <a:pPr marL="539750" indent="-182563" algn="just" eaLnBrk="0" fontAlgn="base" hangingPunct="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fr-FR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FR" kern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ffets </a:t>
            </a:r>
            <a:r>
              <a:rPr lang="fr-FR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 la santé, le climat, la biodiversité, …</a:t>
            </a:r>
          </a:p>
          <a:p>
            <a:pPr marL="539750" indent="-182563" algn="just" eaLnBrk="0" fontAlgn="base" hangingPunct="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fr-FR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Dépendance </a:t>
            </a:r>
            <a:r>
              <a:rPr lang="fr-FR" kern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l’égard des énergies fossiles</a:t>
            </a:r>
            <a:endParaRPr lang="fr-FR" kern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0" fontAlgn="base" hangingPunct="0">
              <a:spcBef>
                <a:spcPts val="1200"/>
              </a:spcBef>
              <a:defRPr/>
            </a:pPr>
            <a:r>
              <a:rPr lang="fr-FR" b="1" kern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Plusieurs </a:t>
            </a:r>
            <a:r>
              <a:rPr lang="fr-FR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niveaux d’action : </a:t>
            </a:r>
            <a:r>
              <a:rPr lang="fr-FR" b="1" kern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technologies, comportements, organisation, …</a:t>
            </a:r>
            <a:endParaRPr lang="fr-FR" b="1" kern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987824" y="4950167"/>
            <a:ext cx="5184576" cy="1431161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  <a:extLst/>
        </p:spPr>
        <p:txBody>
          <a:bodyPr wrap="square">
            <a:spAutoFit/>
          </a:bodyPr>
          <a:lstStyle/>
          <a:p>
            <a:pPr algn="just" eaLnBrk="0" fontAlgn="base" hangingPunct="0">
              <a:spcAft>
                <a:spcPts val="600"/>
              </a:spcAft>
              <a:defRPr/>
            </a:pPr>
            <a:r>
              <a:rPr lang="fr-FR" b="1" kern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Caractéristiques des recherches du LTE :</a:t>
            </a:r>
          </a:p>
          <a:p>
            <a:pPr indent="-342900" algn="just" eaLnBrk="0" fontAlgn="base" hangingPunct="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r-FR" b="1" kern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Perspective environnementale</a:t>
            </a:r>
          </a:p>
          <a:p>
            <a:pPr indent="-342900" algn="just" eaLnBrk="0" fontAlgn="base" hangingPunct="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r-FR" b="1" kern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Forte composante expérimentale</a:t>
            </a:r>
          </a:p>
          <a:p>
            <a:pPr indent="-342900" algn="just" eaLnBrk="0" fontAlgn="base" hangingPunct="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r-FR" b="1" kern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Prise en compte des conditions réelles</a:t>
            </a:r>
            <a:endParaRPr lang="fr-FR" b="1" kern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5572" y="3103155"/>
            <a:ext cx="1970631" cy="1477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5" r="1787" b="-616"/>
          <a:stretch/>
        </p:blipFill>
        <p:spPr bwMode="auto">
          <a:xfrm>
            <a:off x="473782" y="4887945"/>
            <a:ext cx="1944216" cy="1493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179512" y="3117713"/>
            <a:ext cx="5830313" cy="1391407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  <a:extLst/>
        </p:spPr>
        <p:txBody>
          <a:bodyPr wrap="square" lIns="144000" rIns="144000" anchor="ctr">
            <a:spAutoFit/>
          </a:bodyPr>
          <a:lstStyle/>
          <a:p>
            <a:pPr algn="just" eaLnBrk="0" fontAlgn="base" hangingPunct="0">
              <a:lnSpc>
                <a:spcPct val="120000"/>
              </a:lnSpc>
              <a:defRPr/>
            </a:pPr>
            <a:r>
              <a:rPr lang="fr-FR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thématique centrale du LTE est l’analyse des principales nuisances environnementales des transports et l’optimisation des solutions pour les réduire.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ZoneTexte 43"/>
          <p:cNvSpPr txBox="1"/>
          <p:nvPr/>
        </p:nvSpPr>
        <p:spPr>
          <a:xfrm>
            <a:off x="5360718" y="188640"/>
            <a:ext cx="3629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La structuration du LTE</a:t>
            </a:r>
            <a:endParaRPr lang="fr-FR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5" name="Groupe 44"/>
          <p:cNvGrpSpPr/>
          <p:nvPr/>
        </p:nvGrpSpPr>
        <p:grpSpPr>
          <a:xfrm>
            <a:off x="323528" y="1556791"/>
            <a:ext cx="5213651" cy="5040561"/>
            <a:chOff x="1518589" y="1268760"/>
            <a:chExt cx="5213651" cy="5040561"/>
          </a:xfrm>
        </p:grpSpPr>
        <p:sp>
          <p:nvSpPr>
            <p:cNvPr id="29" name="Rectangle 28"/>
            <p:cNvSpPr/>
            <p:nvPr/>
          </p:nvSpPr>
          <p:spPr>
            <a:xfrm>
              <a:off x="2514028" y="1268760"/>
              <a:ext cx="2994076" cy="720080"/>
            </a:xfrm>
            <a:prstGeom prst="rect">
              <a:avLst/>
            </a:prstGeom>
            <a:solidFill>
              <a:srgbClr val="558ED5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tx1"/>
                  </a:solidFill>
                </a:rPr>
                <a:t>Perception des nuisances et </a:t>
              </a:r>
              <a:r>
                <a:rPr lang="fr-FR" b="1" dirty="0">
                  <a:solidFill>
                    <a:schemeClr val="tx1"/>
                  </a:solidFill>
                </a:rPr>
                <a:t>a</a:t>
              </a:r>
              <a:r>
                <a:rPr lang="fr-FR" b="1" dirty="0" smtClean="0">
                  <a:solidFill>
                    <a:schemeClr val="tx1"/>
                  </a:solidFill>
                </a:rPr>
                <a:t>cceptabilité des solutions</a:t>
              </a:r>
              <a:endParaRPr lang="fr-FR" b="1" dirty="0">
                <a:solidFill>
                  <a:schemeClr val="tx1"/>
                </a:solidFill>
              </a:endParaRPr>
            </a:p>
          </p:txBody>
        </p:sp>
        <p:grpSp>
          <p:nvGrpSpPr>
            <p:cNvPr id="42" name="Groupe 41"/>
            <p:cNvGrpSpPr/>
            <p:nvPr/>
          </p:nvGrpSpPr>
          <p:grpSpPr>
            <a:xfrm>
              <a:off x="2123728" y="3933056"/>
              <a:ext cx="1512168" cy="1584176"/>
              <a:chOff x="2051720" y="3933056"/>
              <a:chExt cx="1512168" cy="1584176"/>
            </a:xfrm>
          </p:grpSpPr>
          <p:sp>
            <p:nvSpPr>
              <p:cNvPr id="33" name="Flèche vers le bas 32"/>
              <p:cNvSpPr/>
              <p:nvPr/>
            </p:nvSpPr>
            <p:spPr>
              <a:xfrm>
                <a:off x="2565488" y="4942296"/>
                <a:ext cx="484632" cy="574936"/>
              </a:xfrm>
              <a:prstGeom prst="down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" name="Ellipse 30"/>
              <p:cNvSpPr/>
              <p:nvPr/>
            </p:nvSpPr>
            <p:spPr>
              <a:xfrm>
                <a:off x="2051720" y="3933056"/>
                <a:ext cx="1512168" cy="1082376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4 CH</a:t>
                </a:r>
              </a:p>
              <a:p>
                <a:pPr algn="ctr"/>
                <a:r>
                  <a:rPr lang="fr-FR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3 ITA</a:t>
                </a:r>
              </a:p>
              <a:p>
                <a:pPr algn="ctr"/>
                <a:r>
                  <a:rPr lang="fr-FR" sz="1600" b="1" dirty="0">
                    <a:solidFill>
                      <a:schemeClr val="accent1">
                        <a:lumMod val="75000"/>
                      </a:schemeClr>
                    </a:solidFill>
                  </a:rPr>
                  <a:t>6</a:t>
                </a:r>
                <a:r>
                  <a:rPr lang="fr-FR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 Doc</a:t>
                </a:r>
              </a:p>
              <a:p>
                <a:pPr algn="ctr"/>
                <a:r>
                  <a:rPr lang="fr-FR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(SPI)</a:t>
                </a:r>
                <a:r>
                  <a:rPr lang="fr-FR" sz="12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 </a:t>
                </a:r>
                <a:endParaRPr lang="fr-FR" sz="12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39" name="Double flèche horizontale 38"/>
            <p:cNvSpPr/>
            <p:nvPr/>
          </p:nvSpPr>
          <p:spPr>
            <a:xfrm rot="7901411">
              <a:off x="2905082" y="3479314"/>
              <a:ext cx="492707" cy="324036"/>
            </a:xfrm>
            <a:prstGeom prst="leftRightArrow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Double flèche horizontale 31"/>
            <p:cNvSpPr/>
            <p:nvPr/>
          </p:nvSpPr>
          <p:spPr>
            <a:xfrm rot="2975390">
              <a:off x="4633125" y="3487583"/>
              <a:ext cx="492707" cy="324036"/>
            </a:xfrm>
            <a:prstGeom prst="leftRightArrow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Double flèche horizontale 35"/>
            <p:cNvSpPr/>
            <p:nvPr/>
          </p:nvSpPr>
          <p:spPr>
            <a:xfrm>
              <a:off x="3778399" y="4271139"/>
              <a:ext cx="492707" cy="324036"/>
            </a:xfrm>
            <a:prstGeom prst="leftRightArrow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43" name="Groupe 42"/>
            <p:cNvGrpSpPr/>
            <p:nvPr/>
          </p:nvGrpSpPr>
          <p:grpSpPr>
            <a:xfrm>
              <a:off x="1518589" y="5517232"/>
              <a:ext cx="5213651" cy="792089"/>
              <a:chOff x="1475656" y="5517232"/>
              <a:chExt cx="5213651" cy="792089"/>
            </a:xfrm>
          </p:grpSpPr>
          <p:grpSp>
            <p:nvGrpSpPr>
              <p:cNvPr id="23" name="Groupe 22"/>
              <p:cNvGrpSpPr/>
              <p:nvPr/>
            </p:nvGrpSpPr>
            <p:grpSpPr>
              <a:xfrm>
                <a:off x="1475656" y="5517232"/>
                <a:ext cx="5104618" cy="792089"/>
                <a:chOff x="1783696" y="4653136"/>
                <a:chExt cx="3832420" cy="936104"/>
              </a:xfrm>
              <a:solidFill>
                <a:schemeClr val="tx2">
                  <a:lumMod val="40000"/>
                  <a:lumOff val="60000"/>
                </a:schemeClr>
              </a:solidFill>
            </p:grpSpPr>
            <p:sp>
              <p:nvSpPr>
                <p:cNvPr id="21" name="Rectangle 20"/>
                <p:cNvSpPr/>
                <p:nvPr/>
              </p:nvSpPr>
              <p:spPr>
                <a:xfrm>
                  <a:off x="1783696" y="4653137"/>
                  <a:ext cx="2464268" cy="935999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fr-FR" b="1" dirty="0" smtClean="0">
                      <a:solidFill>
                        <a:schemeClr val="tx1"/>
                      </a:solidFill>
                    </a:rPr>
                    <a:t>Emissions de polluants atmosphériques</a:t>
                  </a:r>
                  <a:endParaRPr lang="fr-FR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" name="Triangle rectangle 21"/>
                <p:cNvSpPr/>
                <p:nvPr/>
              </p:nvSpPr>
              <p:spPr>
                <a:xfrm>
                  <a:off x="4247964" y="4653136"/>
                  <a:ext cx="1368152" cy="936104"/>
                </a:xfrm>
                <a:prstGeom prst="rt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5" name="Rectangle 24"/>
              <p:cNvSpPr/>
              <p:nvPr/>
            </p:nvSpPr>
            <p:spPr>
              <a:xfrm rot="10800000" flipH="1" flipV="1">
                <a:off x="4508841" y="5517232"/>
                <a:ext cx="2180466" cy="792089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fr-FR" b="1" dirty="0" smtClean="0">
                    <a:solidFill>
                      <a:schemeClr val="tx1"/>
                    </a:solidFill>
                  </a:rPr>
                  <a:t>Gestion et stockage de l’énergie</a:t>
                </a:r>
                <a:endParaRPr lang="fr-FR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Triangle rectangle 25"/>
              <p:cNvSpPr/>
              <p:nvPr/>
            </p:nvSpPr>
            <p:spPr>
              <a:xfrm flipH="1" flipV="1">
                <a:off x="3563888" y="5517232"/>
                <a:ext cx="953319" cy="792000"/>
              </a:xfrm>
              <a:prstGeom prst="rtTriangl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0" name="Groupe 19"/>
            <p:cNvGrpSpPr/>
            <p:nvPr/>
          </p:nvGrpSpPr>
          <p:grpSpPr>
            <a:xfrm>
              <a:off x="3284463" y="1977547"/>
              <a:ext cx="1512168" cy="1595469"/>
              <a:chOff x="3284463" y="1907795"/>
              <a:chExt cx="1512168" cy="1595469"/>
            </a:xfrm>
          </p:grpSpPr>
          <p:sp>
            <p:nvSpPr>
              <p:cNvPr id="35" name="Flèche vers le bas 34"/>
              <p:cNvSpPr/>
              <p:nvPr/>
            </p:nvSpPr>
            <p:spPr>
              <a:xfrm rot="10800000">
                <a:off x="3789624" y="1907795"/>
                <a:ext cx="484632" cy="574936"/>
              </a:xfrm>
              <a:prstGeom prst="down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0" name="Ellipse 39"/>
              <p:cNvSpPr/>
              <p:nvPr/>
            </p:nvSpPr>
            <p:spPr>
              <a:xfrm>
                <a:off x="3284463" y="2420888"/>
                <a:ext cx="1512168" cy="1082376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2 CH</a:t>
                </a:r>
              </a:p>
              <a:p>
                <a:pPr algn="ctr"/>
                <a:r>
                  <a:rPr lang="it-IT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 3 ITA</a:t>
                </a:r>
              </a:p>
              <a:p>
                <a:pPr algn="ctr"/>
                <a:r>
                  <a:rPr lang="fr-FR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(SHS)</a:t>
                </a:r>
                <a:endParaRPr lang="fr-FR" sz="16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4" name="Groupe 23"/>
            <p:cNvGrpSpPr/>
            <p:nvPr/>
          </p:nvGrpSpPr>
          <p:grpSpPr>
            <a:xfrm>
              <a:off x="4427984" y="3930800"/>
              <a:ext cx="1512168" cy="1586432"/>
              <a:chOff x="4572000" y="3930800"/>
              <a:chExt cx="1512168" cy="1586432"/>
            </a:xfrm>
          </p:grpSpPr>
          <p:sp>
            <p:nvSpPr>
              <p:cNvPr id="34" name="Flèche vers le bas 33"/>
              <p:cNvSpPr/>
              <p:nvPr/>
            </p:nvSpPr>
            <p:spPr>
              <a:xfrm>
                <a:off x="5085768" y="4942296"/>
                <a:ext cx="484632" cy="574936"/>
              </a:xfrm>
              <a:prstGeom prst="down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1" name="Ellipse 40"/>
              <p:cNvSpPr/>
              <p:nvPr/>
            </p:nvSpPr>
            <p:spPr>
              <a:xfrm>
                <a:off x="4572000" y="3930800"/>
                <a:ext cx="1512168" cy="1082376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3 CH</a:t>
                </a:r>
              </a:p>
              <a:p>
                <a:pPr algn="ctr"/>
                <a:r>
                  <a:rPr lang="fr-FR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4 ITA</a:t>
                </a:r>
              </a:p>
              <a:p>
                <a:pPr algn="ctr"/>
                <a:r>
                  <a:rPr lang="fr-FR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4 Doc</a:t>
                </a:r>
              </a:p>
              <a:p>
                <a:pPr algn="ctr"/>
                <a:r>
                  <a:rPr lang="fr-FR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(SPI)</a:t>
                </a:r>
                <a:endParaRPr lang="pl-PL" sz="12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</p:grpSp>
      <p:sp>
        <p:nvSpPr>
          <p:cNvPr id="2" name="ZoneTexte 1"/>
          <p:cNvSpPr txBox="1"/>
          <p:nvPr/>
        </p:nvSpPr>
        <p:spPr>
          <a:xfrm>
            <a:off x="5083550" y="1556791"/>
            <a:ext cx="3615092" cy="2169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kern="0" dirty="0">
                <a:latin typeface="Arial" panose="020B0604020202020204" pitchFamily="34" charset="0"/>
                <a:cs typeface="Arial" panose="020B0604020202020204" pitchFamily="34" charset="0"/>
              </a:rPr>
              <a:t>3 thématiques   ~ 30 personnes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dirty="0" smtClean="0"/>
              <a:t>9 chercheurs (4 DR et 5 CR)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dirty="0" smtClean="0"/>
              <a:t>10 ingénieurs/techniciens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dirty="0" smtClean="0"/>
              <a:t>1 assistante-secrétaire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dirty="0" smtClean="0"/>
              <a:t>10 doctorants/CDD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49753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964488" cy="561975"/>
          </a:xfrm>
        </p:spPr>
        <p:txBody>
          <a:bodyPr/>
          <a:lstStyle/>
          <a:p>
            <a:pPr algn="r" defTabSz="914400" eaLnBrk="1" hangingPunct="1"/>
            <a:r>
              <a:rPr lang="fr-FR" sz="2400" b="1" dirty="0">
                <a:solidFill>
                  <a:srgbClr val="0070C0"/>
                </a:solidFill>
                <a:ea typeface="+mn-ea"/>
                <a:cs typeface="Arial" pitchFamily="34" charset="0"/>
              </a:rPr>
              <a:t>Les </a:t>
            </a:r>
            <a:r>
              <a:rPr lang="fr-FR" sz="2400" b="1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thématiques </a:t>
            </a:r>
            <a:r>
              <a:rPr lang="fr-FR" sz="2400" b="1" dirty="0">
                <a:solidFill>
                  <a:srgbClr val="0070C0"/>
                </a:solidFill>
                <a:ea typeface="+mn-ea"/>
                <a:cs typeface="Arial" pitchFamily="34" charset="0"/>
              </a:rPr>
              <a:t>de recherche du LTE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179512" y="1484784"/>
            <a:ext cx="8713787" cy="5000625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fr-FR" sz="2000" b="1" dirty="0" smtClean="0">
                <a:solidFill>
                  <a:srgbClr val="003366"/>
                </a:solidFill>
              </a:rPr>
              <a:t>Emissions </a:t>
            </a:r>
            <a:r>
              <a:rPr lang="fr-FR" sz="2000" b="1" dirty="0">
                <a:solidFill>
                  <a:srgbClr val="003366"/>
                </a:solidFill>
              </a:rPr>
              <a:t>de polluants </a:t>
            </a:r>
            <a:r>
              <a:rPr lang="fr-FR" sz="2000" b="1" dirty="0" smtClean="0">
                <a:solidFill>
                  <a:srgbClr val="003366"/>
                </a:solidFill>
              </a:rPr>
              <a:t>atmosphériques </a:t>
            </a:r>
            <a:r>
              <a:rPr lang="fr-FR" sz="2000" b="1" dirty="0">
                <a:solidFill>
                  <a:srgbClr val="003366"/>
                </a:solidFill>
              </a:rPr>
              <a:t>:</a:t>
            </a:r>
          </a:p>
          <a:p>
            <a:pPr marL="442913" indent="-261938">
              <a:spcBef>
                <a:spcPts val="600"/>
              </a:spcBef>
            </a:pPr>
            <a:r>
              <a:rPr lang="fr-FR" sz="1800" dirty="0">
                <a:solidFill>
                  <a:srgbClr val="003366"/>
                </a:solidFill>
              </a:rPr>
              <a:t>Caractérisation des émissions réelles des véhicules </a:t>
            </a:r>
          </a:p>
          <a:p>
            <a:pPr marL="442913" indent="-261938">
              <a:spcBef>
                <a:spcPts val="600"/>
              </a:spcBef>
            </a:pPr>
            <a:r>
              <a:rPr lang="fr-FR" sz="1800" dirty="0">
                <a:solidFill>
                  <a:srgbClr val="003366"/>
                </a:solidFill>
              </a:rPr>
              <a:t>Méthodologies de mesure des émissions de polluants non réglementés</a:t>
            </a:r>
          </a:p>
          <a:p>
            <a:pPr marL="442913" indent="-261938">
              <a:spcBef>
                <a:spcPts val="600"/>
              </a:spcBef>
              <a:spcAft>
                <a:spcPts val="1200"/>
              </a:spcAft>
            </a:pPr>
            <a:r>
              <a:rPr lang="fr-FR" sz="1800" dirty="0">
                <a:solidFill>
                  <a:srgbClr val="003366"/>
                </a:solidFill>
              </a:rPr>
              <a:t>Modélisation des émissions des véhicules et des </a:t>
            </a:r>
            <a:r>
              <a:rPr lang="fr-FR" sz="1800" dirty="0" smtClean="0">
                <a:solidFill>
                  <a:srgbClr val="003366"/>
                </a:solidFill>
              </a:rPr>
              <a:t>trafics</a:t>
            </a:r>
          </a:p>
          <a:p>
            <a:pPr marL="0" indent="-219075">
              <a:spcBef>
                <a:spcPts val="600"/>
              </a:spcBef>
              <a:buNone/>
            </a:pPr>
            <a:r>
              <a:rPr lang="fr-FR" sz="2000" b="1" dirty="0">
                <a:solidFill>
                  <a:srgbClr val="003366"/>
                </a:solidFill>
                <a:sym typeface="Wingdings"/>
              </a:rPr>
              <a:t>Gestion et stockage de </a:t>
            </a:r>
            <a:r>
              <a:rPr lang="fr-FR" sz="2000" b="1" dirty="0" smtClean="0">
                <a:solidFill>
                  <a:srgbClr val="003366"/>
                </a:solidFill>
                <a:sym typeface="Wingdings"/>
              </a:rPr>
              <a:t>l’énergie </a:t>
            </a:r>
            <a:r>
              <a:rPr lang="fr-FR" sz="2000" b="1" dirty="0">
                <a:solidFill>
                  <a:srgbClr val="003366"/>
                </a:solidFill>
                <a:sym typeface="Wingdings"/>
              </a:rPr>
              <a:t>: </a:t>
            </a:r>
          </a:p>
          <a:p>
            <a:pPr marL="466725" lvl="1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rgbClr val="003366"/>
                </a:solidFill>
                <a:sym typeface="Wingdings"/>
              </a:rPr>
              <a:t>Optimisation multicritère de la consommation des véhicules</a:t>
            </a:r>
          </a:p>
          <a:p>
            <a:pPr marL="466725" lvl="1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rgbClr val="003366"/>
                </a:solidFill>
                <a:sym typeface="Wingdings"/>
              </a:rPr>
              <a:t>Dimensionnement des composants et </a:t>
            </a:r>
            <a:r>
              <a:rPr lang="fr-FR" sz="1800" dirty="0" smtClean="0">
                <a:solidFill>
                  <a:srgbClr val="003366"/>
                </a:solidFill>
                <a:sym typeface="Wingdings"/>
              </a:rPr>
              <a:t>lois </a:t>
            </a:r>
            <a:r>
              <a:rPr lang="fr-FR" sz="1800" dirty="0">
                <a:solidFill>
                  <a:srgbClr val="003366"/>
                </a:solidFill>
                <a:sym typeface="Wingdings"/>
              </a:rPr>
              <a:t>de gestion </a:t>
            </a:r>
            <a:r>
              <a:rPr lang="fr-FR" sz="1800" dirty="0" smtClean="0">
                <a:solidFill>
                  <a:srgbClr val="003366"/>
                </a:solidFill>
                <a:sym typeface="Wingdings"/>
              </a:rPr>
              <a:t>internes</a:t>
            </a:r>
            <a:endParaRPr lang="fr-FR" sz="1800" dirty="0">
              <a:solidFill>
                <a:srgbClr val="003366"/>
              </a:solidFill>
              <a:sym typeface="Wingdings"/>
            </a:endParaRPr>
          </a:p>
          <a:p>
            <a:pPr marL="466725" lvl="1" fontAlgn="base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rgbClr val="003366"/>
                </a:solidFill>
                <a:sym typeface="Wingdings"/>
              </a:rPr>
              <a:t>Durabilité </a:t>
            </a:r>
            <a:r>
              <a:rPr lang="fr-FR" sz="1800" dirty="0">
                <a:solidFill>
                  <a:srgbClr val="003366"/>
                </a:solidFill>
                <a:sym typeface="Wingdings"/>
              </a:rPr>
              <a:t>des éléments de </a:t>
            </a:r>
            <a:r>
              <a:rPr lang="fr-FR" sz="1800" dirty="0" smtClean="0">
                <a:solidFill>
                  <a:srgbClr val="003366"/>
                </a:solidFill>
                <a:sym typeface="Wingdings"/>
              </a:rPr>
              <a:t>stockage</a:t>
            </a:r>
          </a:p>
          <a:p>
            <a:pPr marL="0" indent="-219075">
              <a:spcBef>
                <a:spcPts val="600"/>
              </a:spcBef>
              <a:buNone/>
            </a:pPr>
            <a:r>
              <a:rPr lang="fr-FR" sz="2000" b="1" dirty="0">
                <a:solidFill>
                  <a:srgbClr val="003366"/>
                </a:solidFill>
                <a:sym typeface="Wingdings"/>
              </a:rPr>
              <a:t>Perception des nuisances et acceptabilité des </a:t>
            </a:r>
            <a:r>
              <a:rPr lang="fr-FR" sz="2000" b="1" dirty="0" smtClean="0">
                <a:solidFill>
                  <a:srgbClr val="003366"/>
                </a:solidFill>
                <a:sym typeface="Wingdings"/>
              </a:rPr>
              <a:t>solutions : </a:t>
            </a:r>
            <a:endParaRPr lang="fr-FR" sz="2000" b="1" dirty="0">
              <a:solidFill>
                <a:srgbClr val="003366"/>
              </a:solidFill>
              <a:sym typeface="Wingdings"/>
            </a:endParaRPr>
          </a:p>
          <a:p>
            <a:pPr marL="466725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rgbClr val="003366"/>
                </a:solidFill>
                <a:sym typeface="Wingdings"/>
              </a:rPr>
              <a:t>Perception par les individus des nuisances (bruit, pollution) et de leurs effets</a:t>
            </a:r>
          </a:p>
          <a:p>
            <a:pPr marL="466725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rgbClr val="003366"/>
                </a:solidFill>
                <a:sym typeface="Wingdings"/>
              </a:rPr>
              <a:t>Attitudes vis-à-vis de solutions technologiques ou de mesures favorables à </a:t>
            </a:r>
            <a:r>
              <a:rPr lang="fr-FR" sz="1800" dirty="0" smtClean="0">
                <a:solidFill>
                  <a:srgbClr val="003366"/>
                </a:solidFill>
                <a:sym typeface="Wingdings"/>
              </a:rPr>
              <a:t>l’environnement</a:t>
            </a:r>
            <a:endParaRPr lang="fr-FR" sz="1800" dirty="0">
              <a:solidFill>
                <a:srgbClr val="003366"/>
              </a:solidFill>
              <a:sym typeface="Wingdings"/>
            </a:endParaRPr>
          </a:p>
          <a:p>
            <a:pPr marL="466725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rgbClr val="003366"/>
                </a:solidFill>
                <a:sym typeface="Wingdings"/>
              </a:rPr>
              <a:t>Modification des comportements de mobilité</a:t>
            </a:r>
            <a:endParaRPr lang="fr-FR" sz="1800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03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5190792" y="188640"/>
            <a:ext cx="37990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Les points clefs du LTE </a:t>
            </a:r>
            <a:endParaRPr lang="fr-FR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528" y="1556792"/>
            <a:ext cx="866631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fr-FR" sz="2000" b="1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Des problématiques au cœur des enjeux environnementaux actuels</a:t>
            </a:r>
          </a:p>
          <a:p>
            <a:pPr>
              <a:spcAft>
                <a:spcPts val="1200"/>
              </a:spcAft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Transition écologique et 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énergétique</a:t>
            </a:r>
          </a:p>
          <a:p>
            <a:pPr>
              <a:spcAft>
                <a:spcPts val="600"/>
              </a:spcAft>
            </a:pPr>
            <a:r>
              <a:rPr lang="fr-FR" sz="2000" b="1" u="sng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Des </a:t>
            </a:r>
            <a:r>
              <a:rPr lang="fr-FR" sz="2000" b="1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équipements scientifiques uniques dans la recherche publique</a:t>
            </a:r>
          </a:p>
          <a:p>
            <a:pPr>
              <a:spcAft>
                <a:spcPts val="1200"/>
              </a:spcAft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Plateforme 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caractérisation d’émissions et de consommation de véhicules et de moteurs – Laboratoire de Simulation et d’Evaluation de 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l’Environnement</a:t>
            </a:r>
          </a:p>
          <a:p>
            <a:pPr>
              <a:spcAft>
                <a:spcPts val="1200"/>
              </a:spcAft>
            </a:pPr>
            <a:endParaRPr lang="fr-FR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fr-FR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fr-FR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fr-FR" sz="2000" b="1" u="sng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Des </a:t>
            </a:r>
            <a:r>
              <a:rPr lang="fr-FR" sz="2000" b="1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partenariats universitaires forts (ERC GEST, </a:t>
            </a:r>
            <a:r>
              <a:rPr lang="fr-FR" sz="2000" b="1" u="sng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Labex</a:t>
            </a:r>
            <a:r>
              <a:rPr lang="fr-FR" sz="2000" b="1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fr-FR" sz="2000" b="1" u="sng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CeLyA</a:t>
            </a:r>
            <a:r>
              <a:rPr lang="fr-FR" sz="2000" b="1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,…)</a:t>
            </a:r>
          </a:p>
          <a:p>
            <a:pPr>
              <a:spcAft>
                <a:spcPts val="1200"/>
              </a:spcAft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Apports 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disciplinaires // mise en contexte 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applicatif</a:t>
            </a:r>
          </a:p>
          <a:p>
            <a:pPr>
              <a:spcAft>
                <a:spcPts val="600"/>
              </a:spcAft>
            </a:pPr>
            <a:r>
              <a:rPr lang="fr-FR" sz="2000" b="1" u="sng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Un cadre et une </a:t>
            </a:r>
            <a:r>
              <a:rPr lang="fr-FR" sz="2000" b="1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démarche pluridisciplinaire</a:t>
            </a:r>
          </a:p>
          <a:p>
            <a:pPr>
              <a:spcAft>
                <a:spcPts val="1200"/>
              </a:spcAft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tout 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traiter des problématiques 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transports/environnement dans AME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827584" y="3416738"/>
            <a:ext cx="7589163" cy="1284493"/>
            <a:chOff x="827584" y="3416738"/>
            <a:chExt cx="7589163" cy="1284493"/>
          </a:xfrm>
        </p:grpSpPr>
        <p:pic>
          <p:nvPicPr>
            <p:cNvPr id="20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5657" y="3416738"/>
              <a:ext cx="1717037" cy="1284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Image 2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04248" y="3416738"/>
              <a:ext cx="1612499" cy="1284492"/>
            </a:xfrm>
            <a:prstGeom prst="rect">
              <a:avLst/>
            </a:prstGeom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584" y="3416739"/>
              <a:ext cx="1716519" cy="12844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3155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5806</TotalTime>
  <Words>334</Words>
  <Application>Microsoft Office PowerPoint</Application>
  <PresentationFormat>Affichage à l'écran (4:3)</PresentationFormat>
  <Paragraphs>60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Wingdings</vt:lpstr>
      <vt:lpstr>ヒラギノ角ゴ Pro W3</vt:lpstr>
      <vt:lpstr>1_Thème Office</vt:lpstr>
      <vt:lpstr>Présentation PowerPoint</vt:lpstr>
      <vt:lpstr>Présentation PowerPoint</vt:lpstr>
      <vt:lpstr>Les thématiques de recherche du LTE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gantier</dc:creator>
  <cp:lastModifiedBy>Thierry Fragnet</cp:lastModifiedBy>
  <cp:revision>498</cp:revision>
  <cp:lastPrinted>2015-02-11T10:13:31Z</cp:lastPrinted>
  <dcterms:created xsi:type="dcterms:W3CDTF">2013-09-24T06:10:32Z</dcterms:created>
  <dcterms:modified xsi:type="dcterms:W3CDTF">2018-05-07T13:32:09Z</dcterms:modified>
</cp:coreProperties>
</file>