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4"/>
  </p:notesMasterIdLst>
  <p:sldIdLst>
    <p:sldId id="264" r:id="rId4"/>
    <p:sldId id="286" r:id="rId5"/>
    <p:sldId id="288" r:id="rId6"/>
    <p:sldId id="269" r:id="rId7"/>
    <p:sldId id="283" r:id="rId8"/>
    <p:sldId id="284" r:id="rId9"/>
    <p:sldId id="289" r:id="rId10"/>
    <p:sldId id="285" r:id="rId11"/>
    <p:sldId id="275" r:id="rId12"/>
    <p:sldId id="29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55B"/>
    <a:srgbClr val="26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0" autoAdjust="0"/>
    <p:restoredTop sz="94683" autoAdjust="0"/>
  </p:normalViewPr>
  <p:slideViewPr>
    <p:cSldViewPr>
      <p:cViewPr varScale="1">
        <p:scale>
          <a:sx n="67" d="100"/>
          <a:sy n="67" d="100"/>
        </p:scale>
        <p:origin x="9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A9229-6768-427D-B653-E91BCB2C49A7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B8535-57A0-4ACC-95B1-D9BE3DCB1F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44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L’objectif du </a:t>
            </a:r>
            <a:r>
              <a:rPr lang="fr-FR" dirty="0" err="1" smtClean="0"/>
              <a:t>lescot</a:t>
            </a:r>
            <a:r>
              <a:rPr lang="fr-FR" dirty="0" smtClean="0"/>
              <a:t> est d’</a:t>
            </a:r>
            <a:r>
              <a:rPr lang="fr-FR" dirty="0" err="1" smtClean="0"/>
              <a:t>etudier</a:t>
            </a:r>
            <a:r>
              <a:rPr lang="fr-FR" dirty="0" smtClean="0"/>
              <a:t> l’</a:t>
            </a:r>
            <a:r>
              <a:rPr lang="fr-FR" dirty="0" err="1" smtClean="0"/>
              <a:t>huamin</a:t>
            </a:r>
            <a:r>
              <a:rPr lang="fr-FR" dirty="0" smtClean="0"/>
              <a:t> en situation de </a:t>
            </a:r>
            <a:r>
              <a:rPr lang="fr-FR" dirty="0" err="1" smtClean="0"/>
              <a:t>deplacement</a:t>
            </a:r>
            <a:r>
              <a:rPr lang="fr-FR" dirty="0" smtClean="0"/>
              <a:t> aussi bine en tant que conducteur que d’usager des TC et ceci pour favoriser une mobilité sure et confortable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Pour cela on a structurer nos recherche en deux </a:t>
            </a:r>
            <a:r>
              <a:rPr lang="fr-FR" dirty="0" err="1" smtClean="0"/>
              <a:t>themes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Le premier se focalise sur la connaissance du </a:t>
            </a:r>
            <a:r>
              <a:rPr lang="fr-FR" dirty="0" err="1" smtClean="0"/>
              <a:t>fonctionnemnt</a:t>
            </a:r>
            <a:r>
              <a:rPr lang="fr-FR" dirty="0" smtClean="0"/>
              <a:t> de l’humain en particulier sur ses processus cognitif  mis en œuvre dans l’</a:t>
            </a:r>
            <a:r>
              <a:rPr lang="fr-FR" dirty="0" err="1" smtClean="0"/>
              <a:t>activite</a:t>
            </a:r>
            <a:r>
              <a:rPr lang="fr-FR" dirty="0" smtClean="0"/>
              <a:t> de </a:t>
            </a:r>
            <a:r>
              <a:rPr lang="fr-FR" dirty="0" err="1" smtClean="0"/>
              <a:t>deplacement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Ces recherches nous permettent de comprendre les freins a la mobilité qu’il soit du a des </a:t>
            </a:r>
            <a:r>
              <a:rPr lang="fr-FR" dirty="0" err="1" smtClean="0"/>
              <a:t>facteurrs</a:t>
            </a:r>
            <a:r>
              <a:rPr lang="fr-FR" dirty="0" smtClean="0"/>
              <a:t> </a:t>
            </a:r>
            <a:r>
              <a:rPr lang="fr-FR" dirty="0" err="1" smtClean="0"/>
              <a:t>exterieur</a:t>
            </a:r>
            <a:r>
              <a:rPr lang="fr-FR" dirty="0" smtClean="0"/>
              <a:t> qu’a des facteurs  lies aux capacités de l’</a:t>
            </a:r>
            <a:r>
              <a:rPr lang="fr-FR" dirty="0" err="1" smtClean="0"/>
              <a:t>huamain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Ceci nous permet alors d’identifier les situations critiques de </a:t>
            </a:r>
            <a:r>
              <a:rPr lang="fr-FR" dirty="0" err="1" smtClean="0"/>
              <a:t>deplacement</a:t>
            </a:r>
            <a:r>
              <a:rPr lang="fr-FR" dirty="0" smtClean="0"/>
              <a:t> aussi bien en terme de </a:t>
            </a:r>
            <a:r>
              <a:rPr lang="fr-FR" dirty="0" err="1" smtClean="0"/>
              <a:t>securite</a:t>
            </a:r>
            <a:r>
              <a:rPr lang="fr-FR" dirty="0" smtClean="0"/>
              <a:t> que de d’</a:t>
            </a:r>
            <a:r>
              <a:rPr lang="fr-FR" dirty="0" err="1" smtClean="0"/>
              <a:t>acces</a:t>
            </a:r>
            <a:r>
              <a:rPr lang="fr-FR" dirty="0" smtClean="0"/>
              <a:t> à la mobilité</a:t>
            </a:r>
          </a:p>
          <a:p>
            <a:endParaRPr lang="fr-FR" dirty="0"/>
          </a:p>
          <a:p>
            <a:r>
              <a:rPr lang="fr-FR" dirty="0" smtClean="0"/>
              <a:t>Le </a:t>
            </a:r>
            <a:r>
              <a:rPr lang="fr-FR" dirty="0" err="1" smtClean="0"/>
              <a:t>deuxieme</a:t>
            </a:r>
            <a:r>
              <a:rPr lang="fr-FR" dirty="0" smtClean="0"/>
              <a:t> </a:t>
            </a:r>
            <a:r>
              <a:rPr lang="fr-FR" dirty="0" err="1" smtClean="0"/>
              <a:t>theme</a:t>
            </a:r>
            <a:r>
              <a:rPr lang="fr-FR" dirty="0" smtClean="0"/>
              <a:t> de </a:t>
            </a:r>
            <a:r>
              <a:rPr lang="fr-FR" dirty="0" err="1" smtClean="0"/>
              <a:t>recheche</a:t>
            </a:r>
            <a:r>
              <a:rPr lang="fr-FR" dirty="0" smtClean="0"/>
              <a:t> se focalise alors sur l’aide a la conception d’aide au </a:t>
            </a:r>
            <a:r>
              <a:rPr lang="fr-FR" dirty="0" err="1" smtClean="0"/>
              <a:t>deplacement</a:t>
            </a:r>
            <a:r>
              <a:rPr lang="fr-FR" dirty="0" smtClean="0"/>
              <a:t> pour </a:t>
            </a:r>
            <a:r>
              <a:rPr lang="fr-FR" dirty="0" err="1" smtClean="0"/>
              <a:t>propposer</a:t>
            </a:r>
            <a:r>
              <a:rPr lang="fr-FR" dirty="0" smtClean="0"/>
              <a:t> des solutions aux </a:t>
            </a:r>
            <a:r>
              <a:rPr lang="fr-FR" dirty="0" err="1" smtClean="0"/>
              <a:t>differents</a:t>
            </a:r>
            <a:r>
              <a:rPr lang="fr-FR" dirty="0" smtClean="0"/>
              <a:t> </a:t>
            </a:r>
            <a:r>
              <a:rPr lang="fr-FR" dirty="0" err="1" smtClean="0"/>
              <a:t>problemes</a:t>
            </a:r>
            <a:r>
              <a:rPr lang="fr-FR" dirty="0" smtClean="0"/>
              <a:t> identifies par le premier </a:t>
            </a:r>
            <a:r>
              <a:rPr lang="fr-FR" dirty="0" err="1" smtClean="0"/>
              <a:t>theme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Il faut noter que l’ensemble des chercheurs sont impliques dans les deux </a:t>
            </a:r>
            <a:r>
              <a:rPr lang="fr-FR" dirty="0" err="1" smtClean="0"/>
              <a:t>themes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9069-7327-4AEE-9BDC-8CFA9C10D9E2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La plupart des </a:t>
            </a:r>
            <a:r>
              <a:rPr lang="fr-FR" dirty="0" err="1" smtClean="0"/>
              <a:t>recheches</a:t>
            </a:r>
            <a:r>
              <a:rPr lang="fr-FR" dirty="0" smtClean="0"/>
              <a:t> s’appuie sur des </a:t>
            </a:r>
            <a:r>
              <a:rPr lang="fr-FR" dirty="0" err="1" smtClean="0"/>
              <a:t>exdpérimentaions</a:t>
            </a:r>
            <a:r>
              <a:rPr lang="fr-FR" dirty="0" smtClean="0"/>
              <a:t> 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Soit en conditions </a:t>
            </a:r>
            <a:r>
              <a:rPr lang="fr-FR" dirty="0" err="1" smtClean="0"/>
              <a:t>relles</a:t>
            </a:r>
            <a:r>
              <a:rPr lang="fr-FR" dirty="0" smtClean="0"/>
              <a:t> de conduite </a:t>
            </a:r>
            <a:r>
              <a:rPr lang="fr-FR" dirty="0" err="1" smtClean="0"/>
              <a:t>grace</a:t>
            </a:r>
            <a:r>
              <a:rPr lang="fr-FR" dirty="0" smtClean="0"/>
              <a:t> a nos deux </a:t>
            </a:r>
            <a:r>
              <a:rPr lang="fr-FR" dirty="0" err="1" smtClean="0"/>
              <a:t>vehicules</a:t>
            </a:r>
            <a:r>
              <a:rPr lang="fr-FR" dirty="0" smtClean="0"/>
              <a:t> </a:t>
            </a:r>
            <a:r>
              <a:rPr lang="fr-FR" dirty="0" err="1" smtClean="0"/>
              <a:t>experimentaux</a:t>
            </a:r>
            <a:r>
              <a:rPr lang="fr-FR" dirty="0" smtClean="0"/>
              <a:t> </a:t>
            </a:r>
            <a:r>
              <a:rPr lang="fr-FR" dirty="0" err="1" smtClean="0"/>
              <a:t>equipé</a:t>
            </a:r>
            <a:r>
              <a:rPr lang="fr-FR" dirty="0" smtClean="0"/>
              <a:t> pour </a:t>
            </a:r>
            <a:r>
              <a:rPr lang="fr-FR" dirty="0" err="1" smtClean="0"/>
              <a:t>receuillir</a:t>
            </a:r>
            <a:r>
              <a:rPr lang="fr-FR" dirty="0" smtClean="0"/>
              <a:t> des </a:t>
            </a:r>
            <a:r>
              <a:rPr lang="fr-FR" dirty="0" err="1" smtClean="0"/>
              <a:t>donnees</a:t>
            </a:r>
            <a:r>
              <a:rPr lang="fr-FR" dirty="0" smtClean="0"/>
              <a:t> comportementales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 smtClean="0"/>
              <a:t>Soit sur simulateur de conduite </a:t>
            </a:r>
          </a:p>
          <a:p>
            <a:pPr>
              <a:defRPr/>
            </a:pPr>
            <a:r>
              <a:rPr lang="fr-FR" dirty="0" smtClean="0"/>
              <a:t>Nous avons trois type de simulateur</a:t>
            </a:r>
          </a:p>
          <a:p>
            <a:pPr>
              <a:defRPr/>
            </a:pPr>
            <a:r>
              <a:rPr lang="fr-FR" dirty="0" smtClean="0"/>
              <a:t>La grand simulateur </a:t>
            </a:r>
            <a:r>
              <a:rPr lang="fr-FR" dirty="0" err="1" smtClean="0"/>
              <a:t>devellope</a:t>
            </a:r>
            <a:r>
              <a:rPr lang="fr-FR" dirty="0" smtClean="0"/>
              <a:t> par le LEPSIS</a:t>
            </a:r>
          </a:p>
          <a:p>
            <a:pPr>
              <a:defRPr/>
            </a:pPr>
            <a:r>
              <a:rPr lang="fr-FR" dirty="0" smtClean="0"/>
              <a:t>Des mini simulateur</a:t>
            </a:r>
          </a:p>
          <a:p>
            <a:pPr>
              <a:defRPr/>
            </a:pPr>
            <a:r>
              <a:rPr lang="fr-FR" dirty="0" smtClean="0"/>
              <a:t>Une plateforme de </a:t>
            </a:r>
            <a:r>
              <a:rPr lang="fr-FR" dirty="0" err="1" smtClean="0"/>
              <a:t>recuil</a:t>
            </a:r>
            <a:r>
              <a:rPr lang="fr-FR" dirty="0" smtClean="0"/>
              <a:t> de donnes pour la </a:t>
            </a:r>
            <a:r>
              <a:rPr lang="fr-FR" dirty="0" err="1" smtClean="0"/>
              <a:t>modelisation</a:t>
            </a:r>
            <a:r>
              <a:rPr lang="fr-FR" dirty="0" smtClean="0"/>
              <a:t> de l’</a:t>
            </a:r>
            <a:r>
              <a:rPr lang="fr-FR" dirty="0" err="1" smtClean="0"/>
              <a:t>activite</a:t>
            </a:r>
            <a:r>
              <a:rPr lang="fr-FR" dirty="0" smtClean="0"/>
              <a:t> de conduite</a:t>
            </a:r>
            <a:endParaRPr lang="fr-FR" dirty="0"/>
          </a:p>
        </p:txBody>
      </p:sp>
      <p:sp>
        <p:nvSpPr>
          <p:cNvPr id="30724" name="Espace réservé du numéro de diapositive 3"/>
          <p:cNvSpPr txBox="1">
            <a:spLocks noGrp="1"/>
          </p:cNvSpPr>
          <p:nvPr/>
        </p:nvSpPr>
        <p:spPr bwMode="auto">
          <a:xfrm>
            <a:off x="3885185" y="8684973"/>
            <a:ext cx="2971211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CB3FE11-15CD-47CF-8E66-4EBF9A3C537E}" type="slidenum">
              <a:rPr lang="fr-FR" altLang="fr-FR" sz="1200"/>
              <a:pPr algn="r" eaLnBrk="1" hangingPunct="1"/>
              <a:t>3</a:t>
            </a:fld>
            <a:endParaRPr lang="fr-FR" altLang="fr-FR" sz="1200"/>
          </a:p>
        </p:txBody>
      </p:sp>
      <p:sp>
        <p:nvSpPr>
          <p:cNvPr id="30725" name="Espace réservé du pied de page 4"/>
          <p:cNvSpPr txBox="1">
            <a:spLocks noGrp="1"/>
          </p:cNvSpPr>
          <p:nvPr/>
        </p:nvSpPr>
        <p:spPr bwMode="auto">
          <a:xfrm>
            <a:off x="0" y="8684973"/>
            <a:ext cx="2971212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200" dirty="0"/>
          </a:p>
        </p:txBody>
      </p:sp>
    </p:spTree>
    <p:extLst>
      <p:ext uri="{BB962C8B-B14F-4D97-AF65-F5344CB8AC3E}">
        <p14:creationId xmlns:p14="http://schemas.microsoft.com/office/powerpoint/2010/main" val="191862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Discipline dominante mais pas exclusive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8535-57A0-4ACC-95B1-D9BE3DCB1F0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60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3" t="49063" r="31094" b="9636"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124200" y="64531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A6E2D-20DC-4E96-A467-AD3AD20CB75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6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1EF1-5963-4DFE-A48D-8F70A1B9B28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6A90-8C94-4B28-A998-1A3B371219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2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9840-D6A2-4791-B649-B6003C20ABB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21A3-DFFE-4CD7-A890-C9CDBA5DF48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56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81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942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9869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1650" y="1239838"/>
            <a:ext cx="4038600" cy="5414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92650" y="1239838"/>
            <a:ext cx="4038600" cy="5414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48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46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285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70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934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6A4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8F90-DB7B-42AE-B1BF-E7EBA38DC89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013B5-BC97-47C3-97A2-FEB0560C77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67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82611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96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62738" y="44450"/>
            <a:ext cx="2068512" cy="66103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53138" cy="66103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436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re. Texte et clip multi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578600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1er Février 2010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32138" y="6597650"/>
            <a:ext cx="3527425" cy="2603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Evaluation AERES- LESCOT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84988" y="65341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43D95-BE6A-49ED-8D67-1C8001809893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35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71600" y="6381328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70DC98-68B6-416C-A056-E3A2775913EF}" type="datetimeFigureOut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07/05/2018</a:t>
            </a:fld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35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6A4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02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82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57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0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B056-C03F-466F-9A76-AB139F9070B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5B9-506D-4F28-9EDC-09033476CBF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37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20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11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59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67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2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BDCC9-80B3-478F-A580-AADF11112A2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1FC08-5C91-4E8C-AE84-5E16A3FF0E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156F-B39F-44F1-84BD-EEEFC1C343C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8185-7EA0-4D9F-9B81-8D38C87BB81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2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776B-CD29-4EE7-A21B-BE67C1931C5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616E-2C2E-455F-A3AD-CAF448E6BB5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6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D005B-01A9-45A5-8EED-E28D1B0E7E3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64296-8FD3-4DC8-970F-FE381006F66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0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2014-EC1E-412D-9F8E-A15CCCB636B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0480-53E8-4675-A402-9CFF60267F8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7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BDE9-9C64-4759-A33F-BB35B29B9B8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E6FA-AFE9-45D9-A67F-62501F92641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0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1" descr="bas de page bleut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914400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03A136-79EB-4AA5-979C-89C5B39093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E2777-F5E1-4C87-B07E-8E61D88A8BF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2" name="ZoneTexte 4"/>
          <p:cNvSpPr txBox="1">
            <a:spLocks noChangeArrowheads="1"/>
          </p:cNvSpPr>
          <p:nvPr userDrawn="1"/>
        </p:nvSpPr>
        <p:spPr bwMode="auto">
          <a:xfrm>
            <a:off x="0" y="6670675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fr-FR" sz="900" b="1" smtClean="0">
                <a:solidFill>
                  <a:srgbClr val="1F497D"/>
                </a:solidFill>
                <a:cs typeface="Arial" pitchFamily="34" charset="0"/>
              </a:rPr>
              <a:t>Institut français des sciences et technologies des transports, de l’aménagement et des réseaux</a:t>
            </a:r>
          </a:p>
        </p:txBody>
      </p:sp>
      <p:sp>
        <p:nvSpPr>
          <p:cNvPr id="1033" name="ZoneTexte 8"/>
          <p:cNvSpPr txBox="1">
            <a:spLocks noChangeArrowheads="1"/>
          </p:cNvSpPr>
          <p:nvPr userDrawn="1"/>
        </p:nvSpPr>
        <p:spPr bwMode="auto">
          <a:xfrm>
            <a:off x="7002463" y="6442075"/>
            <a:ext cx="1081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smtClean="0">
                <a:solidFill>
                  <a:srgbClr val="1F497D"/>
                </a:solidFill>
                <a:cs typeface="Arial" pitchFamily="34" charset="0"/>
              </a:rPr>
              <a:t>www.ifsttar.fr</a:t>
            </a:r>
            <a:endParaRPr lang="fr-FR" sz="1200" b="1" smtClean="0">
              <a:solidFill>
                <a:srgbClr val="9BBB5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4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A6A4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9BBB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masquePPT_p2_instit_v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5881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1650" y="1239838"/>
            <a:ext cx="8229600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07950" y="6629400"/>
            <a:ext cx="2889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900">
                <a:solidFill>
                  <a:srgbClr val="000000"/>
                </a:solidFill>
              </a:rPr>
              <a:t>Tattegrain – LESCOT   Bron  - 17/11/2011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764588" y="6588125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260E74AD-D440-424D-80AE-17A39C0838BC}" type="slidenum">
              <a:rPr lang="fr-FR" sz="1000">
                <a:solidFill>
                  <a:srgbClr val="808080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‹N°›</a:t>
            </a:fld>
            <a:endParaRPr lang="fr-FR" sz="1000">
              <a:solidFill>
                <a:srgbClr val="808080"/>
              </a:solidFill>
            </a:endParaRP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6569075" y="57150"/>
            <a:ext cx="2303463" cy="1336675"/>
            <a:chOff x="1883" y="3067"/>
            <a:chExt cx="2360" cy="842"/>
          </a:xfrm>
        </p:grpSpPr>
        <p:sp>
          <p:nvSpPr>
            <p:cNvPr id="113672" name="Oval 8"/>
            <p:cNvSpPr>
              <a:spLocks noChangeArrowheads="1"/>
            </p:cNvSpPr>
            <p:nvPr/>
          </p:nvSpPr>
          <p:spPr bwMode="auto">
            <a:xfrm>
              <a:off x="1883" y="3252"/>
              <a:ext cx="997" cy="175"/>
            </a:xfrm>
            <a:prstGeom prst="ellipse">
              <a:avLst/>
            </a:prstGeom>
            <a:solidFill>
              <a:srgbClr val="0AEC3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800">
                  <a:solidFill>
                    <a:srgbClr val="000000"/>
                  </a:solidFill>
                </a:rPr>
                <a:t>Naturelles</a:t>
              </a:r>
            </a:p>
          </p:txBody>
        </p:sp>
        <p:sp>
          <p:nvSpPr>
            <p:cNvPr id="113673" name="Oval 9"/>
            <p:cNvSpPr>
              <a:spLocks noChangeArrowheads="1"/>
            </p:cNvSpPr>
            <p:nvPr/>
          </p:nvSpPr>
          <p:spPr bwMode="auto">
            <a:xfrm>
              <a:off x="3243" y="3252"/>
              <a:ext cx="999" cy="175"/>
            </a:xfrm>
            <a:prstGeom prst="ellipse">
              <a:avLst/>
            </a:prstGeom>
            <a:solidFill>
              <a:srgbClr val="DEEF0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800">
                  <a:solidFill>
                    <a:srgbClr val="000000"/>
                  </a:solidFill>
                </a:rPr>
                <a:t>Artificielles</a:t>
              </a:r>
            </a:p>
          </p:txBody>
        </p:sp>
        <p:sp>
          <p:nvSpPr>
            <p:cNvPr id="113674" name="Rectangle 10"/>
            <p:cNvSpPr>
              <a:spLocks noChangeArrowheads="1"/>
            </p:cNvSpPr>
            <p:nvPr/>
          </p:nvSpPr>
          <p:spPr bwMode="auto">
            <a:xfrm>
              <a:off x="1899" y="3532"/>
              <a:ext cx="961" cy="143"/>
            </a:xfrm>
            <a:prstGeom prst="rect">
              <a:avLst/>
            </a:prstGeom>
            <a:solidFill>
              <a:srgbClr val="2031D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800">
                  <a:solidFill>
                    <a:srgbClr val="FFFFFF"/>
                  </a:solidFill>
                </a:rPr>
                <a:t>Activité</a:t>
              </a:r>
            </a:p>
          </p:txBody>
        </p:sp>
        <p:sp>
          <p:nvSpPr>
            <p:cNvPr id="113675" name="Rectangle 11"/>
            <p:cNvSpPr>
              <a:spLocks noChangeArrowheads="1"/>
            </p:cNvSpPr>
            <p:nvPr/>
          </p:nvSpPr>
          <p:spPr bwMode="auto">
            <a:xfrm>
              <a:off x="3244" y="3532"/>
              <a:ext cx="997" cy="143"/>
            </a:xfrm>
            <a:prstGeom prst="rect">
              <a:avLst/>
            </a:prstGeom>
            <a:solidFill>
              <a:srgbClr val="2031D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800">
                  <a:solidFill>
                    <a:srgbClr val="FFFFFF"/>
                  </a:solidFill>
                </a:rPr>
                <a:t>Processus</a:t>
              </a:r>
            </a:p>
          </p:txBody>
        </p:sp>
        <p:sp>
          <p:nvSpPr>
            <p:cNvPr id="113676" name="Rectangle 12"/>
            <p:cNvSpPr>
              <a:spLocks noChangeArrowheads="1"/>
            </p:cNvSpPr>
            <p:nvPr/>
          </p:nvSpPr>
          <p:spPr bwMode="auto">
            <a:xfrm>
              <a:off x="2613" y="3067"/>
              <a:ext cx="888" cy="143"/>
            </a:xfrm>
            <a:prstGeom prst="rect">
              <a:avLst/>
            </a:prstGeom>
            <a:solidFill>
              <a:srgbClr val="2031D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>
                  <a:solidFill>
                    <a:srgbClr val="FFFFFF"/>
                  </a:solidFill>
                </a:rPr>
                <a:t>Conception</a:t>
              </a:r>
            </a:p>
          </p:txBody>
        </p:sp>
        <p:sp>
          <p:nvSpPr>
            <p:cNvPr id="113677" name="AutoShape 13"/>
            <p:cNvSpPr>
              <a:spLocks noChangeArrowheads="1"/>
            </p:cNvSpPr>
            <p:nvPr/>
          </p:nvSpPr>
          <p:spPr bwMode="auto">
            <a:xfrm>
              <a:off x="2573" y="3697"/>
              <a:ext cx="929" cy="212"/>
            </a:xfrm>
            <a:prstGeom prst="flowChartMagneticDisk">
              <a:avLst/>
            </a:prstGeom>
            <a:solidFill>
              <a:srgbClr val="2031D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800">
                  <a:solidFill>
                    <a:srgbClr val="FFFFFF"/>
                  </a:solidFill>
                </a:rPr>
                <a:t>Modélisation</a:t>
              </a:r>
              <a:endParaRPr lang="en-GB" sz="800">
                <a:solidFill>
                  <a:srgbClr val="FFFFFF"/>
                </a:solidFill>
              </a:endParaRPr>
            </a:p>
          </p:txBody>
        </p:sp>
        <p:grpSp>
          <p:nvGrpSpPr>
            <p:cNvPr id="14350" name="Group 14"/>
            <p:cNvGrpSpPr>
              <a:grpSpLocks/>
            </p:cNvGrpSpPr>
            <p:nvPr/>
          </p:nvGrpSpPr>
          <p:grpSpPr bwMode="auto">
            <a:xfrm>
              <a:off x="1883" y="3139"/>
              <a:ext cx="2360" cy="664"/>
              <a:chOff x="1883" y="3139"/>
              <a:chExt cx="2360" cy="664"/>
            </a:xfrm>
          </p:grpSpPr>
          <p:cxnSp>
            <p:nvCxnSpPr>
              <p:cNvPr id="14351" name="AutoShape 15"/>
              <p:cNvCxnSpPr>
                <a:cxnSpLocks noChangeShapeType="1"/>
                <a:stCxn id="113672" idx="4"/>
                <a:endCxn id="113674" idx="0"/>
              </p:cNvCxnSpPr>
              <p:nvPr/>
            </p:nvCxnSpPr>
            <p:spPr bwMode="auto">
              <a:xfrm flipH="1">
                <a:off x="2380" y="3427"/>
                <a:ext cx="2" cy="105"/>
              </a:xfrm>
              <a:prstGeom prst="straightConnector1">
                <a:avLst/>
              </a:prstGeom>
              <a:noFill/>
              <a:ln w="12700">
                <a:solidFill>
                  <a:srgbClr val="0AEC3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2" name="AutoShape 16"/>
              <p:cNvCxnSpPr>
                <a:cxnSpLocks noChangeShapeType="1"/>
                <a:stCxn id="113676" idx="1"/>
                <a:endCxn id="113672" idx="0"/>
              </p:cNvCxnSpPr>
              <p:nvPr/>
            </p:nvCxnSpPr>
            <p:spPr bwMode="auto">
              <a:xfrm rot="10800000" flipV="1">
                <a:off x="2382" y="3139"/>
                <a:ext cx="231" cy="113"/>
              </a:xfrm>
              <a:prstGeom prst="curvedConnector2">
                <a:avLst/>
              </a:prstGeom>
              <a:noFill/>
              <a:ln w="12700">
                <a:solidFill>
                  <a:srgbClr val="2031D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3" name="AutoShape 17"/>
              <p:cNvCxnSpPr>
                <a:cxnSpLocks noChangeShapeType="1"/>
                <a:stCxn id="113674" idx="2"/>
                <a:endCxn id="113677" idx="2"/>
              </p:cNvCxnSpPr>
              <p:nvPr/>
            </p:nvCxnSpPr>
            <p:spPr bwMode="auto">
              <a:xfrm rot="16200000" flipH="1">
                <a:off x="2412" y="3643"/>
                <a:ext cx="128" cy="192"/>
              </a:xfrm>
              <a:prstGeom prst="curvedConnector2">
                <a:avLst/>
              </a:prstGeom>
              <a:noFill/>
              <a:ln w="12700">
                <a:solidFill>
                  <a:srgbClr val="2031D6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4" name="AutoShape 18"/>
              <p:cNvCxnSpPr>
                <a:cxnSpLocks noChangeShapeType="1"/>
                <a:stCxn id="113675" idx="0"/>
                <a:endCxn id="113673" idx="4"/>
              </p:cNvCxnSpPr>
              <p:nvPr/>
            </p:nvCxnSpPr>
            <p:spPr bwMode="auto">
              <a:xfrm flipV="1">
                <a:off x="3743" y="3427"/>
                <a:ext cx="0" cy="105"/>
              </a:xfrm>
              <a:prstGeom prst="straightConnector1">
                <a:avLst/>
              </a:prstGeom>
              <a:noFill/>
              <a:ln w="12700">
                <a:solidFill>
                  <a:srgbClr val="DEEF07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5" name="AutoShape 19"/>
              <p:cNvCxnSpPr>
                <a:cxnSpLocks noChangeShapeType="1"/>
                <a:stCxn id="113677" idx="1"/>
                <a:endCxn id="113674" idx="3"/>
              </p:cNvCxnSpPr>
              <p:nvPr/>
            </p:nvCxnSpPr>
            <p:spPr bwMode="auto">
              <a:xfrm rot="5400000" flipH="1">
                <a:off x="2902" y="3563"/>
                <a:ext cx="93" cy="176"/>
              </a:xfrm>
              <a:prstGeom prst="curvedConnector2">
                <a:avLst/>
              </a:prstGeom>
              <a:noFill/>
              <a:ln w="12700">
                <a:solidFill>
                  <a:srgbClr val="2031D6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6" name="AutoShape 20"/>
              <p:cNvCxnSpPr>
                <a:cxnSpLocks noChangeShapeType="1"/>
                <a:stCxn id="113675" idx="1"/>
                <a:endCxn id="113677" idx="1"/>
              </p:cNvCxnSpPr>
              <p:nvPr/>
            </p:nvCxnSpPr>
            <p:spPr bwMode="auto">
              <a:xfrm rot="10800000" flipV="1">
                <a:off x="3037" y="3604"/>
                <a:ext cx="207" cy="93"/>
              </a:xfrm>
              <a:prstGeom prst="curvedConnector2">
                <a:avLst/>
              </a:prstGeom>
              <a:noFill/>
              <a:ln w="12700">
                <a:solidFill>
                  <a:srgbClr val="2031D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7" name="AutoShape 21"/>
              <p:cNvCxnSpPr>
                <a:cxnSpLocks noChangeShapeType="1"/>
                <a:stCxn id="113675" idx="2"/>
                <a:endCxn id="113677" idx="4"/>
              </p:cNvCxnSpPr>
              <p:nvPr/>
            </p:nvCxnSpPr>
            <p:spPr bwMode="auto">
              <a:xfrm rot="5400000">
                <a:off x="3558" y="3618"/>
                <a:ext cx="128" cy="242"/>
              </a:xfrm>
              <a:prstGeom prst="curvedConnector2">
                <a:avLst/>
              </a:prstGeom>
              <a:noFill/>
              <a:ln w="12700">
                <a:solidFill>
                  <a:srgbClr val="2031D6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8" name="AutoShape 22"/>
              <p:cNvCxnSpPr>
                <a:cxnSpLocks noChangeShapeType="1"/>
                <a:stCxn id="113675" idx="3"/>
                <a:endCxn id="113673" idx="6"/>
              </p:cNvCxnSpPr>
              <p:nvPr/>
            </p:nvCxnSpPr>
            <p:spPr bwMode="auto">
              <a:xfrm flipV="1">
                <a:off x="4242" y="3340"/>
                <a:ext cx="1" cy="264"/>
              </a:xfrm>
              <a:prstGeom prst="curvedConnector3">
                <a:avLst>
                  <a:gd name="adj1" fmla="val 14400005"/>
                </a:avLst>
              </a:prstGeom>
              <a:noFill/>
              <a:ln w="12700">
                <a:solidFill>
                  <a:srgbClr val="2031D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9" name="AutoShape 23"/>
              <p:cNvCxnSpPr>
                <a:cxnSpLocks noChangeShapeType="1"/>
                <a:stCxn id="113676" idx="3"/>
                <a:endCxn id="113673" idx="0"/>
              </p:cNvCxnSpPr>
              <p:nvPr/>
            </p:nvCxnSpPr>
            <p:spPr bwMode="auto">
              <a:xfrm>
                <a:off x="3501" y="3139"/>
                <a:ext cx="242" cy="113"/>
              </a:xfrm>
              <a:prstGeom prst="curvedConnector2">
                <a:avLst/>
              </a:prstGeom>
              <a:noFill/>
              <a:ln w="12700">
                <a:solidFill>
                  <a:srgbClr val="2031D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0" name="AutoShape 24"/>
              <p:cNvCxnSpPr>
                <a:cxnSpLocks noChangeShapeType="1"/>
                <a:stCxn id="113674" idx="1"/>
                <a:endCxn id="113672" idx="2"/>
              </p:cNvCxnSpPr>
              <p:nvPr/>
            </p:nvCxnSpPr>
            <p:spPr bwMode="auto">
              <a:xfrm rot="10800000">
                <a:off x="1883" y="3340"/>
                <a:ext cx="16" cy="264"/>
              </a:xfrm>
              <a:prstGeom prst="curvedConnector3">
                <a:avLst>
                  <a:gd name="adj1" fmla="val 1000000"/>
                </a:avLst>
              </a:prstGeom>
              <a:noFill/>
              <a:ln w="12700">
                <a:solidFill>
                  <a:srgbClr val="2031D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1" name="AutoShape 25"/>
              <p:cNvCxnSpPr>
                <a:cxnSpLocks noChangeShapeType="1"/>
                <a:stCxn id="113676" idx="2"/>
                <a:endCxn id="113674" idx="3"/>
              </p:cNvCxnSpPr>
              <p:nvPr/>
            </p:nvCxnSpPr>
            <p:spPr bwMode="auto">
              <a:xfrm rot="5400000">
                <a:off x="2762" y="3309"/>
                <a:ext cx="394" cy="196"/>
              </a:xfrm>
              <a:prstGeom prst="curvedConnector2">
                <a:avLst/>
              </a:prstGeom>
              <a:noFill/>
              <a:ln w="12700">
                <a:solidFill>
                  <a:srgbClr val="2031D6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2" name="AutoShape 26"/>
              <p:cNvCxnSpPr>
                <a:cxnSpLocks noChangeShapeType="1"/>
                <a:stCxn id="113676" idx="2"/>
                <a:endCxn id="113675" idx="1"/>
              </p:cNvCxnSpPr>
              <p:nvPr/>
            </p:nvCxnSpPr>
            <p:spPr bwMode="auto">
              <a:xfrm rot="16200000" flipH="1">
                <a:off x="2954" y="3313"/>
                <a:ext cx="394" cy="187"/>
              </a:xfrm>
              <a:prstGeom prst="curvedConnector2">
                <a:avLst/>
              </a:prstGeom>
              <a:noFill/>
              <a:ln w="12700">
                <a:solidFill>
                  <a:srgbClr val="2031D6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5029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s de page bleut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0680"/>
            <a:ext cx="9144000" cy="670044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0DC98-68B6-416C-A056-E3A2775913E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AF4A0-3EA4-4347-BC60-8C1EC8A14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0" y="6670298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900" b="1" dirty="0">
                <a:solidFill>
                  <a:srgbClr val="1F497D"/>
                </a:solidFill>
              </a:rPr>
              <a:t>Institut français des sciences et technologies des transports, de l’aménagement et des réseaux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03020" y="644149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1F497D"/>
                </a:solidFill>
              </a:rPr>
              <a:t>www.ifsttar.fr</a:t>
            </a:r>
            <a:endParaRPr lang="fr-FR" sz="1200" b="1" dirty="0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A6A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masquePTT_p1_instit_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319338"/>
            <a:ext cx="7772400" cy="1470025"/>
          </a:xfrm>
        </p:spPr>
        <p:txBody>
          <a:bodyPr/>
          <a:lstStyle/>
          <a:p>
            <a:pPr algn="ctr" eaLnBrk="1" hangingPunct="1"/>
            <a:r>
              <a:rPr lang="fr-FR" sz="3200" dirty="0" smtClean="0">
                <a:solidFill>
                  <a:schemeClr val="bg1"/>
                </a:solidFill>
              </a:rPr>
              <a:t>LESCOT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Laboratoire d’Ergonomie et de Sciences Cognitives dans les Transports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529" y="4365105"/>
            <a:ext cx="2808312" cy="115212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sz="2000" dirty="0" smtClean="0"/>
              <a:t>Hélène Tattegrain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sz="2000" dirty="0"/>
              <a:t>Directrice du Lescot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5876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Stratégie partenariale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Partenariats </a:t>
            </a:r>
            <a:r>
              <a:rPr lang="fr-FR" dirty="0"/>
              <a:t>avec des laboratoires de recherche ou des industriels </a:t>
            </a:r>
            <a:endParaRPr lang="fr-FR" dirty="0" smtClean="0"/>
          </a:p>
          <a:p>
            <a:pPr lvl="1"/>
            <a:r>
              <a:rPr lang="fr-FR" dirty="0"/>
              <a:t>P</a:t>
            </a:r>
            <a:r>
              <a:rPr lang="fr-FR" dirty="0" smtClean="0"/>
              <a:t>articipations dans 25 </a:t>
            </a:r>
            <a:r>
              <a:rPr lang="fr-FR" dirty="0"/>
              <a:t>projets nationaux et </a:t>
            </a:r>
            <a:r>
              <a:rPr lang="fr-FR" dirty="0" smtClean="0"/>
              <a:t>15 européens sur 5 ans</a:t>
            </a:r>
            <a:endParaRPr lang="fr-FR" dirty="0"/>
          </a:p>
          <a:p>
            <a:pPr lvl="1"/>
            <a:r>
              <a:rPr lang="fr-FR" dirty="0"/>
              <a:t>C</a:t>
            </a:r>
            <a:r>
              <a:rPr lang="fr-FR" dirty="0" smtClean="0"/>
              <a:t>ollaborations suivies avec des </a:t>
            </a:r>
            <a:r>
              <a:rPr lang="fr-FR" dirty="0"/>
              <a:t>industriels </a:t>
            </a:r>
            <a:endParaRPr lang="fr-FR" dirty="0" smtClean="0"/>
          </a:p>
          <a:p>
            <a:pPr lvl="2"/>
            <a:endParaRPr lang="fr-FR" dirty="0" smtClean="0"/>
          </a:p>
          <a:p>
            <a:r>
              <a:rPr lang="fr-FR" dirty="0" smtClean="0"/>
              <a:t>Implication dans des </a:t>
            </a:r>
            <a:r>
              <a:rPr lang="fr-FR" dirty="0"/>
              <a:t>r</a:t>
            </a:r>
            <a:r>
              <a:rPr lang="fr-FR" dirty="0" smtClean="0"/>
              <a:t>éseaux professionnels français</a:t>
            </a:r>
          </a:p>
          <a:p>
            <a:pPr lvl="1"/>
            <a:r>
              <a:rPr lang="fr-FR" dirty="0" smtClean="0"/>
              <a:t>PST Rhône-Alpes : pilotage d’un </a:t>
            </a:r>
            <a:r>
              <a:rPr lang="fr-FR" dirty="0"/>
              <a:t>des </a:t>
            </a:r>
            <a:r>
              <a:rPr lang="fr-FR" dirty="0" smtClean="0"/>
              <a:t>4 axes </a:t>
            </a:r>
            <a:r>
              <a:rPr lang="fr-FR" dirty="0"/>
              <a:t>de </a:t>
            </a:r>
            <a:r>
              <a:rPr lang="fr-FR" dirty="0" smtClean="0"/>
              <a:t>recherche</a:t>
            </a:r>
          </a:p>
          <a:p>
            <a:pPr lvl="1"/>
            <a:r>
              <a:rPr lang="fr-FR" dirty="0" smtClean="0"/>
              <a:t>TRANSPOLIS SAS : membre du conseil scientifique</a:t>
            </a:r>
          </a:p>
          <a:p>
            <a:pPr lvl="1"/>
            <a:r>
              <a:rPr lang="fr-FR" dirty="0" smtClean="0"/>
              <a:t>Pôles </a:t>
            </a:r>
            <a:r>
              <a:rPr lang="fr-FR" dirty="0"/>
              <a:t>de </a:t>
            </a:r>
            <a:r>
              <a:rPr lang="fr-FR" dirty="0" smtClean="0"/>
              <a:t>compétitivité </a:t>
            </a:r>
            <a:r>
              <a:rPr lang="fr-FR" dirty="0"/>
              <a:t>: </a:t>
            </a:r>
            <a:r>
              <a:rPr lang="fr-FR" dirty="0" smtClean="0"/>
              <a:t> LUTB</a:t>
            </a:r>
            <a:r>
              <a:rPr lang="fr-FR" dirty="0"/>
              <a:t>, </a:t>
            </a:r>
            <a:r>
              <a:rPr lang="fr-FR" dirty="0" smtClean="0"/>
              <a:t>MOVEO</a:t>
            </a:r>
          </a:p>
          <a:p>
            <a:pPr lvl="1"/>
            <a:r>
              <a:rPr lang="fr-FR" dirty="0" smtClean="0"/>
              <a:t>ITE VEDECOM : </a:t>
            </a:r>
            <a:r>
              <a:rPr lang="fr-FR" dirty="0" err="1" smtClean="0"/>
              <a:t>co</a:t>
            </a:r>
            <a:r>
              <a:rPr lang="fr-FR" dirty="0" smtClean="0"/>
              <a:t>-encadrement de thèses, </a:t>
            </a:r>
          </a:p>
          <a:p>
            <a:pPr lvl="1"/>
            <a:r>
              <a:rPr lang="fr-FR" dirty="0"/>
              <a:t>G</a:t>
            </a:r>
            <a:r>
              <a:rPr lang="fr-FR" dirty="0" smtClean="0"/>
              <a:t>roupes de travail « automatisation » du </a:t>
            </a:r>
            <a:r>
              <a:rPr lang="fr-FR" dirty="0" err="1" smtClean="0"/>
              <a:t>ministére</a:t>
            </a: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24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010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3200" dirty="0" smtClean="0"/>
              <a:t> Le Lescot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492689" cy="1119517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-36512" y="1340768"/>
            <a:ext cx="9125030" cy="115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fr-FR" sz="2400" dirty="0" smtClean="0">
                <a:solidFill>
                  <a:srgbClr val="1F497D"/>
                </a:solidFill>
              </a:rPr>
              <a:t>Objet de recherche</a:t>
            </a: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fr-FR" sz="2400" dirty="0" smtClean="0">
                <a:solidFill>
                  <a:srgbClr val="1F497D"/>
                </a:solidFill>
              </a:rPr>
              <a:t>Etudier l’humain en situation de déplacement pour faciliter sa mobilité avec un niveau de confort et de sécurité optimal</a:t>
            </a:r>
          </a:p>
        </p:txBody>
      </p:sp>
      <p:pic>
        <p:nvPicPr>
          <p:cNvPr id="8" name="Picture 2" descr="C:\Users\Bornard\Desktop\vlcsnap-2012-12-13-08h56m17s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903080"/>
            <a:ext cx="2448272" cy="1377153"/>
          </a:xfrm>
          <a:prstGeom prst="rect">
            <a:avLst/>
          </a:prstGeom>
          <a:noFill/>
        </p:spPr>
      </p:pic>
      <p:pic>
        <p:nvPicPr>
          <p:cNvPr id="9" name="Picture 2" descr="IHM VIV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20271"/>
            <a:ext cx="3316745" cy="103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t="45794" r="57841" b="273"/>
          <a:stretch/>
        </p:blipFill>
        <p:spPr bwMode="auto">
          <a:xfrm>
            <a:off x="7812360" y="4988747"/>
            <a:ext cx="930136" cy="12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51520" y="2492895"/>
            <a:ext cx="4968552" cy="3888432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/>
              <a:t>Equipe de </a:t>
            </a:r>
            <a:r>
              <a:rPr lang="fr-FR" sz="2000" dirty="0" smtClean="0"/>
              <a:t>26 </a:t>
            </a:r>
            <a:r>
              <a:rPr lang="fr-FR" sz="2000" dirty="0"/>
              <a:t>personnes</a:t>
            </a:r>
          </a:p>
          <a:p>
            <a:pPr lvl="1"/>
            <a:r>
              <a:rPr lang="fr-FR" sz="2000" dirty="0" smtClean="0"/>
              <a:t>17 permanents </a:t>
            </a:r>
            <a:endParaRPr lang="fr-FR" sz="2000" dirty="0"/>
          </a:p>
          <a:p>
            <a:pPr lvl="2"/>
            <a:r>
              <a:rPr lang="fr-FR" sz="2000" dirty="0" smtClean="0"/>
              <a:t>13 chercheurs </a:t>
            </a:r>
            <a:r>
              <a:rPr lang="fr-FR" sz="2000" dirty="0"/>
              <a:t>et ingénieurs de recherche</a:t>
            </a:r>
          </a:p>
          <a:p>
            <a:pPr lvl="2"/>
            <a:r>
              <a:rPr lang="fr-FR" sz="2000" dirty="0" smtClean="0"/>
              <a:t>5 </a:t>
            </a:r>
            <a:r>
              <a:rPr lang="fr-FR" sz="2000" dirty="0"/>
              <a:t>personnes dans l’équipe </a:t>
            </a:r>
            <a:r>
              <a:rPr lang="fr-FR" sz="2000" dirty="0" smtClean="0"/>
              <a:t>technique </a:t>
            </a:r>
          </a:p>
          <a:p>
            <a:pPr lvl="1"/>
            <a:r>
              <a:rPr lang="fr-FR" sz="2000" dirty="0" smtClean="0">
                <a:sym typeface="Symbol" pitchFamily="18" charset="2"/>
              </a:rPr>
              <a:t>9  </a:t>
            </a:r>
            <a:r>
              <a:rPr lang="fr-FR" sz="2000" dirty="0" smtClean="0"/>
              <a:t>non permanents </a:t>
            </a:r>
          </a:p>
          <a:p>
            <a:pPr lvl="2"/>
            <a:r>
              <a:rPr lang="fr-FR" sz="2000" dirty="0" smtClean="0"/>
              <a:t>4 </a:t>
            </a:r>
            <a:r>
              <a:rPr lang="fr-FR" sz="2000" dirty="0"/>
              <a:t>doctorants</a:t>
            </a:r>
          </a:p>
          <a:p>
            <a:pPr lvl="2"/>
            <a:r>
              <a:rPr lang="fr-FR" sz="2000" dirty="0" smtClean="0"/>
              <a:t>5 CDD de plus de 6 mois</a:t>
            </a:r>
          </a:p>
          <a:p>
            <a:endParaRPr lang="fr-FR" sz="2000" dirty="0" smtClean="0"/>
          </a:p>
          <a:p>
            <a:r>
              <a:rPr lang="fr-FR" sz="2000" dirty="0" smtClean="0"/>
              <a:t>Equipe </a:t>
            </a:r>
            <a:r>
              <a:rPr lang="fr-FR" sz="2000" dirty="0"/>
              <a:t>pluridisciplinaire à dominante SHS</a:t>
            </a:r>
          </a:p>
          <a:p>
            <a:endParaRPr lang="fr-FR" dirty="0"/>
          </a:p>
        </p:txBody>
      </p:sp>
      <p:pic>
        <p:nvPicPr>
          <p:cNvPr id="12" name="Picture 2" descr="C:\Documents and Settings\roge\Bureau\Photo test44 du poste de pilotage\SAM_16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470" y="2636912"/>
            <a:ext cx="2077065" cy="116834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EX_D\SURDYN2\communications\Impression ecran ChangeVoie-DSJ.jpg"/>
          <p:cNvPicPr>
            <a:picLocks noGrp="1"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9124"/>
            <a:ext cx="1459914" cy="116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" y="-27375"/>
            <a:ext cx="1606080" cy="119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0"/>
          <p:cNvSpPr>
            <a:spLocks noGrp="1"/>
          </p:cNvSpPr>
          <p:nvPr>
            <p:ph type="title" idx="4294967295"/>
          </p:nvPr>
        </p:nvSpPr>
        <p:spPr>
          <a:xfrm>
            <a:off x="146737" y="44450"/>
            <a:ext cx="8507413" cy="864270"/>
          </a:xfrm>
        </p:spPr>
        <p:txBody>
          <a:bodyPr/>
          <a:lstStyle/>
          <a:p>
            <a:pPr eaLnBrk="1" hangingPunct="1"/>
            <a:r>
              <a:rPr lang="fr-FR" altLang="fr-FR" sz="3200" dirty="0" smtClean="0"/>
              <a:t>Ses équipements</a:t>
            </a:r>
          </a:p>
        </p:txBody>
      </p:sp>
      <p:sp>
        <p:nvSpPr>
          <p:cNvPr id="5" name="Espace réservé du contenu 11"/>
          <p:cNvSpPr txBox="1">
            <a:spLocks/>
          </p:cNvSpPr>
          <p:nvPr/>
        </p:nvSpPr>
        <p:spPr>
          <a:xfrm>
            <a:off x="294408" y="4951215"/>
            <a:ext cx="3808485" cy="1623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800" b="1" dirty="0" smtClean="0"/>
              <a:t>Mini-simulateur et Simulateur de conduite du LEPSIS</a:t>
            </a:r>
          </a:p>
          <a:p>
            <a:pPr lvl="1"/>
            <a:r>
              <a:rPr lang="fr-FR" altLang="fr-FR" sz="1800" dirty="0" smtClean="0"/>
              <a:t>Création </a:t>
            </a:r>
            <a:r>
              <a:rPr lang="fr-FR" altLang="fr-FR" sz="1800" dirty="0"/>
              <a:t>de scénarios critiques</a:t>
            </a:r>
            <a:endParaRPr lang="fr-FR" altLang="fr-FR" sz="11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70" y="292300"/>
            <a:ext cx="2135194" cy="15841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70" y="1844824"/>
            <a:ext cx="2160240" cy="15841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70" y="5013176"/>
            <a:ext cx="2160240" cy="15928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070" y="3402548"/>
            <a:ext cx="2180165" cy="16106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78" y="4941168"/>
            <a:ext cx="2450192" cy="16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11"/>
          <p:cNvSpPr txBox="1">
            <a:spLocks/>
          </p:cNvSpPr>
          <p:nvPr/>
        </p:nvSpPr>
        <p:spPr>
          <a:xfrm>
            <a:off x="168317" y="908720"/>
            <a:ext cx="617212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800" b="1" dirty="0" smtClean="0"/>
              <a:t>Véhicule MARGO </a:t>
            </a:r>
            <a:r>
              <a:rPr lang="fr-FR" altLang="fr-FR" sz="1800" dirty="0" smtClean="0"/>
              <a:t>(Plateforme de </a:t>
            </a:r>
            <a:r>
              <a:rPr lang="fr-FR" altLang="fr-FR" sz="1800" u="sng" dirty="0" smtClean="0"/>
              <a:t>M</a:t>
            </a:r>
            <a:r>
              <a:rPr lang="fr-FR" altLang="fr-FR" sz="1800" dirty="0" smtClean="0"/>
              <a:t>esure et d’</a:t>
            </a:r>
            <a:r>
              <a:rPr lang="fr-FR" altLang="fr-FR" sz="1800" u="sng" dirty="0" smtClean="0"/>
              <a:t>A</a:t>
            </a:r>
            <a:r>
              <a:rPr lang="fr-FR" altLang="fr-FR" sz="1800" dirty="0" smtClean="0"/>
              <a:t>nalyse pour </a:t>
            </a:r>
            <a:r>
              <a:rPr lang="fr-FR" altLang="fr-FR" sz="1800" dirty="0" err="1" smtClean="0"/>
              <a:t>l’e</a:t>
            </a:r>
            <a:r>
              <a:rPr lang="fr-FR" altLang="fr-FR" sz="1800" u="sng" dirty="0" err="1" smtClean="0"/>
              <a:t>RG</a:t>
            </a:r>
            <a:r>
              <a:rPr lang="fr-FR" altLang="fr-FR" sz="1800" dirty="0" err="1" smtClean="0"/>
              <a:t>onomie</a:t>
            </a:r>
            <a:r>
              <a:rPr lang="fr-FR" altLang="fr-FR" sz="1800" dirty="0" smtClean="0"/>
              <a:t> de </a:t>
            </a:r>
            <a:r>
              <a:rPr lang="fr-FR" altLang="fr-FR" sz="1800" dirty="0" err="1" smtClean="0"/>
              <a:t>c</a:t>
            </a:r>
            <a:r>
              <a:rPr lang="fr-FR" altLang="fr-FR" sz="1800" u="sng" dirty="0" err="1" smtClean="0"/>
              <a:t>O</a:t>
            </a:r>
            <a:r>
              <a:rPr lang="fr-FR" altLang="fr-FR" sz="1800" dirty="0" err="1" smtClean="0"/>
              <a:t>nduite</a:t>
            </a:r>
            <a:r>
              <a:rPr lang="fr-FR" altLang="fr-FR" sz="1800" dirty="0" smtClean="0"/>
              <a:t>)</a:t>
            </a:r>
          </a:p>
          <a:p>
            <a:pPr lvl="1"/>
            <a:r>
              <a:rPr lang="fr-FR" altLang="fr-FR" sz="1800" dirty="0" smtClean="0"/>
              <a:t>Intégration de nouvelles technologies</a:t>
            </a:r>
          </a:p>
          <a:p>
            <a:r>
              <a:rPr lang="fr-FR" altLang="fr-FR" sz="1800" b="1" dirty="0" smtClean="0"/>
              <a:t>Véhicule VICTOR </a:t>
            </a:r>
            <a:r>
              <a:rPr lang="fr-FR" altLang="fr-FR" sz="1800" dirty="0" smtClean="0"/>
              <a:t>(</a:t>
            </a:r>
            <a:r>
              <a:rPr lang="fr-FR" altLang="fr-FR" sz="1800" u="sng" dirty="0" smtClean="0"/>
              <a:t>V</a:t>
            </a:r>
            <a:r>
              <a:rPr lang="fr-FR" altLang="fr-FR" sz="1800" dirty="0" smtClean="0"/>
              <a:t>éhicule </a:t>
            </a:r>
            <a:r>
              <a:rPr lang="fr-FR" altLang="fr-FR" sz="1800" u="sng" dirty="0" smtClean="0"/>
              <a:t>I</a:t>
            </a:r>
            <a:r>
              <a:rPr lang="fr-FR" altLang="fr-FR" sz="1800" dirty="0" smtClean="0"/>
              <a:t>nstrumenté pour l’étude du </a:t>
            </a:r>
            <a:r>
              <a:rPr lang="fr-FR" altLang="fr-FR" sz="1800" u="sng" dirty="0" err="1" smtClean="0"/>
              <a:t>C</a:t>
            </a:r>
            <a:r>
              <a:rPr lang="fr-FR" altLang="fr-FR" sz="1800" dirty="0" err="1" smtClean="0"/>
              <a:t>ompor</a:t>
            </a:r>
            <a:r>
              <a:rPr lang="fr-FR" altLang="fr-FR" sz="1800" u="sng" dirty="0" err="1" smtClean="0"/>
              <a:t>T</a:t>
            </a:r>
            <a:r>
              <a:rPr lang="fr-FR" altLang="fr-FR" sz="1800" dirty="0" err="1" smtClean="0"/>
              <a:t>ement</a:t>
            </a:r>
            <a:r>
              <a:rPr lang="fr-FR" altLang="fr-FR" sz="1800" dirty="0" smtClean="0"/>
              <a:t> du </a:t>
            </a:r>
            <a:r>
              <a:rPr lang="fr-FR" altLang="fr-FR" sz="1800" dirty="0" err="1" smtClean="0"/>
              <a:t>c</a:t>
            </a:r>
            <a:r>
              <a:rPr lang="fr-FR" altLang="fr-FR" sz="1800" u="sng" dirty="0" err="1" smtClean="0"/>
              <a:t>O</a:t>
            </a:r>
            <a:r>
              <a:rPr lang="fr-FR" altLang="fr-FR" sz="1800" dirty="0" err="1" smtClean="0"/>
              <a:t>nducteu</a:t>
            </a:r>
            <a:r>
              <a:rPr lang="fr-FR" altLang="fr-FR" sz="1800" u="sng" dirty="0" err="1" smtClean="0"/>
              <a:t>R</a:t>
            </a:r>
            <a:r>
              <a:rPr lang="fr-FR" altLang="fr-FR" sz="1800" u="sng" dirty="0" smtClean="0"/>
              <a:t>)</a:t>
            </a:r>
          </a:p>
          <a:p>
            <a:pPr lvl="1"/>
            <a:r>
              <a:rPr lang="fr-FR" altLang="fr-FR" sz="1800" dirty="0" smtClean="0"/>
              <a:t>Utilisation réseau multiplexé (CAN)</a:t>
            </a:r>
          </a:p>
          <a:p>
            <a:pPr marL="285750" indent="-285750"/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</a:rPr>
              <a:t>PSICO-SYHM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fr-FR" sz="1800" u="sng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lateforme de </a:t>
            </a:r>
            <a:r>
              <a:rPr lang="fr-FR" sz="1800" u="sng" dirty="0" smtClean="0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mulation </a:t>
            </a:r>
            <a:r>
              <a:rPr lang="fr-FR" sz="1800" u="sng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ntégrative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du </a:t>
            </a:r>
            <a:r>
              <a:rPr lang="fr-FR" sz="2000" u="sng" dirty="0" err="1" smtClean="0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</a:rPr>
              <a:t>nducteur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et des </a:t>
            </a:r>
            <a:r>
              <a:rPr lang="fr-FR" sz="2000" u="sng" dirty="0" err="1" smtClean="0">
                <a:solidFill>
                  <a:schemeClr val="accent1">
                    <a:lumMod val="75000"/>
                  </a:schemeClr>
                </a:solidFill>
              </a:rPr>
              <a:t>SY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</a:rPr>
              <a:t>stèmes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omme-</a:t>
            </a:r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achine)</a:t>
            </a:r>
          </a:p>
          <a:p>
            <a:pPr lvl="1"/>
            <a:r>
              <a:rPr lang="fr-FR" altLang="fr-FR" sz="1800" dirty="0" smtClean="0"/>
              <a:t>Environnement de simulation de conduite conducteurs vs modèle COSMODRIVE</a:t>
            </a:r>
          </a:p>
          <a:p>
            <a:pPr lvl="1"/>
            <a:r>
              <a:rPr lang="fr-FR" altLang="fr-FR" sz="1800" dirty="0" smtClean="0"/>
              <a:t>Virtual </a:t>
            </a:r>
            <a:r>
              <a:rPr lang="fr-FR" altLang="fr-FR" sz="1800" dirty="0" err="1" smtClean="0"/>
              <a:t>Human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Centred</a:t>
            </a:r>
            <a:r>
              <a:rPr lang="fr-FR" altLang="fr-FR" sz="1800" dirty="0" smtClean="0"/>
              <a:t> Design pour la Coopération Homme-Machine</a:t>
            </a:r>
          </a:p>
          <a:p>
            <a:pPr lvl="1"/>
            <a:endParaRPr lang="fr-FR" alt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23532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Continuum méthodologique </a:t>
            </a:r>
            <a:endParaRPr lang="fr-FR" dirty="0"/>
          </a:p>
        </p:txBody>
      </p:sp>
      <p:graphicFrame>
        <p:nvGraphicFramePr>
          <p:cNvPr id="4" name="Group 2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83269029"/>
              </p:ext>
            </p:extLst>
          </p:nvPr>
        </p:nvGraphicFramePr>
        <p:xfrm>
          <a:off x="142875" y="1347788"/>
          <a:ext cx="8893175" cy="5215890"/>
        </p:xfrm>
        <a:graphic>
          <a:graphicData uri="http://schemas.openxmlformats.org/drawingml/2006/table">
            <a:tbl>
              <a:tblPr/>
              <a:tblGrid>
                <a:gridCol w="1617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7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57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9625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Enquêtes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445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Analyse de grandes enquêtes représentatives du niveau national</a:t>
                      </a:r>
                    </a:p>
                    <a:p>
                      <a:pPr marL="179388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445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Réalisation d’enquêtes de terrain : recueils plus qualitatifs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96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Observations en situations réelles (écologiques)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9388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Observations des pratiques d’utilisation des systèmes : FOT</a:t>
                      </a:r>
                    </a:p>
                    <a:p>
                      <a:pPr marL="179388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Observations d’utilisation des transports : Grilles, Vidéo</a:t>
                      </a:r>
                    </a:p>
                    <a:p>
                      <a:pPr marL="179388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Recueil et analyse de l’activité de conduite : Evaluation performance </a:t>
                      </a:r>
                    </a:p>
                    <a:p>
                      <a:pPr marL="179388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Confrontation à un prototype de système : Evaluation efficacité/acceptation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96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Expérimentations sur route (écologiques contrôlées) et sur pistes (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Transpolis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96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Expérimentations sur simulateur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96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Expérimentations en laboratoire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Paradigmes de recherche spécifiques : photos/vidéos </a:t>
                      </a:r>
                    </a:p>
                    <a:p>
                      <a:pPr marL="179388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Neuro-imagerie : EEG, MEG, IRM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262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Questionnaires et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Tests neuropsychologiques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Caractérisation des participants </a:t>
                      </a:r>
                    </a:p>
                    <a:p>
                      <a:pPr marL="179388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Recueil de l’opinion des participants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106363" y="1530350"/>
            <a:ext cx="1512887" cy="4087813"/>
          </a:xfrm>
          <a:prstGeom prst="downArrow">
            <a:avLst>
              <a:gd name="adj1" fmla="val 75778"/>
              <a:gd name="adj2" fmla="val 28534"/>
            </a:avLst>
          </a:prstGeom>
          <a:gradFill rotWithShape="1">
            <a:gsLst>
              <a:gs pos="0">
                <a:srgbClr val="0AEC30"/>
              </a:gs>
              <a:gs pos="100000">
                <a:srgbClr val="DEEF0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600" dirty="0"/>
              <a:t>Situations Naturelles</a:t>
            </a: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 Situations Artificielles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072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2018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661248"/>
          </a:xfrm>
        </p:spPr>
        <p:txBody>
          <a:bodyPr>
            <a:noAutofit/>
          </a:bodyPr>
          <a:lstStyle/>
          <a:p>
            <a:r>
              <a:rPr lang="fr-FR" sz="2000" dirty="0" smtClean="0"/>
              <a:t>Psychologie </a:t>
            </a:r>
            <a:r>
              <a:rPr lang="fr-FR" sz="2000" dirty="0"/>
              <a:t>cognitive, ergonomie et conception </a:t>
            </a:r>
            <a:r>
              <a:rPr lang="fr-FR" sz="2000" dirty="0" err="1" smtClean="0"/>
              <a:t>anthropocentrée</a:t>
            </a:r>
            <a:endParaRPr lang="fr-FR" sz="2000" dirty="0" smtClean="0"/>
          </a:p>
          <a:p>
            <a:pPr lvl="1"/>
            <a:r>
              <a:rPr lang="fr-FR" sz="1800" dirty="0" smtClean="0"/>
              <a:t>Identifier </a:t>
            </a:r>
            <a:r>
              <a:rPr lang="fr-FR" sz="1800" dirty="0"/>
              <a:t>les besoins en termes de sécurité et d’acceptabilité de l’automatisation de la conduite</a:t>
            </a:r>
          </a:p>
          <a:p>
            <a:pPr lvl="1"/>
            <a:r>
              <a:rPr lang="fr-FR" sz="1800" dirty="0" smtClean="0"/>
              <a:t>Modéliser </a:t>
            </a:r>
            <a:r>
              <a:rPr lang="fr-FR" sz="1800" dirty="0"/>
              <a:t>l’activité, superviser le conducteur et simuler les Interactions Homme/Machine </a:t>
            </a:r>
            <a:endParaRPr lang="fr-FR" sz="1800" dirty="0" smtClean="0"/>
          </a:p>
          <a:p>
            <a:pPr lvl="1"/>
            <a:r>
              <a:rPr lang="fr-FR" sz="1800" dirty="0" smtClean="0"/>
              <a:t>Accompagner </a:t>
            </a:r>
            <a:r>
              <a:rPr lang="fr-FR" sz="1800" dirty="0"/>
              <a:t>la conception et l’évaluation des véhicules de demain</a:t>
            </a:r>
          </a:p>
          <a:p>
            <a:r>
              <a:rPr lang="fr-FR" sz="2000" dirty="0" smtClean="0"/>
              <a:t>Neurosciences  cognitives et neuro ergonomie pour l’analyse des déplacements</a:t>
            </a:r>
          </a:p>
          <a:p>
            <a:pPr lvl="1"/>
            <a:r>
              <a:rPr lang="fr-FR" sz="1800" dirty="0" smtClean="0"/>
              <a:t>Etudier </a:t>
            </a:r>
            <a:r>
              <a:rPr lang="fr-FR" sz="1800" dirty="0"/>
              <a:t>les processus neurophysiologiques mis en jeu lors des déplacements</a:t>
            </a:r>
          </a:p>
          <a:p>
            <a:pPr lvl="1"/>
            <a:r>
              <a:rPr lang="fr-FR" sz="1800" dirty="0"/>
              <a:t>Etudier les processus neurophysiologiques mis en jeu dans l’apprentissage et les interactions homme-machine</a:t>
            </a:r>
          </a:p>
          <a:p>
            <a:r>
              <a:rPr lang="fr-FR" sz="2000" dirty="0" smtClean="0"/>
              <a:t>Psychologie </a:t>
            </a:r>
            <a:r>
              <a:rPr lang="fr-FR" sz="2000" dirty="0"/>
              <a:t>sociale, sociologie et inégalités</a:t>
            </a:r>
            <a:endParaRPr lang="fr-FR" sz="2000" dirty="0" smtClean="0"/>
          </a:p>
          <a:p>
            <a:pPr lvl="1"/>
            <a:r>
              <a:rPr lang="fr-FR" sz="1800" dirty="0" smtClean="0"/>
              <a:t>Améliorer </a:t>
            </a:r>
            <a:r>
              <a:rPr lang="fr-FR" sz="1800" dirty="0"/>
              <a:t>la mobilité et l’autonomie des personnes âgées </a:t>
            </a:r>
            <a:r>
              <a:rPr lang="fr-FR" sz="1800" dirty="0" smtClean="0"/>
              <a:t>et des </a:t>
            </a:r>
            <a:r>
              <a:rPr lang="fr-FR" sz="1800" dirty="0"/>
              <a:t>personnes handicapées</a:t>
            </a:r>
          </a:p>
          <a:p>
            <a:pPr lvl="1"/>
            <a:r>
              <a:rPr lang="fr-FR" sz="1800" dirty="0" smtClean="0"/>
              <a:t>Identifier </a:t>
            </a:r>
            <a:r>
              <a:rPr lang="fr-FR" sz="1800" dirty="0"/>
              <a:t>les facteurs psycho-sociaux influençant l’activité de déplacement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Axe </a:t>
            </a:r>
            <a:r>
              <a:rPr lang="fr-FR" sz="3200" dirty="0"/>
              <a:t>1 </a:t>
            </a:r>
            <a:r>
              <a:rPr lang="fr-FR" sz="3200" dirty="0" smtClean="0"/>
              <a:t>: Psychologie </a:t>
            </a:r>
            <a:r>
              <a:rPr lang="fr-FR" sz="3200" dirty="0"/>
              <a:t>cognitive, ergonomie et conception </a:t>
            </a:r>
            <a:r>
              <a:rPr lang="fr-FR" sz="3200" dirty="0" err="1" smtClean="0"/>
              <a:t>anthropocentrée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517232"/>
          </a:xfrm>
        </p:spPr>
        <p:txBody>
          <a:bodyPr/>
          <a:lstStyle/>
          <a:p>
            <a:r>
              <a:rPr lang="fr-FR" sz="1800" dirty="0" smtClean="0"/>
              <a:t>Identifier </a:t>
            </a:r>
            <a:r>
              <a:rPr lang="fr-FR" sz="1800" dirty="0"/>
              <a:t>les besoins en termes de sécurité et d’acceptabilité de l’automatisation de la </a:t>
            </a:r>
            <a:r>
              <a:rPr lang="fr-FR" sz="1800" dirty="0" smtClean="0"/>
              <a:t>conduite</a:t>
            </a:r>
          </a:p>
          <a:p>
            <a:pPr lvl="1"/>
            <a:r>
              <a:rPr lang="fr-FR" sz="1600" dirty="0" smtClean="0"/>
              <a:t>identifier </a:t>
            </a:r>
            <a:r>
              <a:rPr lang="fr-FR" sz="1600" dirty="0"/>
              <a:t>les </a:t>
            </a:r>
            <a:r>
              <a:rPr lang="fr-FR" sz="1600" dirty="0" smtClean="0"/>
              <a:t>facteurs explicatifs de comportements différents en termes de gestion des interactions autres usagers / VA</a:t>
            </a:r>
          </a:p>
          <a:p>
            <a:pPr lvl="1"/>
            <a:r>
              <a:rPr lang="fr-FR" sz="1600" dirty="0" smtClean="0"/>
              <a:t>définir </a:t>
            </a:r>
            <a:r>
              <a:rPr lang="fr-FR" sz="1600" dirty="0"/>
              <a:t>dans quelles situations routières des événements plus ou moins fréquents mais bien réels peuvent entraîner des situations </a:t>
            </a:r>
            <a:r>
              <a:rPr lang="fr-FR" sz="1600" dirty="0" smtClean="0"/>
              <a:t>critiques</a:t>
            </a:r>
          </a:p>
          <a:p>
            <a:pPr lvl="1"/>
            <a:r>
              <a:rPr lang="fr-FR" sz="1600" dirty="0"/>
              <a:t>identifier les besoins des conducteurs, afin d’aboutir à des préconisations pour les </a:t>
            </a:r>
            <a:r>
              <a:rPr lang="fr-FR" sz="1600" dirty="0" smtClean="0"/>
              <a:t>concepteurs (focus group)</a:t>
            </a:r>
            <a:endParaRPr lang="fr-FR" sz="1400" dirty="0" smtClean="0"/>
          </a:p>
          <a:p>
            <a:pPr marL="342900" lvl="3" indent="-342900"/>
            <a:r>
              <a:rPr lang="fr-FR" sz="1800" dirty="0" smtClean="0">
                <a:solidFill>
                  <a:schemeClr val="tx2"/>
                </a:solidFill>
              </a:rPr>
              <a:t>Accompagner </a:t>
            </a:r>
            <a:r>
              <a:rPr lang="fr-FR" sz="1800" dirty="0">
                <a:solidFill>
                  <a:schemeClr val="tx2"/>
                </a:solidFill>
              </a:rPr>
              <a:t>la conception et l’évaluation des véhicules de demain</a:t>
            </a:r>
          </a:p>
          <a:p>
            <a:pPr lvl="1"/>
            <a:r>
              <a:rPr lang="fr-FR" sz="1600" dirty="0"/>
              <a:t>A</a:t>
            </a:r>
            <a:r>
              <a:rPr lang="fr-FR" sz="1600" dirty="0" smtClean="0"/>
              <a:t>dapter </a:t>
            </a:r>
            <a:r>
              <a:rPr lang="fr-FR" sz="1600" dirty="0"/>
              <a:t>en temps réel la gestion des interactions entre le conducteur et les automatismes du véhicule </a:t>
            </a:r>
            <a:r>
              <a:rPr lang="fr-FR" sz="1600" dirty="0" smtClean="0"/>
              <a:t>grâce à une monitoring </a:t>
            </a:r>
            <a:r>
              <a:rPr lang="fr-FR" sz="1600" dirty="0"/>
              <a:t>avancé de l’état du conducteur </a:t>
            </a:r>
            <a:endParaRPr lang="fr-FR" sz="1600" dirty="0" smtClean="0"/>
          </a:p>
          <a:p>
            <a:pPr lvl="1"/>
            <a:r>
              <a:rPr lang="fr-FR" sz="1600" dirty="0" smtClean="0"/>
              <a:t>Conception </a:t>
            </a:r>
            <a:r>
              <a:rPr lang="fr-FR" sz="1600" dirty="0"/>
              <a:t>de systèmes de détection d’usagers vulnérables </a:t>
            </a:r>
            <a:r>
              <a:rPr lang="fr-FR" sz="1600" dirty="0" smtClean="0"/>
              <a:t>s </a:t>
            </a:r>
            <a:r>
              <a:rPr lang="fr-FR" sz="1600" dirty="0"/>
              <a:t>à partir d’observations « </a:t>
            </a:r>
            <a:r>
              <a:rPr lang="fr-FR" sz="1600" dirty="0" err="1"/>
              <a:t>naturalistiques</a:t>
            </a:r>
            <a:r>
              <a:rPr lang="fr-FR" sz="1600" dirty="0"/>
              <a:t> » sur site suite </a:t>
            </a:r>
            <a:r>
              <a:rPr lang="fr-FR" sz="1600" dirty="0" smtClean="0"/>
              <a:t>pour une meilleure compréhension des conflits et pour </a:t>
            </a:r>
            <a:r>
              <a:rPr lang="fr-FR" sz="1600" dirty="0"/>
              <a:t>améliorer les algorithmes de détection des usagers </a:t>
            </a:r>
            <a:r>
              <a:rPr lang="fr-FR" sz="1600" dirty="0" smtClean="0"/>
              <a:t>vulnérables.</a:t>
            </a:r>
          </a:p>
          <a:p>
            <a:pPr lvl="1"/>
            <a:r>
              <a:rPr lang="fr-FR" sz="1600" dirty="0" smtClean="0"/>
              <a:t>Conception d’IHM innovantes sur systèmes nomades : utilisabilité de la réalité augmentée pour conducteurs et voyageurs (information multimodale) et acceptabilité des dialogues en reconnaissance vocale </a:t>
            </a:r>
          </a:p>
          <a:p>
            <a:pPr lvl="1"/>
            <a:r>
              <a:rPr lang="fr-FR" sz="1600" dirty="0" smtClean="0"/>
              <a:t>Acceptabilité </a:t>
            </a:r>
            <a:r>
              <a:rPr lang="fr-FR" sz="1600" dirty="0"/>
              <a:t>des </a:t>
            </a:r>
            <a:r>
              <a:rPr lang="fr-FR" sz="1600" dirty="0" smtClean="0"/>
              <a:t>prototypes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355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Axe </a:t>
            </a:r>
            <a:r>
              <a:rPr lang="fr-FR" sz="3200" dirty="0"/>
              <a:t>1 </a:t>
            </a:r>
            <a:r>
              <a:rPr lang="fr-FR" sz="3200" dirty="0" smtClean="0"/>
              <a:t>: Psychologie </a:t>
            </a:r>
            <a:r>
              <a:rPr lang="fr-FR" sz="3200" dirty="0"/>
              <a:t>cognitive, ergonomie et conception </a:t>
            </a:r>
            <a:r>
              <a:rPr lang="fr-FR" sz="3200" dirty="0" err="1" smtClean="0"/>
              <a:t>anthropocentrée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208912" cy="1872208"/>
          </a:xfrm>
        </p:spPr>
        <p:txBody>
          <a:bodyPr/>
          <a:lstStyle/>
          <a:p>
            <a:r>
              <a:rPr lang="fr-FR" sz="1800" dirty="0" smtClean="0"/>
              <a:t>Modéliser </a:t>
            </a:r>
            <a:r>
              <a:rPr lang="fr-FR" sz="1800" dirty="0"/>
              <a:t>l’activité, superviser le conducteur et simuler les Interactions </a:t>
            </a:r>
            <a:r>
              <a:rPr lang="fr-FR" sz="1800" dirty="0" smtClean="0"/>
              <a:t>Homme/Machine</a:t>
            </a:r>
          </a:p>
          <a:p>
            <a:pPr lvl="1"/>
            <a:r>
              <a:rPr lang="fr-FR" sz="1600" dirty="0" smtClean="0"/>
              <a:t>Modéliser </a:t>
            </a:r>
            <a:r>
              <a:rPr lang="fr-FR" sz="1600" dirty="0"/>
              <a:t>l'ac</a:t>
            </a:r>
            <a:r>
              <a:rPr lang="fr-FR" sz="1600" b="1" dirty="0"/>
              <a:t>t</a:t>
            </a:r>
            <a:r>
              <a:rPr lang="fr-FR" sz="1600" dirty="0"/>
              <a:t>ivité d’un « humain virtuel » dans le cadre de ses futures activités de </a:t>
            </a:r>
            <a:r>
              <a:rPr lang="fr-FR" sz="1600" dirty="0" smtClean="0"/>
              <a:t>déplacement</a:t>
            </a:r>
            <a:r>
              <a:rPr lang="fr-FR" sz="1600" dirty="0"/>
              <a:t> </a:t>
            </a:r>
            <a:r>
              <a:rPr lang="fr-FR" sz="1600" dirty="0" smtClean="0"/>
              <a:t>pour </a:t>
            </a:r>
            <a:r>
              <a:rPr lang="fr-FR" sz="1600" dirty="0"/>
              <a:t>prédire des décisions et des </a:t>
            </a:r>
            <a:r>
              <a:rPr lang="fr-FR" sz="1600" dirty="0" smtClean="0"/>
              <a:t>comportements</a:t>
            </a:r>
          </a:p>
          <a:p>
            <a:pPr lvl="1"/>
            <a:r>
              <a:rPr lang="fr-FR" sz="1600" dirty="0" smtClean="0"/>
              <a:t>Concevoir </a:t>
            </a:r>
            <a:r>
              <a:rPr lang="fr-FR" sz="1600" dirty="0"/>
              <a:t>des fonctions </a:t>
            </a:r>
            <a:r>
              <a:rPr lang="fr-FR" sz="1600" dirty="0" smtClean="0"/>
              <a:t>de </a:t>
            </a:r>
            <a:r>
              <a:rPr lang="fr-FR" sz="1600" dirty="0"/>
              <a:t>supervision </a:t>
            </a:r>
            <a:r>
              <a:rPr lang="fr-FR" sz="1600" dirty="0" smtClean="0"/>
              <a:t>(monitoring) permettant </a:t>
            </a:r>
            <a:r>
              <a:rPr lang="fr-FR" sz="1600" dirty="0"/>
              <a:t>de diagnostiquer des erreurs de conduite, d’appréhender des risques </a:t>
            </a:r>
            <a:r>
              <a:rPr lang="fr-FR" sz="1600" dirty="0" smtClean="0"/>
              <a:t>situationnels </a:t>
            </a:r>
            <a:r>
              <a:rPr lang="fr-FR" sz="1600" dirty="0"/>
              <a:t>et d’adapter les aides à la </a:t>
            </a:r>
            <a:r>
              <a:rPr lang="fr-FR" sz="1600" dirty="0" smtClean="0"/>
              <a:t>conduite</a:t>
            </a:r>
          </a:p>
          <a:p>
            <a:pPr lvl="1"/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212976"/>
            <a:ext cx="5400600" cy="3158329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23528" y="3284984"/>
            <a:ext cx="295232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9BBB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600" dirty="0" smtClean="0"/>
              <a:t>Concevoir </a:t>
            </a:r>
            <a:r>
              <a:rPr lang="fr-FR" sz="1600" dirty="0"/>
              <a:t>et développer une </a:t>
            </a:r>
            <a:r>
              <a:rPr lang="fr-FR" sz="1600" dirty="0" err="1"/>
              <a:t>plateforme</a:t>
            </a:r>
            <a:r>
              <a:rPr lang="fr-FR" sz="1600" dirty="0"/>
              <a:t> informatique intégrant des simulations numériques de l’opérateur humain dans ses dimensions cognitives, perceptives et biomécaniques</a:t>
            </a:r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5650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Axe </a:t>
            </a:r>
            <a:r>
              <a:rPr lang="fr-FR" sz="3200" dirty="0"/>
              <a:t>2 </a:t>
            </a:r>
            <a:r>
              <a:rPr lang="fr-FR" sz="3200" dirty="0" smtClean="0"/>
              <a:t>:</a:t>
            </a:r>
            <a:r>
              <a:rPr lang="fr-FR" sz="3200" dirty="0"/>
              <a:t> </a:t>
            </a:r>
            <a:r>
              <a:rPr lang="fr-FR" sz="3200" dirty="0" smtClean="0"/>
              <a:t>Neurosciences  </a:t>
            </a:r>
            <a:r>
              <a:rPr lang="fr-FR" sz="3200" dirty="0"/>
              <a:t>cognitives et neuro ergonomie pour l’analyse des déplacements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36504"/>
          </a:xfrm>
        </p:spPr>
        <p:txBody>
          <a:bodyPr/>
          <a:lstStyle/>
          <a:p>
            <a:r>
              <a:rPr lang="fr-FR" sz="2000" dirty="0"/>
              <a:t>Etudier les processus neurophysiologiques mis en jeu lors des </a:t>
            </a:r>
            <a:r>
              <a:rPr lang="fr-FR" sz="2000" dirty="0" smtClean="0"/>
              <a:t>déplacements</a:t>
            </a:r>
          </a:p>
          <a:p>
            <a:pPr lvl="1"/>
            <a:r>
              <a:rPr lang="fr-FR" sz="1800" dirty="0"/>
              <a:t>Analyser les processus perceptivo-cognitifs impliqués dans la détection des usagers vulnérables</a:t>
            </a:r>
          </a:p>
          <a:p>
            <a:pPr lvl="1"/>
            <a:r>
              <a:rPr lang="fr-FR" sz="1800" dirty="0"/>
              <a:t> Analyser l’influence des variations d’états internes sur le traitement de l’information et la performance en conduite automobile simulée</a:t>
            </a:r>
          </a:p>
          <a:p>
            <a:pPr lvl="1"/>
            <a:r>
              <a:rPr lang="fr-FR" sz="1800" dirty="0"/>
              <a:t>Analyser les processus contrôlés quand la tâche de marche devient plus complexe : effets du vieillissement ou du handicap</a:t>
            </a:r>
          </a:p>
          <a:p>
            <a:pPr marL="342900" lvl="1" indent="-342900"/>
            <a:r>
              <a:rPr lang="fr-FR" sz="2000" dirty="0">
                <a:solidFill>
                  <a:schemeClr val="tx2"/>
                </a:solidFill>
              </a:rPr>
              <a:t>Etudier les processus neurophysiologiques mis en jeu dans l’apprentissage et les interactions homme-machine</a:t>
            </a:r>
          </a:p>
          <a:p>
            <a:pPr lvl="1"/>
            <a:r>
              <a:rPr lang="fr-FR" sz="1800" dirty="0" smtClean="0"/>
              <a:t>Contexte </a:t>
            </a:r>
            <a:r>
              <a:rPr lang="fr-FR" sz="1800" dirty="0"/>
              <a:t>d’apprentissage des règles du code de la route avec des outils numériques innovants </a:t>
            </a:r>
            <a:r>
              <a:rPr lang="fr-FR" sz="1800" dirty="0" smtClean="0"/>
              <a:t>:</a:t>
            </a:r>
            <a:endParaRPr lang="fr-FR" sz="1000" dirty="0" smtClean="0"/>
          </a:p>
          <a:p>
            <a:pPr lvl="1"/>
            <a:r>
              <a:rPr lang="fr-FR" sz="1800" dirty="0" smtClean="0"/>
              <a:t>Etudier, par l’analyse de l’activité cérébrale, (ERC ENCA)</a:t>
            </a:r>
          </a:p>
          <a:p>
            <a:pPr lvl="2"/>
            <a:r>
              <a:rPr lang="fr-FR" sz="1400" dirty="0" smtClean="0"/>
              <a:t>l’influence d’outils d’assistance sur les performances de conduite, </a:t>
            </a:r>
          </a:p>
          <a:p>
            <a:pPr lvl="2"/>
            <a:r>
              <a:rPr lang="fr-FR" sz="1400" dirty="0" smtClean="0"/>
              <a:t>l’adaptation comportementale face à un système d’assistance</a:t>
            </a:r>
          </a:p>
          <a:p>
            <a:pPr lvl="2"/>
            <a:r>
              <a:rPr lang="fr-FR" sz="1400" dirty="0" smtClean="0"/>
              <a:t>l’optimisation de l’interaction entre l’humain et le système d’assistance (relation axe 1)</a:t>
            </a: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6159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Axe 3 :</a:t>
            </a:r>
            <a:r>
              <a:rPr lang="fr-FR" sz="3200" dirty="0"/>
              <a:t> Psychologie sociale, sociologie et </a:t>
            </a:r>
            <a:r>
              <a:rPr lang="fr-FR" sz="3200" dirty="0" smtClean="0"/>
              <a:t>inégalités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36504"/>
          </a:xfrm>
        </p:spPr>
        <p:txBody>
          <a:bodyPr/>
          <a:lstStyle/>
          <a:p>
            <a:r>
              <a:rPr lang="fr-FR" sz="2000" dirty="0" smtClean="0"/>
              <a:t>Améliorer </a:t>
            </a:r>
            <a:r>
              <a:rPr lang="fr-FR" sz="2000" dirty="0"/>
              <a:t>la mobilité et l’autonomie des personnes âgées et des personnes </a:t>
            </a:r>
            <a:r>
              <a:rPr lang="fr-FR" sz="2000" dirty="0" smtClean="0"/>
              <a:t>handicapées</a:t>
            </a:r>
          </a:p>
          <a:p>
            <a:pPr lvl="1"/>
            <a:r>
              <a:rPr lang="fr-FR" sz="1800" dirty="0" smtClean="0"/>
              <a:t>Analyse </a:t>
            </a:r>
            <a:r>
              <a:rPr lang="fr-FR" sz="1800" dirty="0"/>
              <a:t>des effets du vieillissement sur la conduite automobile et sur la locomotion (marche</a:t>
            </a:r>
            <a:r>
              <a:rPr lang="fr-FR" sz="1800" dirty="0" smtClean="0"/>
              <a:t>)</a:t>
            </a:r>
          </a:p>
          <a:p>
            <a:pPr lvl="1"/>
            <a:r>
              <a:rPr lang="fr-FR" sz="1800" dirty="0" smtClean="0"/>
              <a:t>Analyse </a:t>
            </a:r>
            <a:r>
              <a:rPr lang="fr-FR" sz="1800" dirty="0"/>
              <a:t>des conditions de vie et de déplacement de ces personnes et des leviers pour améliorer leur participation </a:t>
            </a:r>
            <a:r>
              <a:rPr lang="fr-FR" sz="1800" dirty="0" smtClean="0"/>
              <a:t>sociale</a:t>
            </a:r>
            <a:endParaRPr lang="fr-FR" sz="1600" dirty="0"/>
          </a:p>
          <a:p>
            <a:r>
              <a:rPr lang="fr-FR" sz="2000" dirty="0"/>
              <a:t>Identifier les facteurs psycho-sociaux influençant l’activité de </a:t>
            </a:r>
            <a:r>
              <a:rPr lang="fr-FR" sz="2000" dirty="0" smtClean="0"/>
              <a:t>déplacement</a:t>
            </a:r>
          </a:p>
          <a:p>
            <a:pPr lvl="1"/>
            <a:r>
              <a:rPr lang="fr-FR" sz="1800" dirty="0"/>
              <a:t>rôle des représentations, des valeurs, des attitudes dans la perception de la situation de déplacement et les prises de décisions </a:t>
            </a:r>
          </a:p>
          <a:p>
            <a:pPr lvl="1"/>
            <a:r>
              <a:rPr lang="fr-FR" sz="1800" dirty="0"/>
              <a:t>comprendre les besoins des usagers en termes de mobilité et d’apprentissage de la </a:t>
            </a:r>
            <a:r>
              <a:rPr lang="fr-FR" sz="1800" dirty="0" smtClean="0"/>
              <a:t>mobilité</a:t>
            </a:r>
          </a:p>
          <a:p>
            <a:pPr lvl="1"/>
            <a:r>
              <a:rPr lang="fr-FR" sz="1800" dirty="0"/>
              <a:t>comprendre les </a:t>
            </a:r>
            <a:r>
              <a:rPr lang="fr-FR" sz="1800" dirty="0" smtClean="0"/>
              <a:t>déterminants des pratiques d’usage </a:t>
            </a:r>
            <a:r>
              <a:rPr lang="fr-FR" sz="1800" dirty="0"/>
              <a:t>du téléphone au volant</a:t>
            </a:r>
          </a:p>
        </p:txBody>
      </p:sp>
    </p:spTree>
    <p:extLst>
      <p:ext uri="{BB962C8B-B14F-4D97-AF65-F5344CB8AC3E}">
        <p14:creationId xmlns:p14="http://schemas.microsoft.com/office/powerpoint/2010/main" val="35100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1069</Words>
  <Application>Microsoft Office PowerPoint</Application>
  <PresentationFormat>Affichage à l'écran (4:3)</PresentationFormat>
  <Paragraphs>141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Lucida Grande</vt:lpstr>
      <vt:lpstr>Symbol</vt:lpstr>
      <vt:lpstr>Wingdings</vt:lpstr>
      <vt:lpstr>1_Thème Office</vt:lpstr>
      <vt:lpstr>1_Modèle par défaut</vt:lpstr>
      <vt:lpstr>Thème Office</vt:lpstr>
      <vt:lpstr>LESCOT Laboratoire d’Ergonomie et de Sciences Cognitives dans les Transports</vt:lpstr>
      <vt:lpstr> Le Lescot</vt:lpstr>
      <vt:lpstr>Ses équipements</vt:lpstr>
      <vt:lpstr>Continuum méthodologique </vt:lpstr>
      <vt:lpstr>Projet 2018</vt:lpstr>
      <vt:lpstr>Axe 1 : Psychologie cognitive, ergonomie et conception anthropocentrée</vt:lpstr>
      <vt:lpstr>Axe 1 : Psychologie cognitive, ergonomie et conception anthropocentrée</vt:lpstr>
      <vt:lpstr>Axe 2 : Neurosciences  cognitives et neuro ergonomie pour l’analyse des déplacements</vt:lpstr>
      <vt:lpstr>Axe 3 : Psychologie sociale, sociologie et inégalités</vt:lpstr>
      <vt:lpstr>Stratégie partenariale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marinlam</dc:creator>
  <cp:lastModifiedBy>Thierry Fragnet</cp:lastModifiedBy>
  <cp:revision>99</cp:revision>
  <dcterms:created xsi:type="dcterms:W3CDTF">2013-02-07T11:14:24Z</dcterms:created>
  <dcterms:modified xsi:type="dcterms:W3CDTF">2018-05-07T13:21:45Z</dcterms:modified>
</cp:coreProperties>
</file>