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664" r:id="rId2"/>
    <p:sldId id="687" r:id="rId3"/>
    <p:sldId id="670" r:id="rId4"/>
    <p:sldId id="671" r:id="rId5"/>
    <p:sldId id="672" r:id="rId6"/>
    <p:sldId id="673" r:id="rId7"/>
    <p:sldId id="674" r:id="rId8"/>
    <p:sldId id="688" r:id="rId9"/>
    <p:sldId id="689" r:id="rId10"/>
  </p:sldIdLst>
  <p:sldSz cx="9144000" cy="6858000" type="screen4x3"/>
  <p:notesSz cx="7099300" cy="10234613"/>
  <p:defaultTextStyle>
    <a:defPPr>
      <a:defRPr lang="fr-FR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pitchFamily="-65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pitchFamily="-65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pitchFamily="-65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pitchFamily="-65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pitchFamily="-65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pitchFamily="-65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pitchFamily="-65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pitchFamily="-65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pitchFamily="-65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CDD0"/>
    <a:srgbClr val="57AB27"/>
    <a:srgbClr val="00A6A4"/>
    <a:srgbClr val="00A6A7"/>
    <a:srgbClr val="FBFBFB"/>
    <a:srgbClr val="CCF0CB"/>
    <a:srgbClr val="A0DF9D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14" autoAdjust="0"/>
    <p:restoredTop sz="92180" autoAdjust="0"/>
  </p:normalViewPr>
  <p:slideViewPr>
    <p:cSldViewPr snapToObjects="1">
      <p:cViewPr>
        <p:scale>
          <a:sx n="60" d="100"/>
          <a:sy n="60" d="100"/>
        </p:scale>
        <p:origin x="-1402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495300">
              <a:defRPr sz="1300">
                <a:latin typeface="Calibri" pitchFamily="34" charset="0"/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495300">
              <a:defRPr sz="1300">
                <a:latin typeface="Calibri" pitchFamily="34" charset="0"/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fld id="{02C53D2E-2766-47FE-ABB0-E19AC8762D36}" type="datetime1">
              <a:rPr lang="fr-FR"/>
              <a:pPr>
                <a:defRPr/>
              </a:pPr>
              <a:t>08/01/2018</a:t>
            </a:fld>
            <a:endParaRPr lang="fr-FR"/>
          </a:p>
        </p:txBody>
      </p:sp>
      <p:sp>
        <p:nvSpPr>
          <p:cNvPr id="829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495300">
              <a:defRPr sz="1300">
                <a:latin typeface="Calibri" pitchFamily="34" charset="0"/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29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495300">
              <a:defRPr sz="1300">
                <a:latin typeface="Calibri" pitchFamily="34" charset="0"/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fld id="{37C20D37-E647-4411-A889-7CC6B21010A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57284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495300">
              <a:defRPr sz="1300">
                <a:latin typeface="Calibri" pitchFamily="34" charset="0"/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495300">
              <a:defRPr sz="1300">
                <a:latin typeface="Calibri" pitchFamily="34" charset="0"/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fld id="{6DC773B9-74B9-4134-A5DC-DAF751E8C4F0}" type="datetime1">
              <a:rPr lang="fr-FR"/>
              <a:pPr>
                <a:defRPr/>
              </a:pPr>
              <a:t>08/01/2018</a:t>
            </a:fld>
            <a:endParaRPr lang="fr-FR"/>
          </a:p>
        </p:txBody>
      </p:sp>
      <p:sp>
        <p:nvSpPr>
          <p:cNvPr id="665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495300">
              <a:defRPr sz="1300">
                <a:latin typeface="Calibri" pitchFamily="34" charset="0"/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495300">
              <a:defRPr sz="1300">
                <a:latin typeface="Calibri" pitchFamily="34" charset="0"/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fld id="{6A9DD5DC-E523-4664-AD77-029D4CCFE11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19246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ヒラギノ角ゴ Pro W3" pitchFamily="-65" charset="-128"/>
        <a:cs typeface="ヒラギノ角ゴ Pro W3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ヒラギノ角ゴ Pro W3" pitchFamily="-65" charset="-128"/>
        <a:cs typeface="ヒラギノ角ゴ Pro W3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ヒラギノ角ゴ Pro W3" pitchFamily="-65" charset="-128"/>
        <a:cs typeface="ヒラギノ角ゴ Pro W3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ヒラギノ角ゴ Pro W3" pitchFamily="-65" charset="-128"/>
        <a:cs typeface="ヒラギノ角ゴ Pro W3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ヒラギノ角ゴ Pro W3" pitchFamily="-65" charset="-128"/>
        <a:cs typeface="ヒラギノ角ゴ Pro W3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8E8F65-28E5-4B5C-87E2-1E666C227BEC}" type="slidenum">
              <a:rPr lang="fr-FR" smtClean="0"/>
              <a:pPr>
                <a:defRPr/>
              </a:pPr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96308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8E8F65-28E5-4B5C-87E2-1E666C227BEC}" type="slidenum">
              <a:rPr lang="fr-FR" smtClean="0"/>
              <a:pPr>
                <a:defRPr/>
              </a:pPr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157171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8E8F65-28E5-4B5C-87E2-1E666C227BEC}" type="slidenum">
              <a:rPr lang="fr-FR" smtClean="0"/>
              <a:pPr>
                <a:defRPr/>
              </a:pPr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025531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8E8F65-28E5-4B5C-87E2-1E666C227BEC}" type="slidenum">
              <a:rPr lang="fr-FR" smtClean="0"/>
              <a:pPr>
                <a:defRPr/>
              </a:pPr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48243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8E8F65-28E5-4B5C-87E2-1E666C227BEC}" type="slidenum">
              <a:rPr lang="fr-FR" smtClean="0"/>
              <a:pPr>
                <a:defRPr/>
              </a:pPr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066299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8E8F65-28E5-4B5C-87E2-1E666C227BEC}" type="slidenum">
              <a:rPr lang="fr-FR" smtClean="0"/>
              <a:pPr>
                <a:defRPr/>
              </a:pPr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451448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8E8F65-28E5-4B5C-87E2-1E666C227BEC}" type="slidenum">
              <a:rPr lang="fr-FR" smtClean="0"/>
              <a:pPr>
                <a:defRPr/>
              </a:pPr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77270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Cliquez pour modifier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6999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4656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27888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re. Text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388" y="274638"/>
            <a:ext cx="8507412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90191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388" y="274638"/>
            <a:ext cx="8507412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4953667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388" y="274638"/>
            <a:ext cx="8507412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03318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re. Contenu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46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30" name="Espace réservé du numéro de diapositive 29"/>
          <p:cNvSpPr>
            <a:spLocks noGrp="1"/>
          </p:cNvSpPr>
          <p:nvPr>
            <p:ph type="sldNum" sz="quarter" idx="12"/>
          </p:nvPr>
        </p:nvSpPr>
        <p:spPr>
          <a:xfrm>
            <a:off x="339292" y="6345477"/>
            <a:ext cx="848331" cy="365125"/>
          </a:xfrm>
          <a:prstGeom prst="rect">
            <a:avLst/>
          </a:prstGeom>
        </p:spPr>
        <p:txBody>
          <a:bodyPr/>
          <a:lstStyle/>
          <a:p>
            <a:fld id="{5260DE44-8B44-4BAD-97CC-91112E78BD51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33867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673453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641203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6416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8882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6812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5949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879554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661112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179388" y="274638"/>
            <a:ext cx="85074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smtClean="0"/>
              <a:t>Cliquez et modifiez le titre</a:t>
            </a:r>
            <a:endParaRPr lang="fr-FR" altLang="fr-FR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smtClean="0"/>
              <a:t>Cliquez pour modifier les styles du texte du masque</a:t>
            </a:r>
          </a:p>
          <a:p>
            <a:pPr lvl="1"/>
            <a:r>
              <a:rPr lang="en-US" altLang="fr-FR" smtClean="0"/>
              <a:t>Deuxième niveau</a:t>
            </a:r>
          </a:p>
          <a:p>
            <a:pPr lvl="2"/>
            <a:r>
              <a:rPr lang="en-US" altLang="fr-FR" smtClean="0"/>
              <a:t>Troisième niveau</a:t>
            </a:r>
          </a:p>
          <a:p>
            <a:pPr lvl="3"/>
            <a:r>
              <a:rPr lang="en-US" altLang="fr-FR" smtClean="0"/>
              <a:t>Quatrième niveau</a:t>
            </a:r>
          </a:p>
          <a:p>
            <a:pPr lvl="4"/>
            <a:r>
              <a:rPr lang="en-US" altLang="fr-FR" smtClean="0"/>
              <a:t>Cinquième niveau</a:t>
            </a:r>
            <a:endParaRPr lang="fr-FR" altLang="fr-FR" smtClean="0"/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5949280"/>
            <a:ext cx="1327617" cy="86409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97" r:id="rId1"/>
    <p:sldLayoutId id="2147484209" r:id="rId2"/>
    <p:sldLayoutId id="2147484198" r:id="rId3"/>
    <p:sldLayoutId id="2147484199" r:id="rId4"/>
    <p:sldLayoutId id="2147484200" r:id="rId5"/>
    <p:sldLayoutId id="2147484210" r:id="rId6"/>
    <p:sldLayoutId id="2147484201" r:id="rId7"/>
    <p:sldLayoutId id="2147484202" r:id="rId8"/>
    <p:sldLayoutId id="2147484203" r:id="rId9"/>
    <p:sldLayoutId id="2147484204" r:id="rId10"/>
    <p:sldLayoutId id="2147484205" r:id="rId11"/>
    <p:sldLayoutId id="2147484206" r:id="rId12"/>
    <p:sldLayoutId id="2147484207" r:id="rId13"/>
    <p:sldLayoutId id="2147484208" r:id="rId14"/>
    <p:sldLayoutId id="2147484211" r:id="rId15"/>
    <p:sldLayoutId id="2147484226" r:id="rId16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500" kern="1200">
          <a:solidFill>
            <a:srgbClr val="00A6A4"/>
          </a:solidFill>
          <a:latin typeface="Arial" charset="0"/>
          <a:ea typeface="ヒラギノ角ゴ Pro W3" pitchFamily="-65" charset="-128"/>
          <a:cs typeface="ヒラギノ角ゴ Pro W3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500">
          <a:solidFill>
            <a:srgbClr val="00A6A4"/>
          </a:solidFill>
          <a:latin typeface="Arial" charset="0"/>
          <a:ea typeface="ヒラギノ角ゴ Pro W3" pitchFamily="-65" charset="-128"/>
          <a:cs typeface="ヒラギノ角ゴ Pro W3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500">
          <a:solidFill>
            <a:srgbClr val="00A6A4"/>
          </a:solidFill>
          <a:latin typeface="Arial" charset="0"/>
          <a:ea typeface="ヒラギノ角ゴ Pro W3" pitchFamily="-65" charset="-128"/>
          <a:cs typeface="ヒラギノ角ゴ Pro W3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500">
          <a:solidFill>
            <a:srgbClr val="00A6A4"/>
          </a:solidFill>
          <a:latin typeface="Arial" charset="0"/>
          <a:ea typeface="ヒラギノ角ゴ Pro W3" pitchFamily="-65" charset="-128"/>
          <a:cs typeface="ヒラギノ角ゴ Pro W3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500">
          <a:solidFill>
            <a:srgbClr val="00A6A4"/>
          </a:solidFill>
          <a:latin typeface="Arial" charset="0"/>
          <a:ea typeface="ヒラギノ角ゴ Pro W3" pitchFamily="-65" charset="-128"/>
          <a:cs typeface="ヒラギノ角ゴ Pro W3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500">
          <a:solidFill>
            <a:srgbClr val="00A6A4"/>
          </a:solidFill>
          <a:latin typeface="Arial" charset="0"/>
          <a:ea typeface="ヒラギノ角ゴ Pro W3" pitchFamily="-65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500">
          <a:solidFill>
            <a:srgbClr val="00A6A4"/>
          </a:solidFill>
          <a:latin typeface="Arial" charset="0"/>
          <a:ea typeface="ヒラギノ角ゴ Pro W3" pitchFamily="-65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500">
          <a:solidFill>
            <a:srgbClr val="00A6A4"/>
          </a:solidFill>
          <a:latin typeface="Arial" charset="0"/>
          <a:ea typeface="ヒラギノ角ゴ Pro W3" pitchFamily="-65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500">
          <a:solidFill>
            <a:srgbClr val="00A6A4"/>
          </a:solidFill>
          <a:latin typeface="Arial" charset="0"/>
          <a:ea typeface="ヒラギノ角ゴ Pro W3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0056A9"/>
          </a:solidFill>
          <a:latin typeface="Arial" charset="0"/>
          <a:ea typeface="ヒラギノ角ゴ Pro W3" pitchFamily="-65" charset="-128"/>
          <a:cs typeface="ヒラギノ角ゴ Pro W3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400" kern="1200">
          <a:solidFill>
            <a:srgbClr val="333333"/>
          </a:solidFill>
          <a:latin typeface="Arial" charset="0"/>
          <a:ea typeface="ヒラギノ角ゴ Pro W3" pitchFamily="-65" charset="-128"/>
          <a:cs typeface="ヒラギノ角ゴ Pro W3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accent1"/>
          </a:solidFill>
          <a:latin typeface="Arial" charset="0"/>
          <a:ea typeface="ヒラギノ角ゴ Pro W3" pitchFamily="-65" charset="-128"/>
          <a:cs typeface="ヒラギノ角ゴ Pro W3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400" kern="1200">
          <a:solidFill>
            <a:schemeClr val="tx1"/>
          </a:solidFill>
          <a:latin typeface="Arial" charset="0"/>
          <a:ea typeface="ヒラギノ角ゴ Pro W3" pitchFamily="-65" charset="-128"/>
          <a:cs typeface="ヒラギノ角ゴ Pro W3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400" kern="1200">
          <a:solidFill>
            <a:schemeClr val="tx1"/>
          </a:solidFill>
          <a:latin typeface="Arial" charset="0"/>
          <a:ea typeface="ヒラギノ角ゴ Pro W3" pitchFamily="-65" charset="-128"/>
          <a:cs typeface="ヒラギノ角ゴ Pro W3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video" Target="file:///C:\Users\Raphael\Desktop\Presentation_LBMC\EPD30_fast3.avi" TargetMode="External"/><Relationship Id="rId1" Type="http://schemas.microsoft.com/office/2007/relationships/media" Target="file:///C:\Users\Raphael\Desktop\Presentation_LBMC\EPD30_fast3.avi" TargetMode="External"/><Relationship Id="rId6" Type="http://schemas.openxmlformats.org/officeDocument/2006/relationships/image" Target="../media/image7.png"/><Relationship Id="rId11" Type="http://schemas.openxmlformats.org/officeDocument/2006/relationships/image" Target="../media/image12.emf"/><Relationship Id="rId5" Type="http://schemas.openxmlformats.org/officeDocument/2006/relationships/image" Target="../media/image6.png"/><Relationship Id="rId10" Type="http://schemas.openxmlformats.org/officeDocument/2006/relationships/image" Target="../media/image11.emf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2" Type="http://schemas.openxmlformats.org/officeDocument/2006/relationships/video" Target="file:///D:\mitton\Documents\Administration\LBMC\1%20-%20PILOTAGE\11%20-%20Presentation_LBMC\LBMC%20english%20video\Sofamea1.avi" TargetMode="External"/><Relationship Id="rId1" Type="http://schemas.microsoft.com/office/2007/relationships/media" Target="file:///D:\mitton\Documents\Administration\LBMC\1%20-%20PILOTAGE\11%20-%20Presentation_LBMC\LBMC%20english%20video\Sofamea1.avi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13" Type="http://schemas.openxmlformats.org/officeDocument/2006/relationships/image" Target="../media/image21.png"/><Relationship Id="rId3" Type="http://schemas.microsoft.com/office/2007/relationships/media" Target="file:///D:\mitton\Documents\Administration\LBMC\1%20-%20PILOTAGE\11%20-%20Presentation_LBMC\LBMC%20english%20video\RPx.AVI07007A.Discomfort.Egress.avi" TargetMode="Externa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20.png"/><Relationship Id="rId2" Type="http://schemas.openxmlformats.org/officeDocument/2006/relationships/video" Target="file:///D:\mitton\Documents\Administration\LBMC\1%20-%20PILOTAGE\11%20-%20Presentation_LBMC\LBMC%20english%20video\RPx.AVI07002A.ReconstitutionResult.avi.AVI" TargetMode="External"/><Relationship Id="rId1" Type="http://schemas.microsoft.com/office/2007/relationships/media" Target="file:///D:\mitton\Documents\Administration\LBMC\1%20-%20PILOTAGE\11%20-%20Presentation_LBMC\LBMC%20english%20video\RPx.AVI07002A.ReconstitutionResult.avi.AVI" TargetMode="External"/><Relationship Id="rId6" Type="http://schemas.openxmlformats.org/officeDocument/2006/relationships/video" Target="file:///D:\mitton\Documents\Administration\LBMC\1%20-%20PILOTAGE\11%20-%20Presentation_LBMC\LBMC%20english%20video\RPx.AVI07003A.SubjectMotion.avi" TargetMode="External"/><Relationship Id="rId11" Type="http://schemas.openxmlformats.org/officeDocument/2006/relationships/image" Target="../media/image19.png"/><Relationship Id="rId5" Type="http://schemas.microsoft.com/office/2007/relationships/media" Target="file:///D:\mitton\Documents\Administration\LBMC\1%20-%20PILOTAGE\11%20-%20Presentation_LBMC\LBMC%20english%20video\RPx.AVI07003A.SubjectMotion.avi" TargetMode="External"/><Relationship Id="rId10" Type="http://schemas.openxmlformats.org/officeDocument/2006/relationships/image" Target="../media/image18.png"/><Relationship Id="rId4" Type="http://schemas.openxmlformats.org/officeDocument/2006/relationships/video" Target="file:///D:\mitton\Documents\Administration\LBMC\1%20-%20PILOTAGE\11%20-%20Presentation_LBMC\LBMC%20english%20video\RPx.AVI07007A.Discomfort.Egress.avi" TargetMode="External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2.xml"/><Relationship Id="rId7" Type="http://schemas.openxmlformats.org/officeDocument/2006/relationships/hyperlink" Target="http://www.ghbmc.com/" TargetMode="External"/><Relationship Id="rId2" Type="http://schemas.openxmlformats.org/officeDocument/2006/relationships/video" Target="file:///D:\mitton\Documents\Administration\LBMC\1%20-%20PILOTAGE\11%20-%20Presentation_LBMC\LBMC%20english%20video\01z_hallman_xvid2.avi" TargetMode="External"/><Relationship Id="rId1" Type="http://schemas.microsoft.com/office/2007/relationships/media" Target="file:///D:\mitton\Documents\Administration\LBMC\1%20-%20PILOTAGE\11%20-%20Presentation_LBMC\LBMC%20english%20video\01z_hallman_xvid2.avi" TargetMode="External"/><Relationship Id="rId6" Type="http://schemas.openxmlformats.org/officeDocument/2006/relationships/image" Target="../media/image22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28.png"/><Relationship Id="rId18" Type="http://schemas.openxmlformats.org/officeDocument/2006/relationships/image" Target="../media/image33.jpeg"/><Relationship Id="rId3" Type="http://schemas.microsoft.com/office/2007/relationships/media" Target="file:///D:\mitton\Documents\Administration\LBMC\1%20-%20PILOTAGE\11%20-%20Presentation_LBMC\LBMC%20english%20video\param_adac_reference3.avi" TargetMode="External"/><Relationship Id="rId7" Type="http://schemas.openxmlformats.org/officeDocument/2006/relationships/image" Target="../media/image26.jpe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" Type="http://schemas.openxmlformats.org/officeDocument/2006/relationships/video" Target="file:///D:\mitton\Documents\Administration\LBMC\1%20-%20PILOTAGE\11%20-%20Presentation_LBMC\EPD30_fast3.avi" TargetMode="External"/><Relationship Id="rId16" Type="http://schemas.openxmlformats.org/officeDocument/2006/relationships/image" Target="../media/image31.png"/><Relationship Id="rId1" Type="http://schemas.microsoft.com/office/2007/relationships/media" Target="file:///D:\mitton\Documents\Administration\LBMC\1%20-%20PILOTAGE\11%20-%20Presentation_LBMC\EPD30_fast3.avi" TargetMode="External"/><Relationship Id="rId6" Type="http://schemas.openxmlformats.org/officeDocument/2006/relationships/image" Target="../media/image25.png"/><Relationship Id="rId11" Type="http://schemas.openxmlformats.org/officeDocument/2006/relationships/image" Target="../media/image13.png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30.png"/><Relationship Id="rId10" Type="http://schemas.openxmlformats.org/officeDocument/2006/relationships/image" Target="../media/image12.emf"/><Relationship Id="rId19" Type="http://schemas.openxmlformats.org/officeDocument/2006/relationships/image" Target="../media/image34.jpeg"/><Relationship Id="rId4" Type="http://schemas.openxmlformats.org/officeDocument/2006/relationships/video" Target="file:///D:\mitton\Documents\Administration\LBMC\1%20-%20PILOTAGE\11%20-%20Presentation_LBMC\LBMC%20english%20video\param_adac_reference3.avi" TargetMode="External"/><Relationship Id="rId9" Type="http://schemas.openxmlformats.org/officeDocument/2006/relationships/image" Target="../media/image11.emf"/><Relationship Id="rId1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g"/><Relationship Id="rId13" Type="http://schemas.openxmlformats.org/officeDocument/2006/relationships/image" Target="../media/image45.png"/><Relationship Id="rId3" Type="http://schemas.openxmlformats.org/officeDocument/2006/relationships/image" Target="../media/image36.emf"/><Relationship Id="rId7" Type="http://schemas.openxmlformats.org/officeDocument/2006/relationships/image" Target="../media/image40.png"/><Relationship Id="rId12" Type="http://schemas.openxmlformats.org/officeDocument/2006/relationships/image" Target="../media/image4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emf"/><Relationship Id="rId11" Type="http://schemas.openxmlformats.org/officeDocument/2006/relationships/image" Target="../media/image25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masquePTT_p1_mix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ZoneTexte 4"/>
          <p:cNvSpPr txBox="1">
            <a:spLocks noChangeArrowheads="1"/>
          </p:cNvSpPr>
          <p:nvPr/>
        </p:nvSpPr>
        <p:spPr bwMode="auto">
          <a:xfrm>
            <a:off x="684213" y="980728"/>
            <a:ext cx="7775575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rgbClr val="0056A9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rgbClr val="333333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accent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ctr" eaLnBrk="1" hangingPunct="1">
              <a:buFont typeface="Arial" pitchFamily="34" charset="0"/>
              <a:buNone/>
            </a:pPr>
            <a:r>
              <a:rPr lang="fr-FR" altLang="fr-FR" sz="3800" b="1" dirty="0">
                <a:solidFill>
                  <a:schemeClr val="bg1"/>
                </a:solidFill>
              </a:rPr>
              <a:t>Laboratoire de Biomécanique et Mécanique des Chocs</a:t>
            </a:r>
          </a:p>
        </p:txBody>
      </p:sp>
      <p:sp>
        <p:nvSpPr>
          <p:cNvPr id="2052" name="Rectangle 5"/>
          <p:cNvSpPr>
            <a:spLocks noChangeArrowheads="1"/>
          </p:cNvSpPr>
          <p:nvPr/>
        </p:nvSpPr>
        <p:spPr bwMode="auto">
          <a:xfrm>
            <a:off x="1295400" y="4077072"/>
            <a:ext cx="4356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rgbClr val="0056A9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rgbClr val="333333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accent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dirty="0">
                <a:solidFill>
                  <a:schemeClr val="bg1"/>
                </a:solidFill>
                <a:latin typeface="Verdana" pitchFamily="34" charset="0"/>
              </a:rPr>
              <a:t>LBMC UMR_T 9406</a:t>
            </a:r>
          </a:p>
        </p:txBody>
      </p:sp>
      <p:pic>
        <p:nvPicPr>
          <p:cNvPr id="2053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450" y="5622925"/>
            <a:ext cx="1671638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2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5686425"/>
            <a:ext cx="102552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1691680" y="2636912"/>
            <a:ext cx="63046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 smtClean="0">
                <a:solidFill>
                  <a:schemeClr val="bg1"/>
                </a:solidFill>
                <a:latin typeface="Verdana" pitchFamily="34" charset="0"/>
                <a:ea typeface="ヒラギノ角ゴ Pro W3"/>
                <a:cs typeface="ヒラギノ角ゴ Pro W3"/>
              </a:rPr>
              <a:t>Dir</a:t>
            </a:r>
            <a:r>
              <a:rPr lang="fr-FR" sz="2400" dirty="0">
                <a:solidFill>
                  <a:schemeClr val="bg1"/>
                </a:solidFill>
                <a:latin typeface="Verdana" pitchFamily="34" charset="0"/>
                <a:ea typeface="ヒラギノ角ゴ Pro W3"/>
                <a:cs typeface="ヒラギノ角ゴ Pro W3"/>
              </a:rPr>
              <a:t>. David </a:t>
            </a:r>
            <a:r>
              <a:rPr lang="fr-FR" sz="2400" dirty="0" smtClean="0">
                <a:solidFill>
                  <a:schemeClr val="bg1"/>
                </a:solidFill>
                <a:latin typeface="Verdana" pitchFamily="34" charset="0"/>
                <a:ea typeface="ヒラギノ角ゴ Pro W3"/>
                <a:cs typeface="ヒラギノ角ゴ Pro W3"/>
              </a:rPr>
              <a:t>MITTON, DR IFSTTAR</a:t>
            </a:r>
          </a:p>
          <a:p>
            <a:r>
              <a:rPr lang="fr-FR" sz="2400" dirty="0" err="1" smtClean="0">
                <a:solidFill>
                  <a:schemeClr val="bg1"/>
                </a:solidFill>
                <a:latin typeface="Verdana" pitchFamily="34" charset="0"/>
                <a:ea typeface="ヒラギノ角ゴ Pro W3"/>
                <a:cs typeface="ヒラギノ角ゴ Pro W3"/>
              </a:rPr>
              <a:t>Dir</a:t>
            </a:r>
            <a:r>
              <a:rPr lang="fr-FR" sz="2400" dirty="0" smtClean="0">
                <a:solidFill>
                  <a:schemeClr val="bg1"/>
                </a:solidFill>
                <a:latin typeface="Verdana" pitchFamily="34" charset="0"/>
                <a:ea typeface="ヒラギノ角ゴ Pro W3"/>
                <a:cs typeface="ヒラギノ角ゴ Pro W3"/>
              </a:rPr>
              <a:t>. adjointe Laurence CHEZE, PU UCBL</a:t>
            </a:r>
            <a:endParaRPr lang="fr-FR" sz="2400" dirty="0">
              <a:solidFill>
                <a:schemeClr val="bg1"/>
              </a:solidFill>
              <a:latin typeface="Verdana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7794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179388" y="44624"/>
            <a:ext cx="8507412" cy="1143000"/>
          </a:xfrm>
        </p:spPr>
        <p:txBody>
          <a:bodyPr/>
          <a:lstStyle/>
          <a:p>
            <a:r>
              <a:rPr lang="fr-FR" altLang="fr-FR" dirty="0" smtClean="0">
                <a:latin typeface="Arial" pitchFamily="34" charset="0"/>
                <a:ea typeface="ヒラギノ角ゴ Pro W3"/>
              </a:rPr>
              <a:t>LBMC</a:t>
            </a:r>
          </a:p>
        </p:txBody>
      </p:sp>
      <p:grpSp>
        <p:nvGrpSpPr>
          <p:cNvPr id="3" name="Groupe 2"/>
          <p:cNvGrpSpPr/>
          <p:nvPr/>
        </p:nvGrpSpPr>
        <p:grpSpPr>
          <a:xfrm>
            <a:off x="2555776" y="1762105"/>
            <a:ext cx="6480721" cy="2675007"/>
            <a:chOff x="2555776" y="1762105"/>
            <a:chExt cx="6480721" cy="2675007"/>
          </a:xfrm>
        </p:grpSpPr>
        <p:pic>
          <p:nvPicPr>
            <p:cNvPr id="4099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2103" y="2291565"/>
              <a:ext cx="2020193" cy="2020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100" name="AutoShape 5"/>
            <p:cNvSpPr>
              <a:spLocks noChangeArrowheads="1"/>
            </p:cNvSpPr>
            <p:nvPr/>
          </p:nvSpPr>
          <p:spPr bwMode="auto">
            <a:xfrm>
              <a:off x="2555776" y="3582251"/>
              <a:ext cx="2435680" cy="729507"/>
            </a:xfrm>
            <a:prstGeom prst="wedgeEllipseCallout">
              <a:avLst>
                <a:gd name="adj1" fmla="val 61773"/>
                <a:gd name="adj2" fmla="val 15703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rgbClr val="0056A9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400">
                  <a:solidFill>
                    <a:srgbClr val="333333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accent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fr-FR" sz="160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4101" name="Text Box 6"/>
            <p:cNvSpPr txBox="1">
              <a:spLocks noChangeArrowheads="1"/>
            </p:cNvSpPr>
            <p:nvPr/>
          </p:nvSpPr>
          <p:spPr bwMode="auto">
            <a:xfrm>
              <a:off x="2915816" y="3789040"/>
              <a:ext cx="1729110" cy="33813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rgbClr val="0056A9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400">
                  <a:solidFill>
                    <a:srgbClr val="333333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accent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fr-FR" altLang="fr-FR" sz="1600" b="1" dirty="0">
                  <a:solidFill>
                    <a:schemeClr val="bg1"/>
                  </a:solidFill>
                  <a:cs typeface="Arial" pitchFamily="34" charset="0"/>
                </a:rPr>
                <a:t>Site Lyon-Sud</a:t>
              </a:r>
            </a:p>
          </p:txBody>
        </p:sp>
        <p:sp>
          <p:nvSpPr>
            <p:cNvPr id="4102" name="AutoShape 7"/>
            <p:cNvSpPr>
              <a:spLocks noChangeArrowheads="1"/>
            </p:cNvSpPr>
            <p:nvPr/>
          </p:nvSpPr>
          <p:spPr bwMode="auto">
            <a:xfrm>
              <a:off x="2672668" y="2496741"/>
              <a:ext cx="2475396" cy="716235"/>
            </a:xfrm>
            <a:prstGeom prst="wedgeEllipseCallout">
              <a:avLst>
                <a:gd name="adj1" fmla="val 77981"/>
                <a:gd name="adj2" fmla="val -6273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rgbClr val="0056A9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400">
                  <a:solidFill>
                    <a:srgbClr val="333333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accent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fr-FR" sz="160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4103" name="Text Box 8"/>
            <p:cNvSpPr txBox="1">
              <a:spLocks noChangeArrowheads="1"/>
            </p:cNvSpPr>
            <p:nvPr/>
          </p:nvSpPr>
          <p:spPr bwMode="auto">
            <a:xfrm>
              <a:off x="3203848" y="2556193"/>
              <a:ext cx="1440160" cy="5847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rgbClr val="0056A9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400">
                  <a:solidFill>
                    <a:srgbClr val="333333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accent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fr-FR" altLang="fr-FR" sz="1600" b="1" dirty="0">
                  <a:solidFill>
                    <a:schemeClr val="bg1"/>
                  </a:solidFill>
                  <a:cs typeface="Arial" pitchFamily="34" charset="0"/>
                </a:rPr>
                <a:t>Site Campus </a:t>
              </a:r>
              <a:r>
                <a:rPr lang="fr-FR" altLang="fr-FR" sz="1600" b="1" dirty="0" smtClean="0">
                  <a:solidFill>
                    <a:schemeClr val="bg1"/>
                  </a:solidFill>
                  <a:cs typeface="Arial" pitchFamily="34" charset="0"/>
                </a:rPr>
                <a:t>de </a:t>
              </a:r>
              <a:r>
                <a:rPr lang="fr-FR" altLang="fr-FR" sz="1600" b="1" dirty="0">
                  <a:solidFill>
                    <a:schemeClr val="bg1"/>
                  </a:solidFill>
                  <a:cs typeface="Arial" pitchFamily="34" charset="0"/>
                </a:rPr>
                <a:t>la </a:t>
              </a:r>
              <a:r>
                <a:rPr lang="fr-FR" altLang="fr-FR" sz="1600" b="1" dirty="0" err="1">
                  <a:solidFill>
                    <a:schemeClr val="bg1"/>
                  </a:solidFill>
                  <a:cs typeface="Arial" pitchFamily="34" charset="0"/>
                </a:rPr>
                <a:t>Doua</a:t>
              </a:r>
              <a:endParaRPr lang="fr-FR" altLang="fr-FR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104" name="AutoShape 9"/>
            <p:cNvSpPr>
              <a:spLocks noChangeArrowheads="1"/>
            </p:cNvSpPr>
            <p:nvPr/>
          </p:nvSpPr>
          <p:spPr bwMode="auto">
            <a:xfrm>
              <a:off x="6740643" y="2492896"/>
              <a:ext cx="2295854" cy="692249"/>
            </a:xfrm>
            <a:prstGeom prst="wedgeEllipseCallout">
              <a:avLst>
                <a:gd name="adj1" fmla="val -69843"/>
                <a:gd name="adj2" fmla="val 30338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rgbClr val="0056A9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400">
                  <a:solidFill>
                    <a:srgbClr val="333333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accent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fr-FR" sz="160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4105" name="Text Box 10"/>
            <p:cNvSpPr txBox="1">
              <a:spLocks noChangeArrowheads="1"/>
            </p:cNvSpPr>
            <p:nvPr/>
          </p:nvSpPr>
          <p:spPr bwMode="auto">
            <a:xfrm>
              <a:off x="7092280" y="2658815"/>
              <a:ext cx="1657350" cy="33813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rgbClr val="0056A9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400">
                  <a:solidFill>
                    <a:srgbClr val="333333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accent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fr-FR" altLang="fr-FR" sz="1600" b="1" dirty="0">
                  <a:solidFill>
                    <a:schemeClr val="bg1"/>
                  </a:solidFill>
                  <a:cs typeface="Arial" pitchFamily="34" charset="0"/>
                </a:rPr>
                <a:t>Site IUT Lyon1</a:t>
              </a:r>
            </a:p>
          </p:txBody>
        </p:sp>
        <p:sp>
          <p:nvSpPr>
            <p:cNvPr id="4106" name="AutoShape 11"/>
            <p:cNvSpPr>
              <a:spLocks noChangeArrowheads="1"/>
            </p:cNvSpPr>
            <p:nvPr/>
          </p:nvSpPr>
          <p:spPr bwMode="auto">
            <a:xfrm>
              <a:off x="6516216" y="3718712"/>
              <a:ext cx="2376587" cy="718400"/>
            </a:xfrm>
            <a:prstGeom prst="wedgeEllipseCallout">
              <a:avLst>
                <a:gd name="adj1" fmla="val -52769"/>
                <a:gd name="adj2" fmla="val -77796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rgbClr val="0056A9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400">
                  <a:solidFill>
                    <a:srgbClr val="333333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accent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fr-FR" sz="160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4107" name="Text Box 12"/>
            <p:cNvSpPr txBox="1">
              <a:spLocks noChangeArrowheads="1"/>
            </p:cNvSpPr>
            <p:nvPr/>
          </p:nvSpPr>
          <p:spPr bwMode="auto">
            <a:xfrm>
              <a:off x="6659637" y="3909788"/>
              <a:ext cx="2089150" cy="33813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rgbClr val="0056A9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400">
                  <a:solidFill>
                    <a:srgbClr val="333333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accent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fr-FR" altLang="fr-FR" sz="1600" b="1" dirty="0">
                  <a:solidFill>
                    <a:schemeClr val="bg1"/>
                  </a:solidFill>
                  <a:cs typeface="Arial" pitchFamily="34" charset="0"/>
                </a:rPr>
                <a:t>Site Bron </a:t>
              </a:r>
              <a:r>
                <a:rPr lang="fr-FR" altLang="fr-FR" sz="1600" b="1" dirty="0" err="1">
                  <a:solidFill>
                    <a:schemeClr val="bg1"/>
                  </a:solidFill>
                  <a:cs typeface="Arial" pitchFamily="34" charset="0"/>
                </a:rPr>
                <a:t>Ifsttar</a:t>
              </a:r>
              <a:endParaRPr lang="fr-FR" altLang="fr-FR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" name="ZoneTexte 1"/>
            <p:cNvSpPr txBox="1"/>
            <p:nvPr/>
          </p:nvSpPr>
          <p:spPr>
            <a:xfrm>
              <a:off x="5104208" y="1762105"/>
              <a:ext cx="11432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 smtClean="0">
                  <a:solidFill>
                    <a:srgbClr val="0070C0"/>
                  </a:solidFill>
                </a:rPr>
                <a:t>4 sites</a:t>
              </a:r>
              <a:endParaRPr lang="fr-FR" sz="24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13" name="ZoneTexte 12"/>
          <p:cNvSpPr txBox="1"/>
          <p:nvPr/>
        </p:nvSpPr>
        <p:spPr>
          <a:xfrm>
            <a:off x="1331640" y="1146552"/>
            <a:ext cx="235513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70C0"/>
                </a:solidFill>
              </a:rPr>
              <a:t>60 personnes</a:t>
            </a:r>
          </a:p>
          <a:p>
            <a:r>
              <a:rPr lang="fr-FR" sz="2000" dirty="0" smtClean="0"/>
              <a:t>	40 permanents</a:t>
            </a:r>
          </a:p>
          <a:p>
            <a:r>
              <a:rPr lang="fr-FR" sz="2000" dirty="0" smtClean="0"/>
              <a:t>	20 doctorants</a:t>
            </a:r>
          </a:p>
        </p:txBody>
      </p:sp>
      <p:sp>
        <p:nvSpPr>
          <p:cNvPr id="27" name="Rectangle 2"/>
          <p:cNvSpPr>
            <a:spLocks noChangeArrowheads="1"/>
          </p:cNvSpPr>
          <p:nvPr/>
        </p:nvSpPr>
        <p:spPr bwMode="auto">
          <a:xfrm>
            <a:off x="1691680" y="5333146"/>
            <a:ext cx="5467649" cy="46166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rgbClr val="0056A9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rgbClr val="333333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accent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lvl="1" algn="ctr" eaLnBrk="1" hangingPunct="1">
              <a:spcBef>
                <a:spcPct val="0"/>
              </a:spcBef>
              <a:buFontTx/>
              <a:buNone/>
            </a:pPr>
            <a:r>
              <a:rPr lang="fr-FR" altLang="fr-FR" dirty="0" smtClean="0">
                <a:solidFill>
                  <a:schemeClr val="bg1"/>
                </a:solidFill>
              </a:rPr>
              <a:t>mobilité </a:t>
            </a:r>
            <a:r>
              <a:rPr lang="fr-FR" altLang="fr-FR" dirty="0">
                <a:solidFill>
                  <a:schemeClr val="bg1"/>
                </a:solidFill>
              </a:rPr>
              <a:t>et </a:t>
            </a:r>
            <a:r>
              <a:rPr lang="fr-FR" altLang="fr-FR" dirty="0" smtClean="0">
                <a:solidFill>
                  <a:schemeClr val="bg1"/>
                </a:solidFill>
              </a:rPr>
              <a:t>médecine </a:t>
            </a:r>
            <a:r>
              <a:rPr lang="fr-FR" altLang="fr-FR" dirty="0">
                <a:solidFill>
                  <a:schemeClr val="bg1"/>
                </a:solidFill>
              </a:rPr>
              <a:t>du futur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731857" y="4829090"/>
            <a:ext cx="57246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70C0"/>
                </a:solidFill>
              </a:rPr>
              <a:t>Champs d’application des recherches</a:t>
            </a:r>
          </a:p>
        </p:txBody>
      </p:sp>
    </p:spTree>
    <p:extLst>
      <p:ext uri="{BB962C8B-B14F-4D97-AF65-F5344CB8AC3E}">
        <p14:creationId xmlns:p14="http://schemas.microsoft.com/office/powerpoint/2010/main" val="317392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14338" y="1350963"/>
            <a:ext cx="4097337" cy="43100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chemeClr val="accent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559300" y="1350963"/>
            <a:ext cx="4097338" cy="43100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chemeClr val="accent1"/>
              </a:solidFill>
            </a:endParaRPr>
          </a:p>
        </p:txBody>
      </p:sp>
      <p:sp>
        <p:nvSpPr>
          <p:cNvPr id="8196" name="Espace réservé du contenu 2"/>
          <p:cNvSpPr>
            <a:spLocks noGrp="1"/>
          </p:cNvSpPr>
          <p:nvPr>
            <p:ph idx="1"/>
          </p:nvPr>
        </p:nvSpPr>
        <p:spPr>
          <a:xfrm>
            <a:off x="457200" y="1350963"/>
            <a:ext cx="8229600" cy="571500"/>
          </a:xfrm>
        </p:spPr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fr-FR" altLang="fr-FR" dirty="0" smtClean="0">
                <a:solidFill>
                  <a:schemeClr val="accent1"/>
                </a:solidFill>
                <a:latin typeface="Arial" pitchFamily="34" charset="0"/>
                <a:ea typeface="ヒラギノ角ゴ Pro W3"/>
              </a:rPr>
              <a:t>         Mouvement				 			Choc</a:t>
            </a:r>
          </a:p>
        </p:txBody>
      </p:sp>
      <p:sp>
        <p:nvSpPr>
          <p:cNvPr id="8197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 smtClean="0">
                <a:latin typeface="Arial" pitchFamily="34" charset="0"/>
                <a:ea typeface="ヒラギノ角ゴ Pro W3"/>
              </a:rPr>
              <a:t>LBMC</a:t>
            </a:r>
          </a:p>
        </p:txBody>
      </p:sp>
      <p:grpSp>
        <p:nvGrpSpPr>
          <p:cNvPr id="3" name="Groupe 2"/>
          <p:cNvGrpSpPr>
            <a:grpSpLocks/>
          </p:cNvGrpSpPr>
          <p:nvPr/>
        </p:nvGrpSpPr>
        <p:grpSpPr bwMode="auto">
          <a:xfrm>
            <a:off x="539750" y="3138488"/>
            <a:ext cx="3846513" cy="1147762"/>
            <a:chOff x="539750" y="3139032"/>
            <a:chExt cx="3846513" cy="1147762"/>
          </a:xfrm>
        </p:grpSpPr>
        <p:pic>
          <p:nvPicPr>
            <p:cNvPr id="8215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750" y="3464469"/>
              <a:ext cx="3846513" cy="822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216" name="ZoneTexte 16"/>
            <p:cNvSpPr txBox="1">
              <a:spLocks noChangeArrowheads="1"/>
            </p:cNvSpPr>
            <p:nvPr/>
          </p:nvSpPr>
          <p:spPr bwMode="auto">
            <a:xfrm>
              <a:off x="922338" y="3139032"/>
              <a:ext cx="3079750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rgbClr val="0056A9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400">
                  <a:solidFill>
                    <a:srgbClr val="333333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accent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600" dirty="0">
                  <a:solidFill>
                    <a:schemeClr val="accent1"/>
                  </a:solidFill>
                </a:rPr>
                <a:t>« Biomécanique et </a:t>
              </a:r>
              <a:r>
                <a:rPr lang="fr-FR" altLang="fr-FR" sz="1600" dirty="0" smtClean="0">
                  <a:solidFill>
                    <a:schemeClr val="accent1"/>
                  </a:solidFill>
                </a:rPr>
                <a:t>Ergonomie</a:t>
              </a:r>
              <a:r>
                <a:rPr lang="fr-FR" altLang="fr-FR" sz="1600" dirty="0">
                  <a:solidFill>
                    <a:schemeClr val="accent1"/>
                  </a:solidFill>
                </a:rPr>
                <a:t> »</a:t>
              </a:r>
            </a:p>
          </p:txBody>
        </p:sp>
      </p:grpSp>
      <p:grpSp>
        <p:nvGrpSpPr>
          <p:cNvPr id="2" name="Groupe 1"/>
          <p:cNvGrpSpPr>
            <a:grpSpLocks/>
          </p:cNvGrpSpPr>
          <p:nvPr/>
        </p:nvGrpSpPr>
        <p:grpSpPr bwMode="auto">
          <a:xfrm>
            <a:off x="539750" y="1922463"/>
            <a:ext cx="3846513" cy="1146175"/>
            <a:chOff x="539750" y="1923007"/>
            <a:chExt cx="3846513" cy="1146175"/>
          </a:xfrm>
        </p:grpSpPr>
        <p:pic>
          <p:nvPicPr>
            <p:cNvPr id="8213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750" y="2246857"/>
              <a:ext cx="3846513" cy="822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214" name="ZoneTexte 17"/>
            <p:cNvSpPr txBox="1">
              <a:spLocks noChangeArrowheads="1"/>
            </p:cNvSpPr>
            <p:nvPr/>
          </p:nvSpPr>
          <p:spPr bwMode="auto">
            <a:xfrm>
              <a:off x="922338" y="1923007"/>
              <a:ext cx="312617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rgbClr val="0056A9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400">
                  <a:solidFill>
                    <a:srgbClr val="333333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accent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600" dirty="0">
                  <a:solidFill>
                    <a:schemeClr val="accent1"/>
                  </a:solidFill>
                </a:rPr>
                <a:t>« Biomécanique et </a:t>
              </a:r>
              <a:r>
                <a:rPr lang="fr-FR" altLang="fr-FR" sz="1600" dirty="0" smtClean="0">
                  <a:solidFill>
                    <a:schemeClr val="accent1"/>
                  </a:solidFill>
                </a:rPr>
                <a:t>Orthopédie</a:t>
              </a:r>
              <a:r>
                <a:rPr lang="fr-FR" altLang="fr-FR" sz="1600" dirty="0">
                  <a:solidFill>
                    <a:schemeClr val="accent1"/>
                  </a:solidFill>
                </a:rPr>
                <a:t> »</a:t>
              </a:r>
            </a:p>
          </p:txBody>
        </p:sp>
      </p:grpSp>
      <p:grpSp>
        <p:nvGrpSpPr>
          <p:cNvPr id="4" name="Groupe 3"/>
          <p:cNvGrpSpPr>
            <a:grpSpLocks/>
          </p:cNvGrpSpPr>
          <p:nvPr/>
        </p:nvGrpSpPr>
        <p:grpSpPr bwMode="auto">
          <a:xfrm>
            <a:off x="4757738" y="1925638"/>
            <a:ext cx="3846512" cy="1173162"/>
            <a:chOff x="4757738" y="1926182"/>
            <a:chExt cx="3846512" cy="1173162"/>
          </a:xfrm>
        </p:grpSpPr>
        <p:pic>
          <p:nvPicPr>
            <p:cNvPr id="8211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7738" y="2216694"/>
              <a:ext cx="3846512" cy="882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212" name="ZoneTexte 4"/>
            <p:cNvSpPr txBox="1">
              <a:spLocks noChangeArrowheads="1"/>
            </p:cNvSpPr>
            <p:nvPr/>
          </p:nvSpPr>
          <p:spPr bwMode="auto">
            <a:xfrm>
              <a:off x="5278438" y="1926182"/>
              <a:ext cx="285046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rgbClr val="0056A9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400">
                  <a:solidFill>
                    <a:srgbClr val="333333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accent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600" dirty="0">
                  <a:solidFill>
                    <a:schemeClr val="accent1"/>
                  </a:solidFill>
                </a:rPr>
                <a:t>« Biomécanique des </a:t>
              </a:r>
              <a:r>
                <a:rPr lang="fr-FR" altLang="fr-FR" sz="1600" dirty="0" smtClean="0">
                  <a:solidFill>
                    <a:schemeClr val="accent1"/>
                  </a:solidFill>
                </a:rPr>
                <a:t>Chocs</a:t>
              </a:r>
              <a:r>
                <a:rPr lang="fr-FR" altLang="fr-FR" sz="1600" dirty="0">
                  <a:solidFill>
                    <a:schemeClr val="accent1"/>
                  </a:solidFill>
                </a:rPr>
                <a:t> »</a:t>
              </a:r>
            </a:p>
          </p:txBody>
        </p:sp>
      </p:grpSp>
      <p:grpSp>
        <p:nvGrpSpPr>
          <p:cNvPr id="5" name="Groupe 4"/>
          <p:cNvGrpSpPr>
            <a:grpSpLocks/>
          </p:cNvGrpSpPr>
          <p:nvPr/>
        </p:nvGrpSpPr>
        <p:grpSpPr bwMode="auto">
          <a:xfrm>
            <a:off x="4757738" y="3116263"/>
            <a:ext cx="3846512" cy="1169987"/>
            <a:chOff x="4757738" y="3116807"/>
            <a:chExt cx="3846512" cy="1169987"/>
          </a:xfrm>
        </p:grpSpPr>
        <p:pic>
          <p:nvPicPr>
            <p:cNvPr id="8209" name="Picture 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7738" y="3464469"/>
              <a:ext cx="3846512" cy="822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210" name="ZoneTexte 15"/>
            <p:cNvSpPr txBox="1">
              <a:spLocks noChangeArrowheads="1"/>
            </p:cNvSpPr>
            <p:nvPr/>
          </p:nvSpPr>
          <p:spPr bwMode="auto">
            <a:xfrm>
              <a:off x="5948363" y="3116807"/>
              <a:ext cx="1463675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rgbClr val="0056A9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400">
                  <a:solidFill>
                    <a:srgbClr val="333333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accent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600">
                  <a:solidFill>
                    <a:schemeClr val="accent1"/>
                  </a:solidFill>
                </a:rPr>
                <a:t>« Structures »</a:t>
              </a:r>
            </a:p>
          </p:txBody>
        </p:sp>
      </p:grpSp>
      <p:grpSp>
        <p:nvGrpSpPr>
          <p:cNvPr id="6" name="Groupe 5"/>
          <p:cNvGrpSpPr>
            <a:grpSpLocks/>
          </p:cNvGrpSpPr>
          <p:nvPr/>
        </p:nvGrpSpPr>
        <p:grpSpPr bwMode="auto">
          <a:xfrm>
            <a:off x="539750" y="4508500"/>
            <a:ext cx="8064500" cy="792163"/>
            <a:chOff x="539750" y="4509044"/>
            <a:chExt cx="8064500" cy="792163"/>
          </a:xfrm>
        </p:grpSpPr>
        <p:sp>
          <p:nvSpPr>
            <p:cNvPr id="18" name="Rectangle à coins arrondis 17"/>
            <p:cNvSpPr/>
            <p:nvPr/>
          </p:nvSpPr>
          <p:spPr>
            <a:xfrm rot="5400000">
              <a:off x="4175918" y="872876"/>
              <a:ext cx="792163" cy="8064500"/>
            </a:xfrm>
            <a:prstGeom prst="roundRect">
              <a:avLst/>
            </a:prstGeom>
            <a:noFill/>
            <a:ln cmpd="dbl">
              <a:solidFill>
                <a:srgbClr val="0070C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dirty="0">
                <a:solidFill>
                  <a:schemeClr val="accent1"/>
                </a:solidFill>
              </a:endParaRPr>
            </a:p>
          </p:txBody>
        </p:sp>
        <p:sp>
          <p:nvSpPr>
            <p:cNvPr id="8204" name="Rectangle 18"/>
            <p:cNvSpPr>
              <a:spLocks noChangeArrowheads="1"/>
            </p:cNvSpPr>
            <p:nvPr/>
          </p:nvSpPr>
          <p:spPr bwMode="auto">
            <a:xfrm>
              <a:off x="3640138" y="4702719"/>
              <a:ext cx="1939925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rgbClr val="0056A9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400">
                  <a:solidFill>
                    <a:srgbClr val="333333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accent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600">
                  <a:solidFill>
                    <a:schemeClr val="accent1"/>
                  </a:solidFill>
                </a:rPr>
                <a:t>Equipe « Support »</a:t>
              </a:r>
            </a:p>
          </p:txBody>
        </p:sp>
        <p:pic>
          <p:nvPicPr>
            <p:cNvPr id="8205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5963" y="4585244"/>
              <a:ext cx="1008062" cy="671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6" name="Picture 23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9788" y="4569369"/>
              <a:ext cx="1512887" cy="687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207" name="Picture 53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6825" y="4580482"/>
              <a:ext cx="955675" cy="676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EPD30_fast3.avi">
              <a:hlinkClick r:id="" action="ppaction://media"/>
            </p:cNvPr>
            <p:cNvPicPr>
              <a:picLocks noChangeAspect="1"/>
            </p:cNvPicPr>
            <p:nvPr>
              <a:videoFile r:link="rId2"/>
              <p:extLst>
                <p:ext uri="{DAA4B4D4-6D71-4841-9C94-3DE7FCFB9230}">
                  <p14:media xmlns:p14="http://schemas.microsoft.com/office/powerpoint/2010/main" r:link="rId1"/>
                </p:ext>
              </p:extLst>
            </p:nvPr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8825" y="4574132"/>
              <a:ext cx="992188" cy="660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24197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remove" display="0">
                  <p:stCondLst>
                    <p:cond delay="indefinite"/>
                  </p:stCondLst>
                </p:cTn>
                <p:tgtEl>
                  <p:spTgt spid="23"/>
                </p:tgtEl>
              </p:cMediaNode>
            </p:video>
          </p:childTnLst>
        </p:cTn>
      </p:par>
    </p:tnLst>
    <p:bldLst>
      <p:bldP spid="8" grpId="0" animBg="1"/>
      <p:bldP spid="25" grpId="0" animBg="1"/>
      <p:bldP spid="819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>
                <a:latin typeface="Arial" pitchFamily="34" charset="0"/>
                <a:ea typeface="ヒラギノ角ゴ Pro W3"/>
              </a:rPr>
              <a:t>LBMC</a:t>
            </a:r>
          </a:p>
        </p:txBody>
      </p:sp>
      <p:sp>
        <p:nvSpPr>
          <p:cNvPr id="9219" name="Espace réservé du contenu 2"/>
          <p:cNvSpPr>
            <a:spLocks noGrp="1"/>
          </p:cNvSpPr>
          <p:nvPr>
            <p:ph idx="1"/>
          </p:nvPr>
        </p:nvSpPr>
        <p:spPr>
          <a:xfrm>
            <a:off x="446088" y="1279525"/>
            <a:ext cx="8229600" cy="4525963"/>
          </a:xfrm>
        </p:spPr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fr-FR" altLang="fr-FR" smtClean="0">
                <a:latin typeface="Arial" pitchFamily="34" charset="0"/>
                <a:ea typeface="ヒラギノ角ゴ Pro W3"/>
              </a:rPr>
              <a:t>Mouvement				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609600"/>
            <a:ext cx="38465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1" name="ZoneTexte 17"/>
          <p:cNvSpPr txBox="1">
            <a:spLocks noChangeArrowheads="1"/>
          </p:cNvSpPr>
          <p:nvPr/>
        </p:nvSpPr>
        <p:spPr bwMode="auto">
          <a:xfrm>
            <a:off x="5564188" y="285750"/>
            <a:ext cx="312617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rgbClr val="0056A9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rgbClr val="333333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accent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600" dirty="0">
                <a:solidFill>
                  <a:schemeClr val="accent1"/>
                </a:solidFill>
              </a:rPr>
              <a:t>« Biomécanique et </a:t>
            </a:r>
            <a:r>
              <a:rPr lang="fr-FR" altLang="fr-FR" sz="1600" dirty="0" smtClean="0">
                <a:solidFill>
                  <a:schemeClr val="accent1"/>
                </a:solidFill>
              </a:rPr>
              <a:t>Orthopédie</a:t>
            </a:r>
            <a:r>
              <a:rPr lang="fr-FR" altLang="fr-FR" sz="1600" dirty="0">
                <a:solidFill>
                  <a:schemeClr val="accent1"/>
                </a:solidFill>
              </a:rPr>
              <a:t> »</a:t>
            </a:r>
          </a:p>
        </p:txBody>
      </p:sp>
      <p:sp>
        <p:nvSpPr>
          <p:cNvPr id="10255" name="ZoneTexte 4"/>
          <p:cNvSpPr txBox="1">
            <a:spLocks noChangeArrowheads="1"/>
          </p:cNvSpPr>
          <p:nvPr/>
        </p:nvSpPr>
        <p:spPr bwMode="auto">
          <a:xfrm>
            <a:off x="6235700" y="4479925"/>
            <a:ext cx="2530475" cy="1016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rgbClr val="0056A9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rgbClr val="333333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accent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fr-FR" altLang="fr-FR" sz="2000">
                <a:solidFill>
                  <a:schemeClr val="bg1"/>
                </a:solidFill>
              </a:rPr>
              <a:t>Estimation des efforts dans les articulations</a:t>
            </a:r>
          </a:p>
        </p:txBody>
      </p:sp>
      <p:pic>
        <p:nvPicPr>
          <p:cNvPr id="9223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5764213"/>
            <a:ext cx="106838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6311900"/>
            <a:ext cx="9271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Rectangle 8"/>
          <p:cNvSpPr>
            <a:spLocks noChangeArrowheads="1"/>
          </p:cNvSpPr>
          <p:nvPr/>
        </p:nvSpPr>
        <p:spPr bwMode="auto">
          <a:xfrm>
            <a:off x="317025" y="6088390"/>
            <a:ext cx="40030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rgbClr val="0056A9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rgbClr val="333333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accent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ts val="0"/>
              </a:spcBef>
              <a:buFontTx/>
              <a:buNone/>
            </a:pPr>
            <a:r>
              <a:rPr lang="fr-FR" altLang="fr-FR" sz="1400" dirty="0" smtClean="0">
                <a:solidFill>
                  <a:schemeClr val="tx1"/>
                </a:solidFill>
              </a:rPr>
              <a:t>Samson </a:t>
            </a:r>
            <a:r>
              <a:rPr lang="fr-FR" altLang="fr-FR" sz="1400" dirty="0">
                <a:solidFill>
                  <a:schemeClr val="tx1"/>
                </a:solidFill>
              </a:rPr>
              <a:t>et al. </a:t>
            </a:r>
            <a:r>
              <a:rPr lang="fr-FR" altLang="fr-FR" sz="1400" i="1" dirty="0">
                <a:solidFill>
                  <a:schemeClr val="tx1"/>
                </a:solidFill>
              </a:rPr>
              <a:t>J </a:t>
            </a:r>
            <a:r>
              <a:rPr lang="fr-FR" altLang="fr-FR" sz="1400" i="1" dirty="0" err="1">
                <a:solidFill>
                  <a:schemeClr val="tx1"/>
                </a:solidFill>
              </a:rPr>
              <a:t>Biomech</a:t>
            </a:r>
            <a:r>
              <a:rPr lang="fr-FR" altLang="fr-FR" sz="1400" i="1" dirty="0">
                <a:solidFill>
                  <a:schemeClr val="tx1"/>
                </a:solidFill>
              </a:rPr>
              <a:t> </a:t>
            </a:r>
            <a:r>
              <a:rPr lang="fr-FR" altLang="fr-FR" sz="1400" dirty="0" smtClean="0">
                <a:solidFill>
                  <a:schemeClr val="tx1"/>
                </a:solidFill>
              </a:rPr>
              <a:t>2013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fr-FR" altLang="fr-FR" sz="1400" dirty="0" smtClean="0">
                <a:solidFill>
                  <a:schemeClr val="tx1"/>
                </a:solidFill>
              </a:rPr>
              <a:t>Van Hamme </a:t>
            </a:r>
            <a:r>
              <a:rPr lang="fr-FR" altLang="fr-FR" sz="1400" dirty="0">
                <a:solidFill>
                  <a:schemeClr val="tx1"/>
                </a:solidFill>
              </a:rPr>
              <a:t>et al. </a:t>
            </a:r>
            <a:r>
              <a:rPr lang="fr-FR" altLang="fr-FR" sz="1400" i="1" dirty="0" smtClean="0">
                <a:solidFill>
                  <a:schemeClr val="tx1"/>
                </a:solidFill>
              </a:rPr>
              <a:t>Clin </a:t>
            </a:r>
            <a:r>
              <a:rPr lang="fr-FR" altLang="fr-FR" sz="1400" i="1" dirty="0" err="1" smtClean="0">
                <a:solidFill>
                  <a:schemeClr val="tx1"/>
                </a:solidFill>
              </a:rPr>
              <a:t>Biomech</a:t>
            </a:r>
            <a:r>
              <a:rPr lang="fr-FR" altLang="fr-FR" sz="1400" i="1" dirty="0" smtClean="0">
                <a:solidFill>
                  <a:schemeClr val="tx1"/>
                </a:solidFill>
              </a:rPr>
              <a:t> </a:t>
            </a:r>
            <a:r>
              <a:rPr lang="fr-FR" altLang="fr-FR" sz="1400" dirty="0" smtClean="0">
                <a:solidFill>
                  <a:schemeClr val="tx1"/>
                </a:solidFill>
              </a:rPr>
              <a:t>2015</a:t>
            </a:r>
            <a:endParaRPr lang="fr-FR" altLang="fr-FR" sz="1400" b="1" dirty="0">
              <a:solidFill>
                <a:schemeClr val="accent1"/>
              </a:solidFill>
            </a:endParaRPr>
          </a:p>
        </p:txBody>
      </p:sp>
      <p:pic>
        <p:nvPicPr>
          <p:cNvPr id="33" name="Sofamea1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611188" y="1995488"/>
            <a:ext cx="5033962" cy="377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223" r="-2534" b="-1872"/>
          <a:stretch>
            <a:fillRect/>
          </a:stretch>
        </p:blipFill>
        <p:spPr bwMode="auto">
          <a:xfrm>
            <a:off x="5661025" y="1616075"/>
            <a:ext cx="3448050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9996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600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9" dur="1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video>
              <p:cMediaNode vol="80000">
                <p:cTn id="20" fill="remove" display="0">
                  <p:stCondLst>
                    <p:cond delay="indefinite"/>
                  </p:stCondLst>
                </p:cTn>
                <p:tgtEl>
                  <p:spTgt spid="33"/>
                </p:tgtEl>
              </p:cMediaNode>
            </p:video>
          </p:childTnLst>
        </p:cTn>
      </p:par>
    </p:tnLst>
    <p:bldLst>
      <p:bldP spid="1025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>
                <a:latin typeface="Arial" pitchFamily="34" charset="0"/>
                <a:ea typeface="ヒラギノ角ゴ Pro W3"/>
              </a:rPr>
              <a:t>LBMC</a:t>
            </a:r>
          </a:p>
        </p:txBody>
      </p:sp>
      <p:sp>
        <p:nvSpPr>
          <p:cNvPr id="10243" name="Espace réservé du contenu 2"/>
          <p:cNvSpPr>
            <a:spLocks noGrp="1"/>
          </p:cNvSpPr>
          <p:nvPr>
            <p:ph idx="1"/>
          </p:nvPr>
        </p:nvSpPr>
        <p:spPr>
          <a:xfrm>
            <a:off x="446088" y="1279525"/>
            <a:ext cx="8229600" cy="4525963"/>
          </a:xfrm>
        </p:spPr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fr-FR" altLang="fr-FR" smtClean="0">
                <a:latin typeface="Arial" pitchFamily="34" charset="0"/>
                <a:ea typeface="ヒラギノ角ゴ Pro W3"/>
              </a:rPr>
              <a:t>Mouvement				</a:t>
            </a:r>
          </a:p>
        </p:txBody>
      </p:sp>
      <p:pic>
        <p:nvPicPr>
          <p:cNvPr id="10244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038" y="625475"/>
            <a:ext cx="384651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5" name="ZoneTexte 16"/>
          <p:cNvSpPr txBox="1">
            <a:spLocks noChangeArrowheads="1"/>
          </p:cNvSpPr>
          <p:nvPr/>
        </p:nvSpPr>
        <p:spPr bwMode="auto">
          <a:xfrm>
            <a:off x="5508625" y="300038"/>
            <a:ext cx="30797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rgbClr val="0056A9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rgbClr val="333333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accent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600" dirty="0">
                <a:solidFill>
                  <a:schemeClr val="accent1"/>
                </a:solidFill>
              </a:rPr>
              <a:t>« Biomécanique et </a:t>
            </a:r>
            <a:r>
              <a:rPr lang="fr-FR" altLang="fr-FR" sz="1600" dirty="0" smtClean="0">
                <a:solidFill>
                  <a:schemeClr val="accent1"/>
                </a:solidFill>
              </a:rPr>
              <a:t>Ergonomie</a:t>
            </a:r>
            <a:r>
              <a:rPr lang="fr-FR" altLang="fr-FR" sz="1600" dirty="0">
                <a:solidFill>
                  <a:schemeClr val="accent1"/>
                </a:solidFill>
              </a:rPr>
              <a:t> »</a:t>
            </a:r>
          </a:p>
        </p:txBody>
      </p:sp>
      <p:sp>
        <p:nvSpPr>
          <p:cNvPr id="10254" name="ZoneTexte 4"/>
          <p:cNvSpPr txBox="1">
            <a:spLocks noChangeArrowheads="1"/>
          </p:cNvSpPr>
          <p:nvPr/>
        </p:nvSpPr>
        <p:spPr bwMode="auto">
          <a:xfrm>
            <a:off x="2484438" y="5168900"/>
            <a:ext cx="4116387" cy="4000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rgbClr val="0056A9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rgbClr val="333333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accent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buFont typeface="Arial" pitchFamily="34" charset="0"/>
              <a:buNone/>
            </a:pPr>
            <a:r>
              <a:rPr lang="fr-FR" altLang="fr-FR" sz="2000">
                <a:solidFill>
                  <a:schemeClr val="bg1"/>
                </a:solidFill>
              </a:rPr>
              <a:t>Evaluation : accessibilité et confort</a:t>
            </a:r>
          </a:p>
        </p:txBody>
      </p:sp>
      <p:pic>
        <p:nvPicPr>
          <p:cNvPr id="10" name="RPx.AVI07002A.ReconstitutionResult.avi.AVI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3294063" y="2293938"/>
            <a:ext cx="1616075" cy="180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AutoShape 4"/>
          <p:cNvSpPr>
            <a:spLocks noChangeArrowheads="1"/>
          </p:cNvSpPr>
          <p:nvPr/>
        </p:nvSpPr>
        <p:spPr bwMode="auto">
          <a:xfrm>
            <a:off x="2962275" y="3263900"/>
            <a:ext cx="269875" cy="95250"/>
          </a:xfrm>
          <a:prstGeom prst="rightArrow">
            <a:avLst>
              <a:gd name="adj1" fmla="val 50000"/>
              <a:gd name="adj2" fmla="val 708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rgbClr val="0056A9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rgbClr val="333333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accent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13" name="RPx.AVI07007A.Discomfort.Egress.avi">
            <a:hlinkClick r:id="" action="ppaction://media"/>
          </p:cNvPr>
          <p:cNvPicPr>
            <a:picLocks noChangeAspect="1" noChangeArrowheads="1"/>
          </p:cNvPicPr>
          <p:nvPr>
            <a:vide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5219700" y="2339975"/>
            <a:ext cx="1989138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0" name="Text Box 7"/>
          <p:cNvSpPr txBox="1">
            <a:spLocks noChangeArrowheads="1"/>
          </p:cNvSpPr>
          <p:nvPr/>
        </p:nvSpPr>
        <p:spPr bwMode="auto">
          <a:xfrm>
            <a:off x="1422400" y="4160838"/>
            <a:ext cx="2967038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rgbClr val="0056A9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rgbClr val="333333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accent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ctr" eaLnBrk="1" hangingPunct="1">
              <a:buFontTx/>
              <a:buNone/>
            </a:pPr>
            <a:r>
              <a:rPr lang="fr-FR" altLang="fr-FR" sz="1600">
                <a:solidFill>
                  <a:schemeClr val="tx1"/>
                </a:solidFill>
              </a:rPr>
              <a:t>Reconstruction du mouvement</a:t>
            </a:r>
          </a:p>
        </p:txBody>
      </p:sp>
      <p:sp>
        <p:nvSpPr>
          <p:cNvPr id="10251" name="Text Box 10"/>
          <p:cNvSpPr txBox="1">
            <a:spLocks noChangeArrowheads="1"/>
          </p:cNvSpPr>
          <p:nvPr/>
        </p:nvSpPr>
        <p:spPr bwMode="auto">
          <a:xfrm>
            <a:off x="4968875" y="3986213"/>
            <a:ext cx="2359025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rgbClr val="0056A9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rgbClr val="333333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accent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ctr" eaLnBrk="1" hangingPunct="1">
              <a:buFontTx/>
              <a:buNone/>
            </a:pPr>
            <a:r>
              <a:rPr lang="fr-FR" altLang="fr-FR" sz="1600">
                <a:solidFill>
                  <a:schemeClr val="tx1"/>
                </a:solidFill>
              </a:rPr>
              <a:t>Evaluation de l’inconfort</a:t>
            </a:r>
          </a:p>
          <a:p>
            <a:pPr algn="ctr" eaLnBrk="1" hangingPunct="1">
              <a:buFontTx/>
              <a:buNone/>
            </a:pPr>
            <a:r>
              <a:rPr lang="fr-FR" altLang="fr-FR" sz="1600">
                <a:solidFill>
                  <a:schemeClr val="tx1"/>
                </a:solidFill>
              </a:rPr>
              <a:t>(Dufour et Wang, 05)</a:t>
            </a:r>
          </a:p>
        </p:txBody>
      </p:sp>
      <p:pic>
        <p:nvPicPr>
          <p:cNvPr id="10252" name="Picture 2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3600450"/>
            <a:ext cx="771525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RPx.AVI07003A.SubjectMotion.avi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3"/>
          <a:srcRect/>
          <a:stretch>
            <a:fillRect/>
          </a:stretch>
        </p:blipFill>
        <p:spPr bwMode="auto">
          <a:xfrm>
            <a:off x="690563" y="2276475"/>
            <a:ext cx="2214562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4071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6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904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904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39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332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6" repeatCount="indefinite" fill="remove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video>
              <p:cMediaNode>
                <p:cTn id="17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  <p:video>
              <p:cMediaNode vol="80000">
                <p:cTn id="18" repeatCount="indefinite" fill="remove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</p:childTnLst>
        </p:cTn>
      </p:par>
    </p:tnLst>
    <p:bldLst>
      <p:bldP spid="1025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>
                <a:latin typeface="Arial" pitchFamily="34" charset="0"/>
                <a:ea typeface="ヒラギノ角ゴ Pro W3"/>
              </a:rPr>
              <a:t>LBMC</a:t>
            </a:r>
          </a:p>
        </p:txBody>
      </p:sp>
      <p:sp>
        <p:nvSpPr>
          <p:cNvPr id="11267" name="Espace réservé du contenu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525963"/>
          </a:xfrm>
        </p:spPr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fr-FR" altLang="fr-FR" smtClean="0">
                <a:latin typeface="Arial" pitchFamily="34" charset="0"/>
                <a:ea typeface="ヒラギノ角ゴ Pro W3"/>
              </a:rPr>
              <a:t>Choc</a:t>
            </a:r>
          </a:p>
        </p:txBody>
      </p:sp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434975"/>
            <a:ext cx="3846512" cy="88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9" name="ZoneTexte 4"/>
          <p:cNvSpPr txBox="1">
            <a:spLocks noChangeArrowheads="1"/>
          </p:cNvSpPr>
          <p:nvPr/>
        </p:nvSpPr>
        <p:spPr bwMode="auto">
          <a:xfrm>
            <a:off x="5668963" y="146050"/>
            <a:ext cx="285046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rgbClr val="0056A9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rgbClr val="333333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accent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600" dirty="0">
                <a:solidFill>
                  <a:schemeClr val="accent1"/>
                </a:solidFill>
              </a:rPr>
              <a:t>« Biomécanique des </a:t>
            </a:r>
            <a:r>
              <a:rPr lang="fr-FR" altLang="fr-FR" sz="1600" dirty="0" smtClean="0">
                <a:solidFill>
                  <a:schemeClr val="accent1"/>
                </a:solidFill>
              </a:rPr>
              <a:t>Chocs</a:t>
            </a:r>
            <a:r>
              <a:rPr lang="fr-FR" altLang="fr-FR" sz="1600" dirty="0">
                <a:solidFill>
                  <a:schemeClr val="accent1"/>
                </a:solidFill>
              </a:rPr>
              <a:t> »</a:t>
            </a:r>
          </a:p>
        </p:txBody>
      </p:sp>
      <p:sp>
        <p:nvSpPr>
          <p:cNvPr id="19" name="ZoneTexte 4"/>
          <p:cNvSpPr txBox="1">
            <a:spLocks noChangeArrowheads="1"/>
          </p:cNvSpPr>
          <p:nvPr/>
        </p:nvSpPr>
        <p:spPr bwMode="auto">
          <a:xfrm>
            <a:off x="5794375" y="5418138"/>
            <a:ext cx="2679700" cy="4000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rgbClr val="0056A9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rgbClr val="333333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accent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buFont typeface="Arial" pitchFamily="34" charset="0"/>
              <a:buNone/>
            </a:pPr>
            <a:r>
              <a:rPr lang="fr-FR" altLang="fr-FR" sz="2000">
                <a:solidFill>
                  <a:schemeClr val="bg1"/>
                </a:solidFill>
              </a:rPr>
              <a:t>Prédiction des lésions</a:t>
            </a:r>
          </a:p>
        </p:txBody>
      </p:sp>
      <p:sp>
        <p:nvSpPr>
          <p:cNvPr id="11271" name="ZoneTexte 4"/>
          <p:cNvSpPr txBox="1">
            <a:spLocks noChangeArrowheads="1"/>
          </p:cNvSpPr>
          <p:nvPr/>
        </p:nvSpPr>
        <p:spPr bwMode="auto">
          <a:xfrm>
            <a:off x="-1588" y="5094288"/>
            <a:ext cx="49482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rgbClr val="0056A9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rgbClr val="333333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accent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400" dirty="0">
                <a:solidFill>
                  <a:schemeClr val="tx1"/>
                </a:solidFill>
              </a:rPr>
              <a:t>(Source : Wang et al. GHBMC Project </a:t>
            </a:r>
            <a:r>
              <a:rPr lang="fr-FR" altLang="fr-FR" sz="1400" dirty="0" err="1">
                <a:solidFill>
                  <a:schemeClr val="tx1"/>
                </a:solidFill>
              </a:rPr>
              <a:t>Status</a:t>
            </a:r>
            <a:r>
              <a:rPr lang="fr-FR" altLang="fr-FR" sz="1400" dirty="0">
                <a:solidFill>
                  <a:schemeClr val="tx1"/>
                </a:solidFill>
              </a:rPr>
              <a:t>, </a:t>
            </a:r>
            <a:r>
              <a:rPr lang="fr-FR" altLang="fr-FR" sz="1400" i="1" dirty="0">
                <a:solidFill>
                  <a:schemeClr val="tx1"/>
                </a:solidFill>
              </a:rPr>
              <a:t>SAE GI </a:t>
            </a:r>
            <a:r>
              <a:rPr lang="fr-FR" altLang="fr-FR" sz="1400" dirty="0">
                <a:solidFill>
                  <a:schemeClr val="tx1"/>
                </a:solidFill>
              </a:rPr>
              <a:t>2014)</a:t>
            </a:r>
          </a:p>
        </p:txBody>
      </p:sp>
      <p:pic>
        <p:nvPicPr>
          <p:cNvPr id="11272" name="Imag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2133600"/>
            <a:ext cx="4048125" cy="282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3" name="Rectangle 2"/>
          <p:cNvSpPr>
            <a:spLocks noChangeArrowheads="1"/>
          </p:cNvSpPr>
          <p:nvPr/>
        </p:nvSpPr>
        <p:spPr bwMode="auto">
          <a:xfrm>
            <a:off x="4719638" y="1562100"/>
            <a:ext cx="4416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rgbClr val="0056A9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rgbClr val="333333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accent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chemeClr val="tx1"/>
                </a:solidFill>
              </a:rPr>
              <a:t>LBMC : « Abdomen Center of Expertise »</a:t>
            </a:r>
          </a:p>
        </p:txBody>
      </p:sp>
      <p:sp>
        <p:nvSpPr>
          <p:cNvPr id="11274" name="Text Box 6"/>
          <p:cNvSpPr txBox="1">
            <a:spLocks noChangeArrowheads="1"/>
          </p:cNvSpPr>
          <p:nvPr/>
        </p:nvSpPr>
        <p:spPr bwMode="auto">
          <a:xfrm>
            <a:off x="1363663" y="5402263"/>
            <a:ext cx="196532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rgbClr val="0056A9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rgbClr val="333333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accent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buFontTx/>
              <a:buNone/>
            </a:pPr>
            <a:r>
              <a:rPr lang="fr-FR" altLang="fr-FR" sz="1200">
                <a:solidFill>
                  <a:schemeClr val="tx1"/>
                </a:solidFill>
              </a:rPr>
              <a:t>Ref: </a:t>
            </a:r>
            <a:r>
              <a:rPr lang="fr-FR" altLang="fr-FR" sz="1200">
                <a:solidFill>
                  <a:schemeClr val="tx1"/>
                </a:solidFill>
                <a:hlinkClick r:id="rId7"/>
              </a:rPr>
              <a:t>www.ghbmc.com</a:t>
            </a:r>
            <a:endParaRPr lang="fr-FR" altLang="fr-FR" sz="1200">
              <a:solidFill>
                <a:schemeClr val="tx1"/>
              </a:solidFill>
            </a:endParaRPr>
          </a:p>
        </p:txBody>
      </p:sp>
      <p:pic>
        <p:nvPicPr>
          <p:cNvPr id="25" name="01z_hallman_xvid2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5321300" y="1893888"/>
            <a:ext cx="3338513" cy="333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035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repeatCount="indefinite" fill="hold" display="0">
                  <p:stCondLst>
                    <p:cond delay="indefinite"/>
                  </p:stCondLst>
                </p:cTn>
                <p:tgtEl>
                  <p:spTgt spid="25"/>
                </p:tgtEl>
              </p:cMediaNode>
            </p:video>
          </p:childTnLst>
        </p:cTn>
      </p:par>
    </p:tnLst>
    <p:bldLst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>
                <a:latin typeface="Arial" pitchFamily="34" charset="0"/>
                <a:ea typeface="ヒラギノ角ゴ Pro W3"/>
              </a:rPr>
              <a:t>LBMC</a:t>
            </a:r>
          </a:p>
        </p:txBody>
      </p:sp>
      <p:sp>
        <p:nvSpPr>
          <p:cNvPr id="12291" name="Espace réservé du contenu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525963"/>
          </a:xfrm>
        </p:spPr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fr-FR" altLang="fr-FR" smtClean="0">
                <a:latin typeface="Arial" pitchFamily="34" charset="0"/>
                <a:ea typeface="ヒラギノ角ゴ Pro W3"/>
              </a:rPr>
              <a:t>Choc</a:t>
            </a:r>
          </a:p>
        </p:txBody>
      </p:sp>
      <p:pic>
        <p:nvPicPr>
          <p:cNvPr id="1229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538" y="785813"/>
            <a:ext cx="384651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3" name="ZoneTexte 15"/>
          <p:cNvSpPr txBox="1">
            <a:spLocks noChangeArrowheads="1"/>
          </p:cNvSpPr>
          <p:nvPr/>
        </p:nvSpPr>
        <p:spPr bwMode="auto">
          <a:xfrm>
            <a:off x="6253163" y="438150"/>
            <a:ext cx="14636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rgbClr val="0056A9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rgbClr val="333333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accent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600">
                <a:solidFill>
                  <a:schemeClr val="accent1"/>
                </a:solidFill>
              </a:rPr>
              <a:t>« Structures »</a:t>
            </a:r>
          </a:p>
        </p:txBody>
      </p:sp>
      <p:sp>
        <p:nvSpPr>
          <p:cNvPr id="12294" name="ZoneTexte 4"/>
          <p:cNvSpPr txBox="1">
            <a:spLocks noChangeArrowheads="1"/>
          </p:cNvSpPr>
          <p:nvPr/>
        </p:nvSpPr>
        <p:spPr bwMode="auto">
          <a:xfrm>
            <a:off x="3635896" y="5338763"/>
            <a:ext cx="3760787" cy="7683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rgbClr val="0056A9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rgbClr val="333333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accent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fr-FR" altLang="fr-FR" sz="2000" smtClean="0">
                <a:solidFill>
                  <a:schemeClr val="bg1"/>
                </a:solidFill>
              </a:rPr>
              <a:t>Dissipation </a:t>
            </a:r>
            <a:r>
              <a:rPr lang="fr-FR" altLang="fr-FR" sz="2000" dirty="0" smtClean="0">
                <a:solidFill>
                  <a:schemeClr val="bg1"/>
                </a:solidFill>
              </a:rPr>
              <a:t>d’énergie </a:t>
            </a:r>
            <a:endParaRPr lang="fr-FR" altLang="fr-FR" sz="2000" dirty="0">
              <a:solidFill>
                <a:schemeClr val="bg1"/>
              </a:solidFill>
            </a:endParaRPr>
          </a:p>
          <a:p>
            <a:pPr algn="ctr">
              <a:buFont typeface="Arial" pitchFamily="34" charset="0"/>
              <a:buNone/>
            </a:pPr>
            <a:r>
              <a:rPr lang="fr-FR" altLang="fr-FR" sz="2000" dirty="0">
                <a:solidFill>
                  <a:schemeClr val="bg1"/>
                </a:solidFill>
              </a:rPr>
              <a:t>Amélioration de la protection</a:t>
            </a:r>
          </a:p>
        </p:txBody>
      </p:sp>
      <p:sp>
        <p:nvSpPr>
          <p:cNvPr id="12296" name="Rectangle 7"/>
          <p:cNvSpPr>
            <a:spLocks noChangeArrowheads="1"/>
          </p:cNvSpPr>
          <p:nvPr/>
        </p:nvSpPr>
        <p:spPr bwMode="auto">
          <a:xfrm>
            <a:off x="683568" y="5265738"/>
            <a:ext cx="2272074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rgbClr val="0056A9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rgbClr val="333333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accent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i="1" dirty="0">
                <a:solidFill>
                  <a:schemeClr val="tx1"/>
                </a:solidFill>
              </a:rPr>
              <a:t>(Thèse </a:t>
            </a:r>
            <a:r>
              <a:rPr lang="fr-FR" altLang="fr-FR" sz="1800" i="1" dirty="0" smtClean="0">
                <a:solidFill>
                  <a:schemeClr val="tx1"/>
                </a:solidFill>
              </a:rPr>
              <a:t>Q. </a:t>
            </a:r>
            <a:r>
              <a:rPr lang="fr-FR" altLang="fr-FR" sz="1800" i="1" dirty="0" err="1" smtClean="0">
                <a:solidFill>
                  <a:schemeClr val="tx1"/>
                </a:solidFill>
              </a:rPr>
              <a:t>Gengjian</a:t>
            </a:r>
            <a:r>
              <a:rPr lang="fr-FR" altLang="fr-FR" sz="1800" i="1" dirty="0" smtClean="0">
                <a:solidFill>
                  <a:schemeClr val="tx1"/>
                </a:solidFill>
              </a:rPr>
              <a:t>)</a:t>
            </a:r>
            <a:endParaRPr lang="fr-FR" altLang="fr-FR" sz="1800" i="1" dirty="0">
              <a:solidFill>
                <a:schemeClr val="tx1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95685"/>
            <a:ext cx="8124268" cy="313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33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388" y="188640"/>
            <a:ext cx="8507412" cy="1143000"/>
          </a:xfrm>
        </p:spPr>
        <p:txBody>
          <a:bodyPr/>
          <a:lstStyle/>
          <a:p>
            <a:r>
              <a:rPr lang="fr-FR" dirty="0" smtClean="0"/>
              <a:t>			Mobilité 	et 	médecine du futur</a:t>
            </a:r>
            <a:endParaRPr lang="fr-FR" dirty="0"/>
          </a:p>
        </p:txBody>
      </p:sp>
      <p:pic>
        <p:nvPicPr>
          <p:cNvPr id="34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035" y="5138112"/>
            <a:ext cx="720080" cy="454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5" name="Groupe 34"/>
          <p:cNvGrpSpPr/>
          <p:nvPr/>
        </p:nvGrpSpPr>
        <p:grpSpPr>
          <a:xfrm>
            <a:off x="1524421" y="5030175"/>
            <a:ext cx="2262039" cy="919105"/>
            <a:chOff x="2708920" y="4327397"/>
            <a:chExt cx="2996514" cy="1217534"/>
          </a:xfrm>
        </p:grpSpPr>
        <p:pic>
          <p:nvPicPr>
            <p:cNvPr id="38" name="Picture 2" descr="Ville Laboratoire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8920" y="4327397"/>
              <a:ext cx="2996514" cy="7452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ZoneTexte 38"/>
            <p:cNvSpPr txBox="1"/>
            <p:nvPr/>
          </p:nvSpPr>
          <p:spPr>
            <a:xfrm>
              <a:off x="3251731" y="5096450"/>
              <a:ext cx="1910890" cy="4484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 smtClean="0"/>
                <a:t>Ville échelle 1</a:t>
              </a:r>
              <a:endParaRPr lang="fr-FR" sz="1600" dirty="0"/>
            </a:p>
          </p:txBody>
        </p:sp>
      </p:grpSp>
      <p:sp>
        <p:nvSpPr>
          <p:cNvPr id="40" name="ZoneTexte 39"/>
          <p:cNvSpPr txBox="1"/>
          <p:nvPr/>
        </p:nvSpPr>
        <p:spPr>
          <a:xfrm>
            <a:off x="899592" y="3645024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Plateformes</a:t>
            </a:r>
          </a:p>
        </p:txBody>
      </p:sp>
      <p:sp>
        <p:nvSpPr>
          <p:cNvPr id="43" name="Rectangle 18"/>
          <p:cNvSpPr>
            <a:spLocks noChangeArrowheads="1"/>
          </p:cNvSpPr>
          <p:nvPr/>
        </p:nvSpPr>
        <p:spPr bwMode="auto">
          <a:xfrm>
            <a:off x="4355976" y="4262511"/>
            <a:ext cx="75373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rgbClr val="0056A9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rgbClr val="333333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accent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600" dirty="0" smtClean="0">
                <a:solidFill>
                  <a:schemeClr val="accent1"/>
                </a:solidFill>
              </a:rPr>
              <a:t>LBMC</a:t>
            </a:r>
            <a:endParaRPr lang="fr-FR" altLang="fr-FR" sz="1600" dirty="0">
              <a:solidFill>
                <a:schemeClr val="accent1"/>
              </a:solidFill>
            </a:endParaRPr>
          </a:p>
        </p:txBody>
      </p:sp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145036"/>
            <a:ext cx="1008062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129161"/>
            <a:ext cx="1512887" cy="68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5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140274"/>
            <a:ext cx="95567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EPD30_fast3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133924"/>
            <a:ext cx="992188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e 21"/>
          <p:cNvGrpSpPr/>
          <p:nvPr/>
        </p:nvGrpSpPr>
        <p:grpSpPr>
          <a:xfrm>
            <a:off x="4893684" y="2035318"/>
            <a:ext cx="1813089" cy="1430118"/>
            <a:chOff x="5227938" y="3501008"/>
            <a:chExt cx="3239236" cy="2414950"/>
          </a:xfrm>
        </p:grpSpPr>
        <p:grpSp>
          <p:nvGrpSpPr>
            <p:cNvPr id="23" name="Groupe 22"/>
            <p:cNvGrpSpPr/>
            <p:nvPr/>
          </p:nvGrpSpPr>
          <p:grpSpPr>
            <a:xfrm>
              <a:off x="5227938" y="3501008"/>
              <a:ext cx="3239236" cy="1862220"/>
              <a:chOff x="4349847" y="4935869"/>
              <a:chExt cx="2091412" cy="1190423"/>
            </a:xfrm>
          </p:grpSpPr>
          <p:pic>
            <p:nvPicPr>
              <p:cNvPr id="25" name="Picture 2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305239">
                <a:off x="4905806" y="5026890"/>
                <a:ext cx="1535453" cy="10994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" name="Image 23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44366">
                <a:off x="4349847" y="4935869"/>
                <a:ext cx="1351118" cy="1115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4" name="Rectangle 23"/>
            <p:cNvSpPr/>
            <p:nvPr/>
          </p:nvSpPr>
          <p:spPr>
            <a:xfrm>
              <a:off x="6274261" y="5551140"/>
              <a:ext cx="1963586" cy="3648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27" name="param_adac_reference3.avi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4"/>
          <a:srcRect/>
          <a:stretch>
            <a:fillRect/>
          </a:stretch>
        </p:blipFill>
        <p:spPr bwMode="auto">
          <a:xfrm>
            <a:off x="2750043" y="1895264"/>
            <a:ext cx="1533925" cy="1461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ZoneTexte 29"/>
          <p:cNvSpPr txBox="1"/>
          <p:nvPr/>
        </p:nvSpPr>
        <p:spPr>
          <a:xfrm>
            <a:off x="971600" y="1403484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Modèles</a:t>
            </a:r>
            <a:endParaRPr lang="fr-FR" dirty="0"/>
          </a:p>
        </p:txBody>
      </p:sp>
      <p:sp>
        <p:nvSpPr>
          <p:cNvPr id="31" name="Rectangle 30"/>
          <p:cNvSpPr/>
          <p:nvPr/>
        </p:nvSpPr>
        <p:spPr>
          <a:xfrm>
            <a:off x="961230" y="3989938"/>
            <a:ext cx="7283178" cy="1959342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/>
          <p:cNvSpPr/>
          <p:nvPr/>
        </p:nvSpPr>
        <p:spPr>
          <a:xfrm>
            <a:off x="971600" y="1772816"/>
            <a:ext cx="7283178" cy="1656184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123" y="2031746"/>
            <a:ext cx="1632122" cy="1198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7" name="Groupe 36"/>
          <p:cNvGrpSpPr/>
          <p:nvPr/>
        </p:nvGrpSpPr>
        <p:grpSpPr>
          <a:xfrm>
            <a:off x="6804248" y="1988840"/>
            <a:ext cx="1239507" cy="1211967"/>
            <a:chOff x="2137919" y="902658"/>
            <a:chExt cx="2339587" cy="2508542"/>
          </a:xfrm>
        </p:grpSpPr>
        <p:pic>
          <p:nvPicPr>
            <p:cNvPr id="41" name="Picture 6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 rot="20454923">
              <a:off x="3310868" y="1326645"/>
              <a:ext cx="1166638" cy="148351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51" name="Picture 6" descr="D:\Professional\Project\Lyon\FP7\IRG\Publications\VPH2014\Full_model_7.png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7919" y="902658"/>
              <a:ext cx="2027523" cy="25085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2" name="Picture 29" descr="http://www.lbmc.ifsttar.fr/uploads/RTEmagicC_Structure2.jpg.jp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308" y="4130228"/>
            <a:ext cx="514885" cy="686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31" descr="http://www.lbmc.ifsttar.fr/uploads/RTEmagicC_Structure1.jpg.jp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800" y="4130228"/>
            <a:ext cx="457356" cy="686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4026677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remove" display="0">
                  <p:stCondLst>
                    <p:cond delay="indefinite"/>
                  </p:stCondLst>
                </p:cTn>
                <p:tgtEl>
                  <p:spTgt spid="47"/>
                </p:tgtEl>
              </p:cMediaNode>
            </p:video>
            <p:video>
              <p:cMediaNode vol="80000">
                <p:cTn id="3" fill="hold" display="0">
                  <p:stCondLst>
                    <p:cond delay="indefinite"/>
                  </p:stCondLst>
                </p:cTn>
                <p:tgtEl>
                  <p:spTgt spid="27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388" y="-27384"/>
            <a:ext cx="8507412" cy="1143000"/>
          </a:xfrm>
        </p:spPr>
        <p:txBody>
          <a:bodyPr/>
          <a:lstStyle/>
          <a:p>
            <a:r>
              <a:rPr lang="fr-FR" dirty="0" smtClean="0"/>
              <a:t>Le LBMC et son environnement</a:t>
            </a:r>
            <a:endParaRPr lang="fr-FR" dirty="0"/>
          </a:p>
        </p:txBody>
      </p:sp>
      <p:grpSp>
        <p:nvGrpSpPr>
          <p:cNvPr id="4" name="Groupe 3"/>
          <p:cNvGrpSpPr/>
          <p:nvPr/>
        </p:nvGrpSpPr>
        <p:grpSpPr>
          <a:xfrm>
            <a:off x="107504" y="1166591"/>
            <a:ext cx="2231016" cy="3603859"/>
            <a:chOff x="96892" y="1341749"/>
            <a:chExt cx="2231016" cy="3603859"/>
          </a:xfrm>
        </p:grpSpPr>
        <p:grpSp>
          <p:nvGrpSpPr>
            <p:cNvPr id="23" name="Groupe 22"/>
            <p:cNvGrpSpPr/>
            <p:nvPr/>
          </p:nvGrpSpPr>
          <p:grpSpPr>
            <a:xfrm>
              <a:off x="231433" y="1731950"/>
              <a:ext cx="1884759" cy="939214"/>
              <a:chOff x="-548104" y="3508182"/>
              <a:chExt cx="1884759" cy="939214"/>
            </a:xfrm>
          </p:grpSpPr>
          <p:sp>
            <p:nvSpPr>
              <p:cNvPr id="24" name="ZoneTexte 23"/>
              <p:cNvSpPr txBox="1"/>
              <p:nvPr/>
            </p:nvSpPr>
            <p:spPr>
              <a:xfrm>
                <a:off x="-548104" y="4170397"/>
                <a:ext cx="188475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200" dirty="0" smtClean="0">
                    <a:latin typeface="+mj-lt"/>
                  </a:rPr>
                  <a:t>FR </a:t>
                </a:r>
                <a:r>
                  <a:rPr lang="fr-FR" sz="1200" dirty="0">
                    <a:latin typeface="+mj-lt"/>
                  </a:rPr>
                  <a:t>CNRS </a:t>
                </a:r>
                <a:r>
                  <a:rPr lang="fr-FR" sz="1200" dirty="0" smtClean="0">
                    <a:latin typeface="+mj-lt"/>
                  </a:rPr>
                  <a:t>3411</a:t>
                </a:r>
                <a:endParaRPr lang="fr-FR" sz="1200" dirty="0">
                  <a:latin typeface="+mj-lt"/>
                </a:endParaRPr>
              </a:p>
            </p:txBody>
          </p:sp>
          <p:pic>
            <p:nvPicPr>
              <p:cNvPr id="25" name="Image 24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0" t="21948" r="63623" b="25455"/>
              <a:stretch/>
            </p:blipFill>
            <p:spPr>
              <a:xfrm>
                <a:off x="15351" y="3508182"/>
                <a:ext cx="757848" cy="690516"/>
              </a:xfrm>
              <a:prstGeom prst="rect">
                <a:avLst/>
              </a:prstGeom>
            </p:spPr>
          </p:pic>
        </p:grpSp>
        <p:pic>
          <p:nvPicPr>
            <p:cNvPr id="17" name="Picture 1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054" y="4103360"/>
              <a:ext cx="1351517" cy="7219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Rectangle 17"/>
            <p:cNvSpPr>
              <a:spLocks/>
            </p:cNvSpPr>
            <p:nvPr/>
          </p:nvSpPr>
          <p:spPr>
            <a:xfrm rot="10800000" flipV="1">
              <a:off x="96892" y="1341749"/>
              <a:ext cx="2231016" cy="240781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 contourW="12700"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r>
                <a:rPr lang="fr-FR" sz="1400" b="1" dirty="0" smtClean="0">
                  <a:solidFill>
                    <a:schemeClr val="tx1"/>
                  </a:solidFill>
                </a:rPr>
                <a:t>Groupements de Recherche</a:t>
              </a:r>
              <a:endParaRPr lang="fr-FR" sz="1400" b="1" i="1" dirty="0">
                <a:solidFill>
                  <a:schemeClr val="tx1"/>
                </a:solidFill>
              </a:endParaRPr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642256" y="2766597"/>
              <a:ext cx="106311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 smtClean="0">
                  <a:latin typeface="+mj-lt"/>
                </a:rPr>
                <a:t>GDR 3570 </a:t>
              </a:r>
            </a:p>
            <a:p>
              <a:r>
                <a:rPr lang="fr-FR" sz="1600" dirty="0" smtClean="0">
                  <a:latin typeface="+mj-lt"/>
                </a:rPr>
                <a:t>MECABIO</a:t>
              </a:r>
              <a:endParaRPr lang="fr-FR" sz="1600" dirty="0">
                <a:latin typeface="+mj-lt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03905" y="1612691"/>
              <a:ext cx="1582945" cy="3332917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532803" y="3451431"/>
              <a:ext cx="128201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 smtClean="0">
                  <a:latin typeface="+mj-lt"/>
                </a:rPr>
                <a:t>GDR REPARE </a:t>
              </a:r>
            </a:p>
            <a:p>
              <a:r>
                <a:rPr lang="fr-FR" sz="1600" dirty="0" smtClean="0">
                  <a:latin typeface="+mj-lt"/>
                </a:rPr>
                <a:t>L’HUMAIN</a:t>
              </a:r>
              <a:endParaRPr lang="fr-FR" sz="1600" dirty="0">
                <a:latin typeface="+mj-lt"/>
              </a:endParaRPr>
            </a:p>
          </p:txBody>
        </p:sp>
      </p:grpSp>
      <p:grpSp>
        <p:nvGrpSpPr>
          <p:cNvPr id="26" name="Groupe 25"/>
          <p:cNvGrpSpPr/>
          <p:nvPr/>
        </p:nvGrpSpPr>
        <p:grpSpPr>
          <a:xfrm>
            <a:off x="5940152" y="2132856"/>
            <a:ext cx="2714767" cy="1994182"/>
            <a:chOff x="5961689" y="2204864"/>
            <a:chExt cx="2714767" cy="1994182"/>
          </a:xfrm>
        </p:grpSpPr>
        <p:pic>
          <p:nvPicPr>
            <p:cNvPr id="29" name="Image 2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3452" y="3294609"/>
              <a:ext cx="849854" cy="727134"/>
            </a:xfrm>
            <a:prstGeom prst="rect">
              <a:avLst/>
            </a:prstGeom>
          </p:spPr>
        </p:pic>
        <p:sp>
          <p:nvSpPr>
            <p:cNvPr id="30" name="ZoneTexte 29"/>
            <p:cNvSpPr txBox="1"/>
            <p:nvPr/>
          </p:nvSpPr>
          <p:spPr>
            <a:xfrm>
              <a:off x="7142804" y="3313857"/>
              <a:ext cx="129332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>
                  <a:solidFill>
                    <a:srgbClr val="860000"/>
                  </a:solidFill>
                  <a:latin typeface="Century Gothic"/>
                  <a:ea typeface="Times New Roman"/>
                </a:rPr>
                <a:t>Interuniversity Centre of Bioengineering </a:t>
              </a:r>
              <a:r>
                <a:rPr lang="en-US" sz="800" b="1" dirty="0" smtClean="0">
                  <a:solidFill>
                    <a:srgbClr val="860000"/>
                  </a:solidFill>
                  <a:latin typeface="Century Gothic"/>
                  <a:ea typeface="Times New Roman"/>
                </a:rPr>
                <a:t/>
              </a:r>
              <a:br>
                <a:rPr lang="en-US" sz="800" b="1" dirty="0" smtClean="0">
                  <a:solidFill>
                    <a:srgbClr val="860000"/>
                  </a:solidFill>
                  <a:latin typeface="Century Gothic"/>
                  <a:ea typeface="Times New Roman"/>
                </a:rPr>
              </a:br>
              <a:r>
                <a:rPr lang="en-US" sz="800" b="1" dirty="0" smtClean="0">
                  <a:solidFill>
                    <a:srgbClr val="860000"/>
                  </a:solidFill>
                  <a:latin typeface="Century Gothic"/>
                  <a:ea typeface="Times New Roman"/>
                </a:rPr>
                <a:t>of </a:t>
              </a:r>
              <a:r>
                <a:rPr lang="en-US" sz="800" b="1" dirty="0">
                  <a:solidFill>
                    <a:srgbClr val="860000"/>
                  </a:solidFill>
                  <a:latin typeface="Century Gothic"/>
                  <a:ea typeface="Times New Roman"/>
                </a:rPr>
                <a:t>the Human </a:t>
              </a:r>
              <a:r>
                <a:rPr lang="en-US" sz="800" b="1" dirty="0" err="1">
                  <a:solidFill>
                    <a:srgbClr val="860000"/>
                  </a:solidFill>
                  <a:latin typeface="Century Gothic"/>
                  <a:ea typeface="Times New Roman"/>
                </a:rPr>
                <a:t>Neuromusculoskeletal</a:t>
              </a:r>
              <a:r>
                <a:rPr lang="en-US" sz="800" b="1" dirty="0">
                  <a:solidFill>
                    <a:srgbClr val="860000"/>
                  </a:solidFill>
                  <a:latin typeface="Century Gothic"/>
                  <a:ea typeface="Times New Roman"/>
                </a:rPr>
                <a:t> System </a:t>
              </a:r>
              <a:endParaRPr lang="fr-FR" sz="800" dirty="0">
                <a:solidFill>
                  <a:srgbClr val="860000"/>
                </a:solidFill>
                <a:latin typeface="Times New Roman"/>
                <a:ea typeface="Times New Roman"/>
              </a:endParaRPr>
            </a:p>
          </p:txBody>
        </p:sp>
        <p:pic>
          <p:nvPicPr>
            <p:cNvPr id="31" name="Picture 2" descr="http://www.vph-institute.org/images/logo_VPH_Istitute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237" y="2533246"/>
              <a:ext cx="1837670" cy="6468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Rectangle 31"/>
            <p:cNvSpPr>
              <a:spLocks/>
            </p:cNvSpPr>
            <p:nvPr/>
          </p:nvSpPr>
          <p:spPr>
            <a:xfrm rot="10800000" flipV="1">
              <a:off x="6123402" y="2204864"/>
              <a:ext cx="2409038" cy="220659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 contourW="12700"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r>
                <a:rPr lang="fr-FR" sz="1400" b="1" dirty="0" smtClean="0">
                  <a:solidFill>
                    <a:schemeClr val="tx1"/>
                  </a:solidFill>
                </a:rPr>
                <a:t>Réseaux internationaux</a:t>
              </a:r>
              <a:endParaRPr lang="fr-FR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5961689" y="2462297"/>
              <a:ext cx="2714767" cy="1736749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1" name="Groupe 10"/>
          <p:cNvGrpSpPr/>
          <p:nvPr/>
        </p:nvGrpSpPr>
        <p:grpSpPr>
          <a:xfrm>
            <a:off x="2195735" y="4340174"/>
            <a:ext cx="4896545" cy="2401195"/>
            <a:chOff x="1907704" y="4653135"/>
            <a:chExt cx="4896545" cy="2401195"/>
          </a:xfrm>
        </p:grpSpPr>
        <p:pic>
          <p:nvPicPr>
            <p:cNvPr id="28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647" y="5373216"/>
              <a:ext cx="1571554" cy="589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" name="Picture 2" descr="imu –  intelligences des mondes urbains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7541" y="5387015"/>
              <a:ext cx="1498356" cy="5194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ZoneTexte 4"/>
            <p:cNvSpPr txBox="1"/>
            <p:nvPr/>
          </p:nvSpPr>
          <p:spPr>
            <a:xfrm>
              <a:off x="2339753" y="5013175"/>
              <a:ext cx="1056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/>
                <a:t>Mobilité</a:t>
              </a:r>
              <a:endParaRPr lang="fr-FR" b="1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907704" y="4941168"/>
              <a:ext cx="4896545" cy="2113162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Rectangle 15"/>
            <p:cNvSpPr>
              <a:spLocks/>
            </p:cNvSpPr>
            <p:nvPr/>
          </p:nvSpPr>
          <p:spPr>
            <a:xfrm rot="10800000" flipV="1">
              <a:off x="2521873" y="4653135"/>
              <a:ext cx="3668206" cy="234629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 contourW="12700"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r>
                <a:rPr lang="fr-FR" sz="1400" b="1" dirty="0" smtClean="0">
                  <a:solidFill>
                    <a:schemeClr val="tx1"/>
                  </a:solidFill>
                </a:rPr>
                <a:t>Programmes Investissements d’Avenir</a:t>
              </a:r>
              <a:endParaRPr lang="fr-FR" sz="1400" b="1" i="1" dirty="0">
                <a:solidFill>
                  <a:schemeClr val="tx1"/>
                </a:solidFill>
              </a:endParaRPr>
            </a:p>
          </p:txBody>
        </p:sp>
        <p:sp>
          <p:nvSpPr>
            <p:cNvPr id="35" name="ZoneTexte 34"/>
            <p:cNvSpPr txBox="1"/>
            <p:nvPr/>
          </p:nvSpPr>
          <p:spPr>
            <a:xfrm>
              <a:off x="4971237" y="5013175"/>
              <a:ext cx="12362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/>
                <a:t>Médecine</a:t>
              </a:r>
              <a:endParaRPr lang="fr-FR" b="1" dirty="0"/>
            </a:p>
          </p:txBody>
        </p:sp>
      </p:grpSp>
      <p:grpSp>
        <p:nvGrpSpPr>
          <p:cNvPr id="7" name="Groupe 6"/>
          <p:cNvGrpSpPr/>
          <p:nvPr/>
        </p:nvGrpSpPr>
        <p:grpSpPr>
          <a:xfrm>
            <a:off x="3153882" y="2298914"/>
            <a:ext cx="1778158" cy="1706150"/>
            <a:chOff x="3441914" y="2492896"/>
            <a:chExt cx="1778158" cy="1706150"/>
          </a:xfrm>
        </p:grpSpPr>
        <p:pic>
          <p:nvPicPr>
            <p:cNvPr id="3" name="Image 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1914" y="2676348"/>
              <a:ext cx="1775172" cy="1256874"/>
            </a:xfrm>
            <a:prstGeom prst="rect">
              <a:avLst/>
            </a:prstGeom>
          </p:spPr>
        </p:pic>
        <p:sp>
          <p:nvSpPr>
            <p:cNvPr id="8" name="Ellipse 7"/>
            <p:cNvSpPr/>
            <p:nvPr/>
          </p:nvSpPr>
          <p:spPr>
            <a:xfrm>
              <a:off x="3513922" y="2492896"/>
              <a:ext cx="1706150" cy="1706150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2" name="Groupe 21"/>
          <p:cNvGrpSpPr/>
          <p:nvPr/>
        </p:nvGrpSpPr>
        <p:grpSpPr>
          <a:xfrm>
            <a:off x="2843808" y="836713"/>
            <a:ext cx="5832648" cy="1162052"/>
            <a:chOff x="2843808" y="836713"/>
            <a:chExt cx="5832648" cy="1162052"/>
          </a:xfrm>
        </p:grpSpPr>
        <p:sp>
          <p:nvSpPr>
            <p:cNvPr id="36" name="Rectangle 35"/>
            <p:cNvSpPr>
              <a:spLocks/>
            </p:cNvSpPr>
            <p:nvPr/>
          </p:nvSpPr>
          <p:spPr>
            <a:xfrm rot="10800000" flipV="1">
              <a:off x="2843808" y="1453791"/>
              <a:ext cx="1506429" cy="234629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 contourW="12700"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r>
                <a:rPr lang="fr-FR" sz="1400" b="1" dirty="0" smtClean="0">
                  <a:solidFill>
                    <a:schemeClr val="tx1"/>
                  </a:solidFill>
                </a:rPr>
                <a:t>Projet européen</a:t>
              </a:r>
              <a:endParaRPr lang="fr-FR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37" name="Rectangle 36"/>
            <p:cNvSpPr>
              <a:spLocks/>
            </p:cNvSpPr>
            <p:nvPr/>
          </p:nvSpPr>
          <p:spPr>
            <a:xfrm rot="10800000" flipV="1">
              <a:off x="6313452" y="1166977"/>
              <a:ext cx="2303338" cy="234629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 contourW="12700"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r>
                <a:rPr lang="fr-FR" sz="1400" b="1" dirty="0" smtClean="0">
                  <a:solidFill>
                    <a:schemeClr val="tx1"/>
                  </a:solidFill>
                </a:rPr>
                <a:t>Projet mondial</a:t>
              </a:r>
              <a:endParaRPr lang="fr-FR" sz="1400" b="1" dirty="0">
                <a:solidFill>
                  <a:schemeClr val="tx1"/>
                </a:solidFill>
              </a:endParaRPr>
            </a:p>
          </p:txBody>
        </p:sp>
        <p:pic>
          <p:nvPicPr>
            <p:cNvPr id="38" name="Picture 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0237" y="1172786"/>
              <a:ext cx="859001" cy="777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Picture 4" descr="GHBMC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8478" y="1268443"/>
              <a:ext cx="2867978" cy="5937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Rectangle 39"/>
            <p:cNvSpPr/>
            <p:nvPr/>
          </p:nvSpPr>
          <p:spPr>
            <a:xfrm>
              <a:off x="5495050" y="1114819"/>
              <a:ext cx="3181406" cy="883946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2843808" y="1114819"/>
              <a:ext cx="2520280" cy="874021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2" name="Rectangle 41"/>
            <p:cNvSpPr>
              <a:spLocks/>
            </p:cNvSpPr>
            <p:nvPr/>
          </p:nvSpPr>
          <p:spPr>
            <a:xfrm rot="10800000" flipV="1">
              <a:off x="4211960" y="836713"/>
              <a:ext cx="2409038" cy="220659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 contourW="12700"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r>
                <a:rPr lang="fr-FR" sz="1400" b="1" dirty="0" smtClean="0">
                  <a:solidFill>
                    <a:schemeClr val="tx1"/>
                  </a:solidFill>
                </a:rPr>
                <a:t>Projets phares</a:t>
              </a:r>
              <a:endParaRPr lang="fr-FR" sz="14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9" name="AutoShape 2" descr="https://idexlyon.universite-lyon.fr/uas/IDEXLYON/LOGO/logoidexudl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7" name="AutoShape 4" descr="https://idexlyon.universite-lyon.fr/uas/IDEXLYON/LOGO/logoidexudl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3" name="AutoShape 6" descr="https://idexlyon.universite-lyon.fr/uas/IDEXLYON/LOGO/logoidexudl.sv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4" name="AutoShape 8" descr="https://idexlyon.universite-lyon.fr/uas/IDEXLYON/LOGO/logoidexudl.sv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45" name="Groupe 44"/>
          <p:cNvGrpSpPr/>
          <p:nvPr/>
        </p:nvGrpSpPr>
        <p:grpSpPr>
          <a:xfrm>
            <a:off x="2541814" y="5768891"/>
            <a:ext cx="4406450" cy="972477"/>
            <a:chOff x="2541814" y="5768891"/>
            <a:chExt cx="4406450" cy="972477"/>
          </a:xfrm>
        </p:grpSpPr>
        <p:grpSp>
          <p:nvGrpSpPr>
            <p:cNvPr id="10" name="Groupe 9"/>
            <p:cNvGrpSpPr/>
            <p:nvPr/>
          </p:nvGrpSpPr>
          <p:grpSpPr>
            <a:xfrm>
              <a:off x="2541814" y="5768891"/>
              <a:ext cx="4406450" cy="382905"/>
              <a:chOff x="2253783" y="6137699"/>
              <a:chExt cx="4406450" cy="382905"/>
            </a:xfrm>
          </p:grpSpPr>
          <p:pic>
            <p:nvPicPr>
              <p:cNvPr id="12" name="Picture 4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94719" y="6211715"/>
                <a:ext cx="471110" cy="2974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3" name="Image 12"/>
              <p:cNvPicPr>
                <a:picLocks noChangeAspect="1"/>
              </p:cNvPicPr>
              <p:nvPr/>
            </p:nvPicPr>
            <p:blipFill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466515" y="6184129"/>
                <a:ext cx="1193718" cy="269206"/>
              </a:xfrm>
              <a:prstGeom prst="rect">
                <a:avLst/>
              </a:prstGeom>
            </p:spPr>
          </p:pic>
          <p:pic>
            <p:nvPicPr>
              <p:cNvPr id="14" name="Picture 4" descr="logo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53783" y="6137699"/>
                <a:ext cx="1224136" cy="3829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47" name="Picture 9"/>
            <p:cNvPicPr>
              <a:picLocks noChangeAspect="1" noChangeArrowheads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31" t="24974" r="71587" b="54871"/>
            <a:stretch/>
          </p:blipFill>
          <p:spPr bwMode="auto">
            <a:xfrm>
              <a:off x="3875026" y="6212964"/>
              <a:ext cx="1113066" cy="528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51773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8159</TotalTime>
  <Words>195</Words>
  <Application>Microsoft Office PowerPoint</Application>
  <PresentationFormat>Affichage à l'écran (4:3)</PresentationFormat>
  <Paragraphs>75</Paragraphs>
  <Slides>9</Slides>
  <Notes>7</Notes>
  <HiddenSlides>0</HiddenSlides>
  <MMClips>8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Thème Office</vt:lpstr>
      <vt:lpstr>Présentation PowerPoint</vt:lpstr>
      <vt:lpstr>LBMC</vt:lpstr>
      <vt:lpstr>LBMC</vt:lpstr>
      <vt:lpstr>LBMC</vt:lpstr>
      <vt:lpstr>LBMC</vt:lpstr>
      <vt:lpstr>LBMC</vt:lpstr>
      <vt:lpstr>LBMC</vt:lpstr>
      <vt:lpstr>   Mobilité  et  médecine du futur</vt:lpstr>
      <vt:lpstr>Le LBMC et son environnement</vt:lpstr>
    </vt:vector>
  </TitlesOfParts>
  <Company>studio-3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Guillemette</dc:creator>
  <cp:lastModifiedBy>David MITTON 2</cp:lastModifiedBy>
  <cp:revision>590</cp:revision>
  <dcterms:created xsi:type="dcterms:W3CDTF">2011-01-04T18:04:46Z</dcterms:created>
  <dcterms:modified xsi:type="dcterms:W3CDTF">2018-01-08T16:53:59Z</dcterms:modified>
</cp:coreProperties>
</file>