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301" r:id="rId4"/>
    <p:sldId id="302" r:id="rId5"/>
    <p:sldId id="303" r:id="rId6"/>
    <p:sldId id="305" r:id="rId7"/>
    <p:sldId id="306" r:id="rId8"/>
    <p:sldId id="297" r:id="rId9"/>
    <p:sldId id="307" r:id="rId10"/>
    <p:sldId id="298" r:id="rId11"/>
    <p:sldId id="299" r:id="rId12"/>
    <p:sldId id="300" r:id="rId13"/>
    <p:sldId id="29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P Mizzi" initials="JM" lastIdx="8" clrIdx="0"/>
  <p:cmAuthor id="1" name="jean-bernard kovarik" initials="jbk" lastIdx="1" clrIdx="1"/>
  <p:cmAuthor id="2" name="Tchamitchian" initials="T" lastIdx="3" clrIdx="2"/>
  <p:cmAuthor id="3" name="JACQUOT-GUIMBAL Hélène" initials="JH" lastIdx="1" clrIdx="3">
    <p:extLst>
      <p:ext uri="{19B8F6BF-5375-455C-9EA6-DF929625EA0E}">
        <p15:presenceInfo xmlns:p15="http://schemas.microsoft.com/office/powerpoint/2012/main" userId="S-1-5-21-2059681906-2319210286-2628134019-39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A4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86" autoAdjust="0"/>
  </p:normalViewPr>
  <p:slideViewPr>
    <p:cSldViewPr>
      <p:cViewPr varScale="1">
        <p:scale>
          <a:sx n="99" d="100"/>
          <a:sy n="99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2-06T07:54:41.09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FA3C4-8A0D-4010-814E-D69BF614FF0D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69069-7327-4AEE-9BDC-8CFA9C10D9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5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Deux familles, égales en noblesse, </a:t>
            </a:r>
            <a:br>
              <a:rPr lang="fr-FR" dirty="0" smtClean="0"/>
            </a:br>
            <a:r>
              <a:rPr lang="fr-FR" dirty="0" smtClean="0"/>
              <a:t>Dans la belle Vérone, où nous plaçons notre scène,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51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Sous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71600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A70DC98-68B6-416C-A056-E3A2775913EF}" type="datetimeFigureOut">
              <a:rPr lang="fr-FR" smtClean="0"/>
              <a:pPr/>
              <a:t>19/01/2018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A6A4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bas de page bleute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40680"/>
            <a:ext cx="9144000" cy="670044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DC98-68B6-416C-A056-E3A2775913EF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0" y="6670298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fr-FR" sz="900" b="1" dirty="0">
                <a:solidFill>
                  <a:schemeClr val="tx2"/>
                </a:solidFill>
              </a:rPr>
              <a:t>Institut français des sciences et technologies des transports, de l’aménagement et des réseaux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03020" y="644149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  <a:effectLst/>
              </a:rPr>
              <a:t>www.ifsttar.fr</a:t>
            </a:r>
            <a:endParaRPr lang="fr-FR" sz="1200" b="1" dirty="0">
              <a:solidFill>
                <a:schemeClr val="accent3"/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A6A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3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3" descr="IFSTTAR_masqueppt_titr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2088232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solidFill>
                  <a:schemeClr val="bg1"/>
                </a:solidFill>
              </a:rPr>
              <a:t>Institut français</a:t>
            </a:r>
            <a:br>
              <a:rPr lang="fr-FR" sz="2400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des sciences et technologies</a:t>
            </a:r>
            <a:br>
              <a:rPr lang="fr-FR" sz="2400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des transports, de l’aménagement</a:t>
            </a:r>
            <a:br>
              <a:rPr lang="fr-FR" sz="2400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et des réseaux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400800" cy="1968624"/>
          </a:xfrm>
        </p:spPr>
        <p:txBody>
          <a:bodyPr>
            <a:normAutofit fontScale="70000" lnSpcReduction="20000"/>
          </a:bodyPr>
          <a:lstStyle/>
          <a:p>
            <a:r>
              <a:rPr lang="fr-FR" sz="5700" b="1" dirty="0" smtClean="0">
                <a:solidFill>
                  <a:schemeClr val="bg1">
                    <a:lumMod val="75000"/>
                  </a:schemeClr>
                </a:solidFill>
              </a:rPr>
              <a:t>Séminaires de connaissance réciproque</a:t>
            </a:r>
          </a:p>
          <a:p>
            <a:r>
              <a:rPr lang="fr-FR" i="1" dirty="0" err="1" smtClean="0">
                <a:solidFill>
                  <a:schemeClr val="bg1">
                    <a:lumMod val="75000"/>
                  </a:schemeClr>
                </a:solidFill>
              </a:rPr>
              <a:t>Ifsttar</a:t>
            </a:r>
            <a:r>
              <a:rPr lang="fr-FR" i="1" dirty="0" smtClean="0">
                <a:solidFill>
                  <a:schemeClr val="bg1">
                    <a:lumMod val="75000"/>
                  </a:schemeClr>
                </a:solidFill>
              </a:rPr>
              <a:t>, site de Marne la Vallée</a:t>
            </a:r>
            <a:endParaRPr lang="fr-FR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522920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Hélène Jacquot-</a:t>
            </a:r>
            <a:r>
              <a:rPr lang="fr-FR" dirty="0" err="1" smtClean="0">
                <a:solidFill>
                  <a:schemeClr val="bg1"/>
                </a:solidFill>
              </a:rPr>
              <a:t>Guimbal</a:t>
            </a:r>
            <a:r>
              <a:rPr lang="fr-FR" dirty="0" smtClean="0">
                <a:solidFill>
                  <a:schemeClr val="bg1"/>
                </a:solidFill>
              </a:rPr>
              <a:t>        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6 décembre 2017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 faisons nous maintenant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même chose (les besoins sont toujours là)</a:t>
            </a:r>
          </a:p>
          <a:p>
            <a:r>
              <a:rPr lang="fr-FR" dirty="0" smtClean="0"/>
              <a:t>Des choses en plus : les hybridations sont passionnantes !</a:t>
            </a:r>
          </a:p>
          <a:p>
            <a:r>
              <a:rPr lang="fr-FR" dirty="0" smtClean="0"/>
              <a:t>Exemple : ville (sociologie, ergonomie, génie civil, trafic, matériaux, sécurité, sûreté, économie, logistique, géotechnique, énergie, 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987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qui et 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Avec mille personnes</a:t>
            </a:r>
          </a:p>
          <a:p>
            <a:r>
              <a:rPr lang="fr-FR" dirty="0" smtClean="0"/>
              <a:t>Dans six endroits principaux</a:t>
            </a:r>
          </a:p>
          <a:p>
            <a:r>
              <a:rPr lang="fr-FR" dirty="0" smtClean="0"/>
              <a:t>Eux-mêmes reliés historiquement à leurs voisins académiques et collectivités territoriales</a:t>
            </a:r>
          </a:p>
          <a:p>
            <a:r>
              <a:rPr lang="fr-FR" dirty="0" smtClean="0"/>
              <a:t>Avec des « équipements remarquables » à visiter !!!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028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en particulier ici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Présentation de deux départements : MAST et COSYS</a:t>
            </a:r>
          </a:p>
          <a:p>
            <a:r>
              <a:rPr lang="fr-FR" dirty="0" smtClean="0"/>
              <a:t>Les visites 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dirty="0" smtClean="0"/>
              <a:t>Dalle d’essais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dirty="0" err="1" smtClean="0"/>
              <a:t>Sense</a:t>
            </a:r>
            <a:r>
              <a:rPr lang="fr-FR" sz="2400" dirty="0"/>
              <a:t>-</a:t>
            </a:r>
            <a:r>
              <a:rPr lang="fr-FR" sz="2400" dirty="0" smtClean="0"/>
              <a:t>City</a:t>
            </a:r>
            <a:endParaRPr lang="fr-FR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smtClean="0"/>
              <a:t>Plateforme </a:t>
            </a:r>
            <a:r>
              <a:rPr lang="fr-FR" sz="2400" dirty="0" smtClean="0"/>
              <a:t>d’essais multi-échelle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dirty="0" smtClean="0"/>
              <a:t>Clair-</a:t>
            </a:r>
            <a:r>
              <a:rPr lang="fr-FR" sz="2400" dirty="0" err="1" smtClean="0"/>
              <a:t>Siti</a:t>
            </a:r>
            <a:endParaRPr lang="fr-FR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dirty="0" smtClean="0"/>
              <a:t>Simulateurs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dirty="0" smtClean="0"/>
              <a:t>Chimie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dirty="0" smtClean="0"/>
              <a:t>Photométrie</a:t>
            </a:r>
          </a:p>
        </p:txBody>
      </p:sp>
    </p:spTree>
    <p:extLst>
      <p:ext uri="{BB962C8B-B14F-4D97-AF65-F5344CB8AC3E}">
        <p14:creationId xmlns:p14="http://schemas.microsoft.com/office/powerpoint/2010/main" val="10930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Place aux questions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  <a:defRPr/>
            </a:pPr>
            <a:r>
              <a:rPr lang="fr-FR" sz="1600" b="1" dirty="0" err="1" smtClean="0"/>
              <a:t>Ifsttar</a:t>
            </a:r>
            <a:endParaRPr lang="fr-FR" sz="1600" b="1" dirty="0" smtClean="0"/>
          </a:p>
          <a:p>
            <a:pPr>
              <a:buNone/>
              <a:defRPr/>
            </a:pPr>
            <a:r>
              <a:rPr lang="fr-FR" sz="1600" dirty="0" smtClean="0"/>
              <a:t>14-20 Bld. Newton</a:t>
            </a:r>
          </a:p>
          <a:p>
            <a:pPr>
              <a:buNone/>
              <a:defRPr/>
            </a:pPr>
            <a:r>
              <a:rPr lang="fr-FR" sz="1600" dirty="0" smtClean="0"/>
              <a:t>Cité Descartes</a:t>
            </a:r>
          </a:p>
          <a:p>
            <a:pPr>
              <a:buNone/>
              <a:defRPr/>
            </a:pPr>
            <a:r>
              <a:rPr lang="fr-FR" sz="1600" dirty="0" smtClean="0"/>
              <a:t>Champs sur Marne</a:t>
            </a:r>
          </a:p>
          <a:p>
            <a:pPr>
              <a:buNone/>
              <a:defRPr/>
            </a:pPr>
            <a:r>
              <a:rPr lang="fr-FR" sz="1600" dirty="0" smtClean="0"/>
              <a:t>77447 Marne-la-Vallée Cedex 2</a:t>
            </a:r>
          </a:p>
          <a:p>
            <a:pPr>
              <a:buNone/>
              <a:defRPr/>
            </a:pPr>
            <a:r>
              <a:rPr lang="fr-FR" sz="1600" dirty="0" smtClean="0"/>
              <a:t>France</a:t>
            </a:r>
            <a:endParaRPr lang="fr-FR" sz="1600" b="1" dirty="0" smtClean="0"/>
          </a:p>
          <a:p>
            <a:pPr>
              <a:buNone/>
              <a:defRPr/>
            </a:pPr>
            <a:r>
              <a:rPr lang="fr-FR" sz="1400" dirty="0" smtClean="0"/>
              <a:t>Tél. +33 (0)1 81 66 80 10</a:t>
            </a:r>
          </a:p>
          <a:p>
            <a:pPr>
              <a:buNone/>
              <a:defRPr/>
            </a:pPr>
            <a:r>
              <a:rPr lang="fr-FR" sz="1600" b="1" dirty="0" smtClean="0">
                <a:solidFill>
                  <a:srgbClr val="00A6A7"/>
                </a:solidFill>
              </a:rPr>
              <a:t>www.ifsttar.fr </a:t>
            </a:r>
          </a:p>
          <a:p>
            <a:pPr>
              <a:buNone/>
              <a:defRPr/>
            </a:pPr>
            <a:r>
              <a:rPr lang="fr-FR" sz="1600" dirty="0">
                <a:solidFill>
                  <a:srgbClr val="00A6A7"/>
                </a:solidFill>
              </a:rPr>
              <a:t>h</a:t>
            </a:r>
            <a:r>
              <a:rPr lang="fr-FR" sz="1600" dirty="0" smtClean="0">
                <a:solidFill>
                  <a:srgbClr val="00A6A7"/>
                </a:solidFill>
              </a:rPr>
              <a:t>elene.jacquot-guimbal@ifsttar.fr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Quelques informations pratiques …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Sonnerie continue : alarme incendie</a:t>
            </a:r>
          </a:p>
          <a:p>
            <a:pPr marL="0" indent="0">
              <a:buNone/>
            </a:pPr>
            <a:r>
              <a:rPr lang="fr-FR" dirty="0" smtClean="0"/>
              <a:t>Si malaise ou accident : appeler le PC sécurité, au </a:t>
            </a:r>
            <a:r>
              <a:rPr lang="fr-FR" sz="4400" dirty="0" smtClean="0">
                <a:solidFill>
                  <a:srgbClr val="FF0000"/>
                </a:solidFill>
              </a:rPr>
              <a:t>118</a:t>
            </a:r>
          </a:p>
          <a:p>
            <a:pPr marL="0" indent="0">
              <a:buNone/>
            </a:pPr>
            <a:r>
              <a:rPr lang="fr-FR" dirty="0" smtClean="0"/>
              <a:t>Déjeuners au restaurant dans le bâtiment, pauses dans l’espace devant l’amphi, départ en navette ce soir pour dîner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Pourquoi ces séminaires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Pour se présenter </a:t>
            </a:r>
          </a:p>
          <a:p>
            <a:r>
              <a:rPr lang="fr-FR" dirty="0"/>
              <a:t>Pour échanger</a:t>
            </a:r>
          </a:p>
          <a:p>
            <a:r>
              <a:rPr lang="fr-FR" dirty="0"/>
              <a:t>Pour commencer à construire</a:t>
            </a:r>
          </a:p>
          <a:p>
            <a:r>
              <a:rPr lang="fr-FR" dirty="0"/>
              <a:t>Pour créer une communauté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En restant conscient que tout cela prend du temps … et qu’il est donc urgent de commencer !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79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Quelques mots sur l’</a:t>
            </a:r>
            <a:r>
              <a:rPr lang="fr-FR" sz="3600" dirty="0" err="1" smtClean="0"/>
              <a:t>Ifsttar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Créé en 2011</a:t>
            </a:r>
          </a:p>
          <a:p>
            <a:r>
              <a:rPr lang="fr-FR" dirty="0" smtClean="0"/>
              <a:t>Environ 1000 personnes</a:t>
            </a:r>
          </a:p>
          <a:p>
            <a:r>
              <a:rPr lang="fr-FR" dirty="0" smtClean="0"/>
              <a:t>Sur des sujets tournés autour des transports et du génie civil …</a:t>
            </a:r>
          </a:p>
          <a:p>
            <a:r>
              <a:rPr lang="fr-FR" dirty="0" smtClean="0"/>
              <a:t>Donc de la ville !</a:t>
            </a:r>
          </a:p>
          <a:p>
            <a:r>
              <a:rPr lang="fr-FR" dirty="0" smtClean="0"/>
              <a:t>Et allant de la sociologie aux mathématiques</a:t>
            </a:r>
            <a:endParaRPr lang="fr-FR" dirty="0"/>
          </a:p>
          <a:p>
            <a:r>
              <a:rPr lang="fr-FR" dirty="0" smtClean="0"/>
              <a:t>À partir du LCPC et de l’</a:t>
            </a:r>
            <a:r>
              <a:rPr lang="fr-FR" dirty="0" err="1" smtClean="0"/>
              <a:t>Inrets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882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Les origines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L’</a:t>
            </a:r>
            <a:r>
              <a:rPr lang="fr-FR" dirty="0" err="1" smtClean="0"/>
              <a:t>Ifsttar</a:t>
            </a:r>
            <a:r>
              <a:rPr lang="fr-FR" dirty="0" smtClean="0"/>
              <a:t> est le résultat d’une fusion …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… d’établissements qui ont eux même une histoire …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425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parallèles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Organisme national de sécurité </a:t>
            </a:r>
            <a:r>
              <a:rPr lang="fr-FR" dirty="0" smtClean="0"/>
              <a:t>routière (ONSER), association pour la recherche créée en 1961  </a:t>
            </a:r>
          </a:p>
          <a:p>
            <a:r>
              <a:rPr lang="fr-FR" dirty="0" smtClean="0"/>
              <a:t>Institut de recherche sur les transports, EPST créé en 1970  </a:t>
            </a:r>
          </a:p>
          <a:p>
            <a:r>
              <a:rPr lang="fr-FR" dirty="0" smtClean="0"/>
              <a:t>1972 : 18000 morts sur les routes </a:t>
            </a:r>
          </a:p>
          <a:p>
            <a:r>
              <a:rPr lang="fr-FR" dirty="0" smtClean="0"/>
              <a:t>1985 : création de l’EPST </a:t>
            </a:r>
            <a:r>
              <a:rPr lang="fr-FR" dirty="0" err="1" smtClean="0"/>
              <a:t>Inrets</a:t>
            </a:r>
            <a:r>
              <a:rPr lang="fr-FR" dirty="0" smtClean="0"/>
              <a:t> par fusion                            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XIXè</a:t>
            </a:r>
            <a:r>
              <a:rPr lang="fr-FR" dirty="0" smtClean="0"/>
              <a:t> siècle : création des laboratoires de l’ENPC</a:t>
            </a:r>
          </a:p>
          <a:p>
            <a:r>
              <a:rPr lang="fr-FR" dirty="0" smtClean="0"/>
              <a:t>Déménagement Bd Lefebvre à Paris</a:t>
            </a:r>
          </a:p>
          <a:p>
            <a:r>
              <a:rPr lang="fr-FR" dirty="0" smtClean="0"/>
              <a:t>Création du LCPC en 1949</a:t>
            </a:r>
          </a:p>
          <a:p>
            <a:r>
              <a:rPr lang="fr-FR" dirty="0" smtClean="0"/>
              <a:t>1960-70 : construction du réseau majeur d’infrastructures routières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3937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r>
              <a:rPr lang="fr-FR" dirty="0" smtClean="0"/>
              <a:t>Des parallèles … qui se rejoignent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2792" cy="4277070"/>
          </a:xfrm>
        </p:spPr>
        <p:txBody>
          <a:bodyPr/>
          <a:lstStyle/>
          <a:p>
            <a:r>
              <a:rPr lang="fr-FR" dirty="0" smtClean="0"/>
              <a:t>L’</a:t>
            </a:r>
            <a:r>
              <a:rPr lang="fr-FR" dirty="0" err="1" smtClean="0"/>
              <a:t>Inrets</a:t>
            </a:r>
            <a:r>
              <a:rPr lang="fr-FR" dirty="0" smtClean="0"/>
              <a:t> et le LCPC ont le même président de CA depuis 1998</a:t>
            </a:r>
          </a:p>
          <a:p>
            <a:r>
              <a:rPr lang="fr-FR" dirty="0" smtClean="0"/>
              <a:t>Projets communs dans les années 2000</a:t>
            </a:r>
          </a:p>
          <a:p>
            <a:r>
              <a:rPr lang="fr-FR" dirty="0" smtClean="0"/>
              <a:t>Décision de fusionner en mars 2010	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4240" cy="4277071"/>
          </a:xfrm>
        </p:spPr>
        <p:txBody>
          <a:bodyPr/>
          <a:lstStyle/>
          <a:p>
            <a:r>
              <a:rPr lang="fr-FR" dirty="0" smtClean="0"/>
              <a:t>Le LCPC est transformé en EPST en 1998</a:t>
            </a:r>
          </a:p>
          <a:p>
            <a:r>
              <a:rPr lang="fr-FR" dirty="0" smtClean="0"/>
              <a:t>Création du LIVIC, laboratoire commun, à Satory  </a:t>
            </a:r>
          </a:p>
          <a:p>
            <a:r>
              <a:rPr lang="fr-FR" dirty="0" smtClean="0"/>
              <a:t>Création de l’</a:t>
            </a:r>
            <a:r>
              <a:rPr lang="fr-FR" dirty="0" err="1" smtClean="0"/>
              <a:t>Ifsttar</a:t>
            </a:r>
            <a:r>
              <a:rPr lang="fr-FR" dirty="0" smtClean="0"/>
              <a:t> au 1</a:t>
            </a:r>
            <a:r>
              <a:rPr lang="fr-FR" baseline="30000" dirty="0" smtClean="0"/>
              <a:t>er</a:t>
            </a:r>
            <a:r>
              <a:rPr lang="fr-FR" dirty="0" smtClean="0"/>
              <a:t> janvier 2011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708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 fais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ons nous ? 1/2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« transports » pour ne pas laisser l’expertise aux sociétés nationales (Arcueil puis Bron et </a:t>
            </a:r>
            <a:r>
              <a:rPr lang="fr-FR" dirty="0" err="1" smtClean="0"/>
              <a:t>MlV</a:t>
            </a:r>
            <a:r>
              <a:rPr lang="fr-FR" dirty="0" smtClean="0"/>
              <a:t>)</a:t>
            </a:r>
          </a:p>
          <a:p>
            <a:r>
              <a:rPr lang="fr-FR" dirty="0" smtClean="0"/>
              <a:t>« transports » pour accompagner des innovations : le VAL (Villeneuve d’Ascq) </a:t>
            </a:r>
          </a:p>
          <a:p>
            <a:r>
              <a:rPr lang="fr-FR" dirty="0" smtClean="0"/>
              <a:t>« sécurité routière » : éviter les sorties de routes (Bron), biomécanique (Bron, Marseille), ergonomie (Bron), mécanismes d’accidents et création des SAMU (Salon de Provence), épidémiologie (Bron), 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00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 fais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ons nous ? 2/2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Génie civil pour supporter les nouveaux trafics (Paris puis Nantes)</a:t>
            </a:r>
          </a:p>
          <a:p>
            <a:r>
              <a:rPr lang="fr-FR" dirty="0" smtClean="0"/>
              <a:t>Matériaux (pour utiliser des matériaux de qualité décroissante)</a:t>
            </a:r>
          </a:p>
          <a:p>
            <a:r>
              <a:rPr lang="fr-FR" dirty="0" smtClean="0"/>
              <a:t>Géotechnique (pour que tout ça tienne)</a:t>
            </a:r>
          </a:p>
          <a:p>
            <a:r>
              <a:rPr lang="fr-FR" dirty="0" smtClean="0"/>
              <a:t>Adhérence et visibilité (Satory, et on sent arriver la sécurité)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824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24410</TotalTime>
  <Words>458</Words>
  <Application>Microsoft Office PowerPoint</Application>
  <PresentationFormat>Affichage à l'écran (4:3)</PresentationFormat>
  <Paragraphs>87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Thème Office</vt:lpstr>
      <vt:lpstr>Institut français des sciences et technologies des transports, de l’aménagement et des réseaux</vt:lpstr>
      <vt:lpstr>Quelques informations pratiques …</vt:lpstr>
      <vt:lpstr>Pourquoi ces séminaires ?</vt:lpstr>
      <vt:lpstr>Quelques mots sur l’Ifsttar</vt:lpstr>
      <vt:lpstr>Les origines</vt:lpstr>
      <vt:lpstr>Des parallèles …</vt:lpstr>
      <vt:lpstr>Des parallèles … qui se rejoignent</vt:lpstr>
      <vt:lpstr>Que faisions nous ? 1/2</vt:lpstr>
      <vt:lpstr>Que faisions nous ? 2/2</vt:lpstr>
      <vt:lpstr>Que faisons nous maintenant ?</vt:lpstr>
      <vt:lpstr>Avec qui et quoi ?</vt:lpstr>
      <vt:lpstr>Et en particulier ici …</vt:lpstr>
      <vt:lpstr>Place aux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gantier</dc:creator>
  <cp:lastModifiedBy>Thierry Fragnet</cp:lastModifiedBy>
  <cp:revision>189</cp:revision>
  <dcterms:created xsi:type="dcterms:W3CDTF">2012-09-10T08:46:14Z</dcterms:created>
  <dcterms:modified xsi:type="dcterms:W3CDTF">2018-01-19T19:32:53Z</dcterms:modified>
</cp:coreProperties>
</file>