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7" r:id="rId2"/>
    <p:sldId id="465" r:id="rId3"/>
    <p:sldId id="349" r:id="rId4"/>
    <p:sldId id="361" r:id="rId5"/>
    <p:sldId id="362" r:id="rId6"/>
    <p:sldId id="363" r:id="rId7"/>
    <p:sldId id="358" r:id="rId8"/>
    <p:sldId id="410" r:id="rId9"/>
    <p:sldId id="413" r:id="rId10"/>
    <p:sldId id="368" r:id="rId11"/>
    <p:sldId id="415" r:id="rId12"/>
    <p:sldId id="417" r:id="rId13"/>
    <p:sldId id="327" r:id="rId14"/>
    <p:sldId id="350" r:id="rId15"/>
    <p:sldId id="418" r:id="rId16"/>
    <p:sldId id="420" r:id="rId17"/>
    <p:sldId id="423" r:id="rId18"/>
    <p:sldId id="421" r:id="rId19"/>
    <p:sldId id="464" r:id="rId20"/>
    <p:sldId id="446" r:id="rId21"/>
    <p:sldId id="455" r:id="rId22"/>
    <p:sldId id="425" r:id="rId23"/>
  </p:sldIdLst>
  <p:sldSz cx="9144000" cy="6858000" type="screen4x3"/>
  <p:notesSz cx="6858000" cy="9144000"/>
  <p:defaultTextStyle>
    <a:defPPr>
      <a:defRPr lang="fr-FR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pitchFamily="-65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pitchFamily="-65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pitchFamily="-65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pitchFamily="-65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pitchFamily="-65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 pitchFamily="-65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 pitchFamily="-65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 pitchFamily="-65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 pitchFamily="-65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6A7"/>
    <a:srgbClr val="0000FF"/>
    <a:srgbClr val="CCF0CB"/>
    <a:srgbClr val="00A6A4"/>
    <a:srgbClr val="57AB27"/>
    <a:srgbClr val="FBFBFB"/>
    <a:srgbClr val="A0DF9D"/>
    <a:srgbClr val="C5CD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06" autoAdjust="0"/>
    <p:restoredTop sz="90681" autoAdjust="0"/>
  </p:normalViewPr>
  <p:slideViewPr>
    <p:cSldViewPr snapToObjects="1">
      <p:cViewPr varScale="1">
        <p:scale>
          <a:sx n="66" d="100"/>
          <a:sy n="66" d="100"/>
        </p:scale>
        <p:origin x="154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5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DC5A06B-26E2-40F4-ACB6-19F11CFBC029}" type="datetimeFigureOut">
              <a:rPr lang="fr-FR"/>
              <a:pPr>
                <a:defRPr/>
              </a:pPr>
              <a:t>06/12/2017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4B44875A-B598-4ACB-89A2-B31B85CD703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27F06599-0C7E-4E11-BBB2-DAFA83641E73}" type="datetime1">
              <a:rPr lang="fr-FR"/>
              <a:pPr>
                <a:defRPr/>
              </a:pPr>
              <a:t>06/12/2017</a:t>
            </a:fld>
            <a:endParaRPr lang="fr-FR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5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F0DF553F-1480-4248-9216-2017729EF43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ヒラギノ角ゴ Pro W3" pitchFamily="-65" charset="-128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ヒラギノ角ゴ Pro W3" pitchFamily="-65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ヒラギノ角ゴ Pro W3" pitchFamily="-65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ヒラギノ角ゴ Pro W3" pitchFamily="-65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ヒラギノ角ゴ Pro W3" pitchFamily="-65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DF553F-1480-4248-9216-2017729EF43E}" type="slidenum">
              <a:rPr lang="fr-FR" smtClean="0"/>
              <a:pPr>
                <a:defRPr/>
              </a:pPr>
              <a:t>3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759" tIns="43880" rIns="87759" bIns="43880" anchor="b"/>
          <a:lstStyle/>
          <a:p>
            <a:pPr algn="r" defTabSz="877888"/>
            <a:fld id="{827F748C-BD8D-47B6-9F88-4586F152F5C7}" type="slidenum">
              <a:rPr lang="fr-FR" sz="1100">
                <a:cs typeface="Arial" charset="0"/>
              </a:rPr>
              <a:pPr algn="r" defTabSz="877888"/>
              <a:t>5</a:t>
            </a:fld>
            <a:endParaRPr lang="fr-FR" sz="1100">
              <a:cs typeface="Arial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87759" tIns="43880" rIns="87759" bIns="43880"/>
          <a:lstStyle/>
          <a:p>
            <a:pPr defTabSz="914400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759" tIns="43880" rIns="87759" bIns="43880" anchor="b"/>
          <a:lstStyle/>
          <a:p>
            <a:pPr algn="r" defTabSz="877888"/>
            <a:fld id="{A4A6A387-5E91-4AEB-BD40-CF03245D1180}" type="slidenum">
              <a:rPr lang="fr-FR" sz="1100">
                <a:cs typeface="Arial" charset="0"/>
              </a:rPr>
              <a:pPr algn="r" defTabSz="877888"/>
              <a:t>6</a:t>
            </a:fld>
            <a:endParaRPr lang="fr-FR" sz="1100">
              <a:cs typeface="Arial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87759" tIns="43880" rIns="87759" bIns="43880"/>
          <a:lstStyle/>
          <a:p>
            <a:pPr defTabSz="914400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DF553F-1480-4248-9216-2017729EF43E}" type="slidenum">
              <a:rPr lang="fr-FR" smtClean="0"/>
              <a:pPr>
                <a:defRPr/>
              </a:pPr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9641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sz="800" dirty="0" smtClean="0">
                <a:cs typeface="ヒラギノ角ゴ Pro W3" charset="0"/>
              </a:rPr>
              <a:t> </a:t>
            </a:r>
          </a:p>
          <a:p>
            <a:r>
              <a:rPr lang="fr-FR" sz="800" dirty="0" smtClean="0">
                <a:cs typeface="ヒラギノ角ゴ Pro W3" charset="0"/>
              </a:rPr>
              <a:t>Le département Matériaux et Structures (MAST) de l'Ifsttar développe des recherches et expertises sur les matériaux, les infrastructures de transport et les grandes structures de génie civil, notamment celles liées à la production et au transport de l’énergie.  </a:t>
            </a:r>
          </a:p>
          <a:p>
            <a:r>
              <a:rPr lang="fr-FR" sz="800" dirty="0" smtClean="0">
                <a:cs typeface="ヒラギノ角ゴ Pro W3" charset="0"/>
              </a:rPr>
              <a:t> </a:t>
            </a:r>
          </a:p>
          <a:p>
            <a:r>
              <a:rPr lang="fr-FR" sz="800" dirty="0" smtClean="0">
                <a:cs typeface="ヒラギノ角ゴ Pro W3" charset="0"/>
              </a:rPr>
              <a:t>Le département MAST emploie 200 agents à temps plein, à travers 8 laboratoires IFSTTAR basés à Marne-la-Vallée et Nantes et à travers son implication dans le laboratoire Navier, Unité Mixte de Recherche entre l'IFSTTAR, le CNRS et l'Ecole Nationale des Ponts et Chaussées.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4F196A-CF9B-444F-AFAA-4B340F2BCC41}" type="slidenum">
              <a:rPr lang="fr-FR" altLang="fr-FR" smtClean="0"/>
              <a:pPr>
                <a:defRPr/>
              </a:pPr>
              <a:t>19</a:t>
            </a:fld>
            <a:endParaRPr lang="fr-FR" alt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sz="800" dirty="0" smtClean="0">
                <a:cs typeface="ヒラギノ角ゴ Pro W3" charset="0"/>
              </a:rPr>
              <a:t> </a:t>
            </a:r>
          </a:p>
          <a:p>
            <a:r>
              <a:rPr lang="fr-FR" sz="800" dirty="0" smtClean="0">
                <a:cs typeface="ヒラギノ角ゴ Pro W3" charset="0"/>
              </a:rPr>
              <a:t>Le département Matériaux et Structures (MAST) de l'Ifsttar développe des recherches et expertises sur les matériaux, les infrastructures de transport et les grandes structures de génie civil, notamment celles liées à la production et au transport de l’énergie.  </a:t>
            </a:r>
          </a:p>
          <a:p>
            <a:r>
              <a:rPr lang="fr-FR" sz="800" dirty="0" smtClean="0">
                <a:cs typeface="ヒラギノ角ゴ Pro W3" charset="0"/>
              </a:rPr>
              <a:t> </a:t>
            </a:r>
          </a:p>
          <a:p>
            <a:r>
              <a:rPr lang="fr-FR" sz="800" dirty="0" smtClean="0">
                <a:cs typeface="ヒラギノ角ゴ Pro W3" charset="0"/>
              </a:rPr>
              <a:t>Le département MAST emploie 200 agents à temps plein, à travers 8 laboratoires IFSTTAR basés à Marne-la-Vallée et Nantes et à travers son implication dans le laboratoire Navier, Unité Mixte de Recherche entre l'IFSTTAR, le CNRS et l'Ecole Nationale des Ponts et Chaussées.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4F196A-CF9B-444F-AFAA-4B340F2BCC41}" type="slidenum">
              <a:rPr lang="fr-FR" altLang="fr-FR" smtClean="0"/>
              <a:pPr>
                <a:defRPr/>
              </a:pPr>
              <a:t>20</a:t>
            </a:fld>
            <a:endParaRPr lang="fr-FR" alt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sz="800" dirty="0" smtClean="0">
                <a:cs typeface="ヒラギノ角ゴ Pro W3" charset="0"/>
              </a:rPr>
              <a:t> </a:t>
            </a:r>
          </a:p>
          <a:p>
            <a:r>
              <a:rPr lang="fr-FR" sz="800" dirty="0" smtClean="0">
                <a:cs typeface="ヒラギノ角ゴ Pro W3" charset="0"/>
              </a:rPr>
              <a:t>Le département Matériaux et Structures (MAST) de l'Ifsttar développe des recherches et expertises sur les matériaux, les infrastructures de transport et les grandes structures de génie civil, notamment celles liées à la production et au transport de l’énergie.  </a:t>
            </a:r>
          </a:p>
          <a:p>
            <a:r>
              <a:rPr lang="fr-FR" sz="800" dirty="0" smtClean="0">
                <a:cs typeface="ヒラギノ角ゴ Pro W3" charset="0"/>
              </a:rPr>
              <a:t> </a:t>
            </a:r>
          </a:p>
          <a:p>
            <a:r>
              <a:rPr lang="fr-FR" sz="800" dirty="0" smtClean="0">
                <a:cs typeface="ヒラギノ角ゴ Pro W3" charset="0"/>
              </a:rPr>
              <a:t>Le département MAST emploie 200 agents à temps plein, à travers 8 laboratoires IFSTTAR basés à Marne-la-Vallée et Nantes et à travers son implication dans le laboratoire Navier, Unité Mixte de Recherche entre l'IFSTTAR, le CNRS et l'Ecole Nationale des Ponts et Chaussées.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4F196A-CF9B-444F-AFAA-4B340F2BCC41}" type="slidenum">
              <a:rPr lang="fr-FR" altLang="fr-FR" smtClean="0"/>
              <a:pPr>
                <a:defRPr/>
              </a:pPr>
              <a:t>21</a:t>
            </a:fld>
            <a:endParaRPr lang="fr-FR" alt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Cliquez pour modifier le style des sous-titres du masque</a:t>
            </a:r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388" y="274638"/>
            <a:ext cx="8507412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179388" y="274638"/>
            <a:ext cx="8507412" cy="585152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388" y="274638"/>
            <a:ext cx="8507412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fr-FR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 descr="masquePPT_p2_mixte"/>
          <p:cNvPicPr>
            <a:picLocks noChangeAspect="1" noChangeArrowheads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0" y="9525"/>
            <a:ext cx="9144000" cy="683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79388" y="274638"/>
            <a:ext cx="85074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et modifiez le titre</a:t>
            </a:r>
            <a:endParaRPr lang="fr-FR" smtClean="0"/>
          </a:p>
        </p:txBody>
      </p:sp>
      <p:sp>
        <p:nvSpPr>
          <p:cNvPr id="1028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 smtClean="0"/>
          </a:p>
        </p:txBody>
      </p:sp>
      <p:sp>
        <p:nvSpPr>
          <p:cNvPr id="1033" name="Text Box 9"/>
          <p:cNvSpPr txBox="1">
            <a:spLocks noChangeArrowheads="1"/>
          </p:cNvSpPr>
          <p:nvPr userDrawn="1"/>
        </p:nvSpPr>
        <p:spPr bwMode="auto">
          <a:xfrm>
            <a:off x="179388" y="6669088"/>
            <a:ext cx="3887787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  <a:defRPr/>
            </a:pPr>
            <a:r>
              <a:rPr lang="fr-FR" sz="600">
                <a:solidFill>
                  <a:srgbClr val="C5CDD0"/>
                </a:solidFill>
              </a:rPr>
              <a:t>Intervenant - date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500" kern="1200">
          <a:solidFill>
            <a:srgbClr val="00A6A4"/>
          </a:solidFill>
          <a:latin typeface="Arial" charset="0"/>
          <a:ea typeface="ヒラギノ角ゴ Pro W3" pitchFamily="-65" charset="-128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500">
          <a:solidFill>
            <a:srgbClr val="00A6A4"/>
          </a:solidFill>
          <a:latin typeface="Arial" charset="0"/>
          <a:ea typeface="ヒラギノ角ゴ Pro W3" pitchFamily="-65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500">
          <a:solidFill>
            <a:srgbClr val="00A6A4"/>
          </a:solidFill>
          <a:latin typeface="Arial" charset="0"/>
          <a:ea typeface="ヒラギノ角ゴ Pro W3" pitchFamily="-65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500">
          <a:solidFill>
            <a:srgbClr val="00A6A4"/>
          </a:solidFill>
          <a:latin typeface="Arial" charset="0"/>
          <a:ea typeface="ヒラギノ角ゴ Pro W3" pitchFamily="-65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500">
          <a:solidFill>
            <a:srgbClr val="00A6A4"/>
          </a:solidFill>
          <a:latin typeface="Arial" charset="0"/>
          <a:ea typeface="ヒラギノ角ゴ Pro W3" pitchFamily="-65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500">
          <a:solidFill>
            <a:srgbClr val="00A6A4"/>
          </a:solidFill>
          <a:latin typeface="Arial" charset="0"/>
          <a:ea typeface="ヒラギノ角ゴ Pro W3" pitchFamily="-65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500">
          <a:solidFill>
            <a:srgbClr val="00A6A4"/>
          </a:solidFill>
          <a:latin typeface="Arial" charset="0"/>
          <a:ea typeface="ヒラギノ角ゴ Pro W3" pitchFamily="-65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500">
          <a:solidFill>
            <a:srgbClr val="00A6A4"/>
          </a:solidFill>
          <a:latin typeface="Arial" charset="0"/>
          <a:ea typeface="ヒラギノ角ゴ Pro W3" pitchFamily="-65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500">
          <a:solidFill>
            <a:srgbClr val="00A6A4"/>
          </a:solidFill>
          <a:latin typeface="Arial" charset="0"/>
          <a:ea typeface="ヒラギノ角ゴ Pro W3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0056A9"/>
          </a:solidFill>
          <a:latin typeface="Arial" charset="0"/>
          <a:ea typeface="ヒラギノ角ゴ Pro W3" pitchFamily="-65" charset="-128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rgbClr val="333333"/>
          </a:solidFill>
          <a:latin typeface="Arial" charset="0"/>
          <a:ea typeface="ヒラギノ角ゴ Pro W3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accent1"/>
          </a:solidFill>
          <a:latin typeface="Arial" charset="0"/>
          <a:ea typeface="ヒラギノ角ゴ Pro W3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 charset="0"/>
          <a:ea typeface="ヒラギノ角ゴ Pro W3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400" kern="1200">
          <a:solidFill>
            <a:schemeClr val="tx1"/>
          </a:solidFill>
          <a:latin typeface="Arial" charset="0"/>
          <a:ea typeface="ヒラギノ角ゴ Pro W3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wmf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wmf"/><Relationship Id="rId5" Type="http://schemas.openxmlformats.org/officeDocument/2006/relationships/image" Target="../media/image11.wmf"/><Relationship Id="rId4" Type="http://schemas.openxmlformats.org/officeDocument/2006/relationships/image" Target="../media/image10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masquePTT_p1_mix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050"/>
            <a:ext cx="9144000" cy="683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ZoneTexte 4"/>
          <p:cNvSpPr txBox="1">
            <a:spLocks noChangeArrowheads="1"/>
          </p:cNvSpPr>
          <p:nvPr/>
        </p:nvSpPr>
        <p:spPr bwMode="auto">
          <a:xfrm>
            <a:off x="1116013" y="549275"/>
            <a:ext cx="7777162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fr-FR" sz="4200" b="1">
                <a:solidFill>
                  <a:schemeClr val="bg1"/>
                </a:solidFill>
              </a:rPr>
              <a:t>Présentation du Département Matériaux et Structures</a:t>
            </a:r>
            <a:endParaRPr lang="fr-FR" sz="3600" b="1">
              <a:solidFill>
                <a:srgbClr val="CCF0C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Rectangle 9"/>
          <p:cNvSpPr>
            <a:spLocks noChangeArrowheads="1"/>
          </p:cNvSpPr>
          <p:nvPr/>
        </p:nvSpPr>
        <p:spPr bwMode="auto">
          <a:xfrm>
            <a:off x="304800" y="4399062"/>
            <a:ext cx="3187080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400" b="1" dirty="0"/>
              <a:t/>
            </a:r>
            <a:br>
              <a:rPr lang="fr-FR" sz="2400" b="1" dirty="0"/>
            </a:br>
            <a:r>
              <a:rPr lang="fr-FR" sz="2000" b="1" i="1" dirty="0">
                <a:latin typeface="+mn-lt"/>
              </a:rPr>
              <a:t>Equipements : </a:t>
            </a:r>
            <a:r>
              <a:rPr lang="fr-FR" i="1" dirty="0">
                <a:latin typeface="+mn-lt"/>
              </a:rPr>
              <a:t>Dalle d’essais 600 m² et murs de </a:t>
            </a:r>
            <a:r>
              <a:rPr lang="fr-FR" i="1" dirty="0" smtClean="0">
                <a:latin typeface="+mn-lt"/>
              </a:rPr>
              <a:t>réactions</a:t>
            </a:r>
            <a:endParaRPr lang="fr-FR" i="1" dirty="0">
              <a:latin typeface="+mn-lt"/>
            </a:endParaRPr>
          </a:p>
        </p:txBody>
      </p:sp>
      <p:sp>
        <p:nvSpPr>
          <p:cNvPr id="25606" name="Rectangle 10"/>
          <p:cNvSpPr>
            <a:spLocks noChangeArrowheads="1"/>
          </p:cNvSpPr>
          <p:nvPr/>
        </p:nvSpPr>
        <p:spPr bwMode="auto">
          <a:xfrm>
            <a:off x="304800" y="257497"/>
            <a:ext cx="3600450" cy="101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b="1" dirty="0">
                <a:solidFill>
                  <a:srgbClr val="00A6A7"/>
                </a:solidFill>
              </a:rPr>
              <a:t>EMMS : Expérimentation et modélisation des matériaux et des structures</a:t>
            </a:r>
            <a:endParaRPr lang="fr-FR" sz="2000" dirty="0"/>
          </a:p>
        </p:txBody>
      </p:sp>
      <p:pic>
        <p:nvPicPr>
          <p:cNvPr id="7" name="Imag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45165" y="1710184"/>
            <a:ext cx="5219324" cy="4874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Espace réservé du contenu 11" descr="P1120280_modif_s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325" y="1710184"/>
            <a:ext cx="3363555" cy="252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/>
          </p:cNvSpPr>
          <p:nvPr>
            <p:ph type="title"/>
          </p:nvPr>
        </p:nvSpPr>
        <p:spPr>
          <a:xfrm>
            <a:off x="1116013" y="274638"/>
            <a:ext cx="7920037" cy="1143000"/>
          </a:xfrm>
        </p:spPr>
        <p:txBody>
          <a:bodyPr/>
          <a:lstStyle/>
          <a:p>
            <a:pPr>
              <a:defRPr/>
            </a:pPr>
            <a:r>
              <a:rPr lang="fr-FR" sz="2800" b="1" dirty="0" smtClean="0">
                <a:solidFill>
                  <a:srgbClr val="00A6A7"/>
                </a:solidFill>
                <a:latin typeface="+mj-lt"/>
              </a:rPr>
              <a:t>SDOA  : Sécurité et durabilité des Ouvrages d’Art</a:t>
            </a:r>
            <a:endParaRPr lang="fr-FR" sz="2800" dirty="0" smtClean="0"/>
          </a:p>
        </p:txBody>
      </p:sp>
      <p:pic>
        <p:nvPicPr>
          <p:cNvPr id="26627" name="Picture 4" descr="defor040_bi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70" y="1268760"/>
            <a:ext cx="9025480" cy="5142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ZoneTexte 4"/>
          <p:cNvSpPr txBox="1">
            <a:spLocks noChangeArrowheads="1"/>
          </p:cNvSpPr>
          <p:nvPr/>
        </p:nvSpPr>
        <p:spPr bwMode="auto">
          <a:xfrm>
            <a:off x="1116013" y="5733256"/>
            <a:ext cx="34559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dirty="0">
                <a:latin typeface="+mn-lt"/>
              </a:rPr>
              <a:t>Expertise d’un local turbine d’un barrage atteint de RGI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3"/>
          <p:cNvSpPr txBox="1">
            <a:spLocks noChangeArrowheads="1"/>
          </p:cNvSpPr>
          <p:nvPr/>
        </p:nvSpPr>
        <p:spPr bwMode="auto">
          <a:xfrm>
            <a:off x="7451725" y="5908675"/>
            <a:ext cx="18415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kumimoji="1" lang="fr-FR" sz="2400">
              <a:latin typeface="Times New Roman" pitchFamily="18" charset="0"/>
            </a:endParaRPr>
          </a:p>
        </p:txBody>
      </p:sp>
      <p:pic>
        <p:nvPicPr>
          <p:cNvPr id="28682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584" y="4512439"/>
            <a:ext cx="3172295" cy="204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3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1628800"/>
            <a:ext cx="4032126" cy="2378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4" name="Picture 8" descr="Image23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7950" y="1586618"/>
            <a:ext cx="3751691" cy="2418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6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3967" y="4174044"/>
            <a:ext cx="3167757" cy="2379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7"/>
          <p:cNvSpPr>
            <a:spLocks/>
          </p:cNvSpPr>
          <p:nvPr/>
        </p:nvSpPr>
        <p:spPr bwMode="auto">
          <a:xfrm>
            <a:off x="406400" y="274638"/>
            <a:ext cx="85074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fr-FR" sz="2800" b="1" dirty="0">
                <a:solidFill>
                  <a:srgbClr val="00A6A4"/>
                </a:solidFill>
                <a:latin typeface="+mj-lt"/>
              </a:rPr>
              <a:t>CPDM : Comportement physico-chimique et durabilité des matériaux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3"/>
          <p:cNvSpPr txBox="1">
            <a:spLocks noChangeArrowheads="1"/>
          </p:cNvSpPr>
          <p:nvPr/>
        </p:nvSpPr>
        <p:spPr bwMode="auto">
          <a:xfrm>
            <a:off x="7451725" y="5908675"/>
            <a:ext cx="18415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kumimoji="1" lang="fr-FR" sz="2400">
              <a:latin typeface="Times New Roman" pitchFamily="18" charset="0"/>
            </a:endParaRPr>
          </a:p>
        </p:txBody>
      </p:sp>
      <p:pic>
        <p:nvPicPr>
          <p:cNvPr id="29704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82370" y="1749573"/>
            <a:ext cx="3265286" cy="2026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Picture 31" descr="http://www.groveoz.info/images/wirestran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1749573"/>
            <a:ext cx="2480856" cy="2011361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</p:pic>
      <p:pic>
        <p:nvPicPr>
          <p:cNvPr id="29706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8077" y="3901707"/>
            <a:ext cx="3856793" cy="2551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7" name="Picture 7"/>
          <p:cNvPicPr preferRelativeResize="0">
            <a:picLocks noChangeArrowheads="1"/>
          </p:cNvPicPr>
          <p:nvPr/>
        </p:nvPicPr>
        <p:blipFill>
          <a:blip r:embed="rId6">
            <a:lum bright="6000"/>
          </a:blip>
          <a:srcRect b="17621"/>
          <a:stretch>
            <a:fillRect/>
          </a:stretch>
        </p:blipFill>
        <p:spPr bwMode="auto">
          <a:xfrm>
            <a:off x="6300458" y="1624308"/>
            <a:ext cx="2486683" cy="2261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8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15013" y="3973661"/>
            <a:ext cx="3678127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7"/>
          <p:cNvSpPr>
            <a:spLocks/>
          </p:cNvSpPr>
          <p:nvPr/>
        </p:nvSpPr>
        <p:spPr bwMode="auto">
          <a:xfrm>
            <a:off x="406400" y="274638"/>
            <a:ext cx="85074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fr-FR" sz="2800" b="1" dirty="0">
                <a:solidFill>
                  <a:srgbClr val="00A6A4"/>
                </a:solidFill>
                <a:latin typeface="+mj-lt"/>
              </a:rPr>
              <a:t>CPDM : Comportement physico-chimique et durabilité des matériaux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fr-FR" sz="2800" b="1" dirty="0" smtClean="0">
                <a:latin typeface="+mj-lt"/>
              </a:rPr>
              <a:t>Les laboratoires sur le site de Nantes</a:t>
            </a:r>
          </a:p>
        </p:txBody>
      </p:sp>
      <p:sp>
        <p:nvSpPr>
          <p:cNvPr id="11267" name="Rectangle 3"/>
          <p:cNvSpPr>
            <a:spLocks noGrp="1"/>
          </p:cNvSpPr>
          <p:nvPr>
            <p:ph type="body" idx="1"/>
          </p:nvPr>
        </p:nvSpPr>
        <p:spPr>
          <a:xfrm>
            <a:off x="457200" y="1417638"/>
            <a:ext cx="8229600" cy="4525962"/>
          </a:xfrm>
        </p:spPr>
        <p:txBody>
          <a:bodyPr/>
          <a:lstStyle/>
          <a:p>
            <a:pPr marL="457200" indent="-457200">
              <a:lnSpc>
                <a:spcPct val="90000"/>
              </a:lnSpc>
              <a:defRPr/>
            </a:pPr>
            <a:r>
              <a:rPr lang="fr-FR" sz="2000" dirty="0" smtClean="0">
                <a:solidFill>
                  <a:schemeClr val="tx1"/>
                </a:solidFill>
                <a:latin typeface="+mn-lt"/>
              </a:rPr>
              <a:t>SMC "Structures métalliques et à câbles</a:t>
            </a:r>
          </a:p>
          <a:p>
            <a:pPr marL="457200" indent="-457200">
              <a:lnSpc>
                <a:spcPct val="90000"/>
              </a:lnSpc>
              <a:defRPr/>
            </a:pPr>
            <a:endParaRPr lang="fr-FR" sz="2000" dirty="0" smtClean="0">
              <a:solidFill>
                <a:schemeClr val="tx1"/>
              </a:solidFill>
              <a:latin typeface="+mn-lt"/>
            </a:endParaRPr>
          </a:p>
          <a:p>
            <a:pPr marL="457200" indent="-457200">
              <a:lnSpc>
                <a:spcPct val="90000"/>
              </a:lnSpc>
              <a:defRPr/>
            </a:pPr>
            <a:r>
              <a:rPr lang="fr-FR" sz="2000" dirty="0" smtClean="0">
                <a:solidFill>
                  <a:schemeClr val="tx1"/>
                </a:solidFill>
                <a:latin typeface="+mn-lt"/>
              </a:rPr>
              <a:t>GPEM "Granulats et procédés d'élaboration des matériaux"  </a:t>
            </a:r>
          </a:p>
          <a:p>
            <a:pPr marL="457200" indent="-457200">
              <a:lnSpc>
                <a:spcPct val="90000"/>
              </a:lnSpc>
              <a:defRPr/>
            </a:pPr>
            <a:endParaRPr lang="fr-FR" sz="2000" dirty="0">
              <a:solidFill>
                <a:schemeClr val="tx1"/>
              </a:solidFill>
              <a:latin typeface="+mn-lt"/>
            </a:endParaRPr>
          </a:p>
          <a:p>
            <a:pPr marL="457200" indent="-457200">
              <a:lnSpc>
                <a:spcPct val="90000"/>
              </a:lnSpc>
              <a:defRPr/>
            </a:pPr>
            <a:r>
              <a:rPr lang="fr-FR" sz="2000" dirty="0" smtClean="0">
                <a:solidFill>
                  <a:schemeClr val="tx1"/>
                </a:solidFill>
                <a:latin typeface="+mn-lt"/>
              </a:rPr>
              <a:t>LAMES "Laboratoire d’Auscultation, Modélisation, Expérimentation des </a:t>
            </a:r>
            <a:r>
              <a:rPr lang="fr-FR" sz="2000" dirty="0" err="1" smtClean="0">
                <a:solidFill>
                  <a:schemeClr val="tx1"/>
                </a:solidFill>
                <a:latin typeface="+mn-lt"/>
              </a:rPr>
              <a:t>infraStructures</a:t>
            </a:r>
            <a:r>
              <a:rPr lang="fr-FR" sz="2000" dirty="0" smtClean="0">
                <a:solidFill>
                  <a:schemeClr val="tx1"/>
                </a:solidFill>
                <a:latin typeface="+mn-lt"/>
              </a:rPr>
              <a:t> de transport </a:t>
            </a:r>
          </a:p>
          <a:p>
            <a:pPr marL="457200" indent="-457200">
              <a:lnSpc>
                <a:spcPct val="90000"/>
              </a:lnSpc>
              <a:defRPr/>
            </a:pPr>
            <a:endParaRPr lang="fr-FR" sz="2000" dirty="0" smtClean="0">
              <a:solidFill>
                <a:schemeClr val="tx1"/>
              </a:solidFill>
              <a:latin typeface="+mn-lt"/>
            </a:endParaRPr>
          </a:p>
          <a:p>
            <a:pPr marL="457200" indent="-457200">
              <a:lnSpc>
                <a:spcPct val="90000"/>
              </a:lnSpc>
              <a:defRPr/>
            </a:pPr>
            <a:r>
              <a:rPr lang="fr-FR" sz="2000" dirty="0" smtClean="0">
                <a:solidFill>
                  <a:schemeClr val="tx1"/>
                </a:solidFill>
                <a:latin typeface="+mn-lt"/>
              </a:rPr>
              <a:t>MIT " Matériaux pour infrastructures de transport".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/>
          </p:cNvSpPr>
          <p:nvPr>
            <p:ph type="title"/>
          </p:nvPr>
        </p:nvSpPr>
        <p:spPr>
          <a:xfrm>
            <a:off x="179388" y="274638"/>
            <a:ext cx="8856662" cy="1143000"/>
          </a:xfrm>
        </p:spPr>
        <p:txBody>
          <a:bodyPr/>
          <a:lstStyle/>
          <a:p>
            <a:pPr algn="ctr">
              <a:defRPr/>
            </a:pPr>
            <a:r>
              <a:rPr lang="fr-FR" sz="2800" b="1" dirty="0" smtClean="0">
                <a:solidFill>
                  <a:srgbClr val="00A6A7"/>
                </a:solidFill>
                <a:latin typeface="+mj-lt"/>
              </a:rPr>
              <a:t>SMC  : Structures métalliques et à câbles</a:t>
            </a:r>
            <a:endParaRPr lang="fr-FR" sz="2800" dirty="0" smtClean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3527" y="1540223"/>
            <a:ext cx="2524697" cy="27644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444209" y="1643838"/>
            <a:ext cx="244827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36600" lvl="1" indent="-279400">
              <a:spcBef>
                <a:spcPts val="438"/>
              </a:spcBef>
              <a:spcAft>
                <a:spcPts val="438"/>
              </a:spcAft>
              <a:buClr>
                <a:srgbClr val="3366CC"/>
              </a:buClr>
              <a:buSzPct val="7500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fr-FR" sz="1400" dirty="0" smtClean="0"/>
              <a:t>Grand équipement d’essai de fatigue de câbles (jusqu’à 24 </a:t>
            </a:r>
            <a:r>
              <a:rPr lang="fr-FR" sz="1600" dirty="0" smtClean="0"/>
              <a:t>000 KN)</a:t>
            </a: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536" y="1417638"/>
            <a:ext cx="3468252" cy="258742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671" y="4053631"/>
            <a:ext cx="2952193" cy="236510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56311" y="4530903"/>
            <a:ext cx="5435607" cy="190100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/>
          </p:cNvSpPr>
          <p:nvPr>
            <p:ph type="title"/>
          </p:nvPr>
        </p:nvSpPr>
        <p:spPr>
          <a:xfrm>
            <a:off x="179388" y="274638"/>
            <a:ext cx="8856662" cy="1143000"/>
          </a:xfrm>
        </p:spPr>
        <p:txBody>
          <a:bodyPr/>
          <a:lstStyle/>
          <a:p>
            <a:pPr>
              <a:defRPr/>
            </a:pPr>
            <a:r>
              <a:rPr lang="fr-FR" sz="2800" b="1" dirty="0" smtClean="0">
                <a:solidFill>
                  <a:srgbClr val="00A6A7"/>
                </a:solidFill>
                <a:latin typeface="+mj-lt"/>
              </a:rPr>
              <a:t>GPEM : Granulats et Procédés d’élaboration des Matériaux</a:t>
            </a:r>
            <a:endParaRPr lang="fr-FR" sz="2800" dirty="0" smtClean="0"/>
          </a:p>
        </p:txBody>
      </p:sp>
      <p:pic>
        <p:nvPicPr>
          <p:cNvPr id="4" name="Image 19" descr="MBoulet2IFSTTAR LIRGEC JUIN 2012_Page_25.jpg"/>
          <p:cNvPicPr>
            <a:picLocks noChangeAspect="1"/>
          </p:cNvPicPr>
          <p:nvPr/>
        </p:nvPicPr>
        <p:blipFill>
          <a:blip r:embed="rId2"/>
          <a:srcRect l="8368" t="19321" r="10838" b="10985"/>
          <a:stretch>
            <a:fillRect/>
          </a:stretch>
        </p:blipFill>
        <p:spPr bwMode="auto">
          <a:xfrm>
            <a:off x="179387" y="1559222"/>
            <a:ext cx="6849219" cy="4174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1043608" y="6093296"/>
            <a:ext cx="3743325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1600" dirty="0">
                <a:latin typeface="+mj-lt"/>
              </a:rPr>
              <a:t>Centrale </a:t>
            </a:r>
            <a:r>
              <a:rPr lang="fr-FR" sz="1600" dirty="0" smtClean="0">
                <a:latin typeface="+mj-lt"/>
              </a:rPr>
              <a:t>d’étude </a:t>
            </a:r>
            <a:r>
              <a:rPr lang="fr-FR" sz="1600" dirty="0">
                <a:latin typeface="+mj-lt"/>
              </a:rPr>
              <a:t>du malaxage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/>
          </p:cNvSpPr>
          <p:nvPr>
            <p:ph type="title"/>
          </p:nvPr>
        </p:nvSpPr>
        <p:spPr>
          <a:xfrm>
            <a:off x="179388" y="274638"/>
            <a:ext cx="8856662" cy="1143000"/>
          </a:xfrm>
        </p:spPr>
        <p:txBody>
          <a:bodyPr/>
          <a:lstStyle/>
          <a:p>
            <a:pPr algn="ctr">
              <a:defRPr/>
            </a:pPr>
            <a:r>
              <a:rPr lang="fr-FR" sz="2800" b="1" dirty="0" smtClean="0">
                <a:solidFill>
                  <a:srgbClr val="00A6A7"/>
                </a:solidFill>
                <a:latin typeface="+mj-lt"/>
              </a:rPr>
              <a:t>LAMES : </a:t>
            </a:r>
            <a:r>
              <a:rPr lang="fr-FR" sz="2800" b="1" dirty="0" smtClean="0">
                <a:latin typeface="+mj-lt"/>
              </a:rPr>
              <a:t>Laboratoire d’Auscultation, Modélisation, Expérimentation des </a:t>
            </a:r>
            <a:r>
              <a:rPr lang="fr-FR" sz="2800" b="1" dirty="0" err="1" smtClean="0">
                <a:latin typeface="+mj-lt"/>
              </a:rPr>
              <a:t>infraStructures</a:t>
            </a:r>
            <a:r>
              <a:rPr lang="fr-FR" sz="2800" b="1" dirty="0" smtClean="0">
                <a:latin typeface="+mj-lt"/>
              </a:rPr>
              <a:t> de transport</a:t>
            </a:r>
            <a:endParaRPr lang="fr-FR" sz="2800" dirty="0" smtClean="0">
              <a:latin typeface="+mj-lt"/>
            </a:endParaRPr>
          </a:p>
        </p:txBody>
      </p:sp>
      <p:pic>
        <p:nvPicPr>
          <p:cNvPr id="39939" name="Picture 20" descr="lcpc"/>
          <p:cNvPicPr>
            <a:picLocks noChangeAspect="1" noChangeArrowheads="1"/>
          </p:cNvPicPr>
          <p:nvPr/>
        </p:nvPicPr>
        <p:blipFill>
          <a:blip r:embed="rId2"/>
          <a:srcRect b="25536"/>
          <a:stretch>
            <a:fillRect/>
          </a:stretch>
        </p:blipFill>
        <p:spPr bwMode="auto">
          <a:xfrm>
            <a:off x="613189" y="1628800"/>
            <a:ext cx="4613801" cy="3119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504032" y="5119518"/>
            <a:ext cx="4103687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i="1" dirty="0">
                <a:latin typeface="+mj-lt"/>
              </a:rPr>
              <a:t>Le manège de structures des </a:t>
            </a:r>
            <a:r>
              <a:rPr lang="fr-FR" i="1" dirty="0" smtClean="0">
                <a:latin typeface="+mj-lt"/>
              </a:rPr>
              <a:t>chaussées</a:t>
            </a:r>
            <a:endParaRPr lang="fr-FR" i="1" dirty="0">
              <a:latin typeface="+mj-lt"/>
            </a:endParaRPr>
          </a:p>
        </p:txBody>
      </p:sp>
      <p:pic>
        <p:nvPicPr>
          <p:cNvPr id="39941" name="Picture 22" descr="C:\Users\dupuy\AppData\Local\Microsoft\Windows\Temporary Internet Files\Content.Outlook\N48RCV7O\DSC04574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8104" y="2893379"/>
            <a:ext cx="3247197" cy="1827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5004048" y="4981128"/>
            <a:ext cx="4609405" cy="6461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i="1" dirty="0">
                <a:latin typeface="+mj-lt"/>
              </a:rPr>
              <a:t>Machine FABAC d’étude de fatigue des chaussées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/>
          </p:cNvSpPr>
          <p:nvPr>
            <p:ph type="title"/>
          </p:nvPr>
        </p:nvSpPr>
        <p:spPr>
          <a:xfrm>
            <a:off x="0" y="188913"/>
            <a:ext cx="8856663" cy="1143000"/>
          </a:xfrm>
        </p:spPr>
        <p:txBody>
          <a:bodyPr/>
          <a:lstStyle/>
          <a:p>
            <a:pPr algn="ctr">
              <a:defRPr/>
            </a:pPr>
            <a:r>
              <a:rPr lang="fr-FR" sz="2800" b="1" dirty="0" smtClean="0">
                <a:solidFill>
                  <a:srgbClr val="00A6A7"/>
                </a:solidFill>
                <a:latin typeface="+mj-lt"/>
              </a:rPr>
              <a:t>MIT  : Matériaux pour Infrastructures de Transport</a:t>
            </a:r>
            <a:endParaRPr lang="fr-FR" sz="2800" dirty="0" smtClean="0"/>
          </a:p>
        </p:txBody>
      </p:sp>
      <p:pic>
        <p:nvPicPr>
          <p:cNvPr id="4" name="Picture 5" descr="http://media.lcpc.fr/ext/img/gdsequipements/laboemc/clip_image04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1628800"/>
            <a:ext cx="2088232" cy="27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http://media.lcpc.fr/ext/img/gdsequipements/laboemc/clip_image03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87824" y="1628800"/>
            <a:ext cx="3096344" cy="2534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 descr="http://media.lcpc.fr/ext/img/gdsequipements/laboemc/clip_image02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205" y="4481895"/>
            <a:ext cx="2624608" cy="2188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http://media.lcpc.fr/ext/img/gdsequipements/laboemc/clip_image03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63888" y="4322739"/>
            <a:ext cx="3741862" cy="2507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fr-FR" sz="2400" b="1" dirty="0" smtClean="0"/>
              <a:t>Thème   </a:t>
            </a:r>
            <a:r>
              <a:rPr lang="fr-FR" sz="2400" b="1" dirty="0" smtClean="0">
                <a:solidFill>
                  <a:srgbClr val="00A6A7"/>
                </a:solidFill>
                <a:latin typeface="Arial" pitchFamily="34" charset="0"/>
                <a:ea typeface="Times New Roman"/>
                <a:cs typeface="Arial" pitchFamily="34" charset="0"/>
              </a:rPr>
              <a:t>A - Durabilité des Infrastructures stratégiques</a:t>
            </a:r>
            <a:endParaRPr lang="fr-FR" sz="2400" b="1" dirty="0">
              <a:solidFill>
                <a:srgbClr val="00A6A7"/>
              </a:solidFill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08495" y="1871217"/>
            <a:ext cx="87484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A1  : </a:t>
            </a: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 Instrumentation, auscultation, surveillance et gestion</a:t>
            </a:r>
            <a:endParaRPr lang="fr-F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fr-FR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A2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 : Réaction de Gonflement Interne des </a:t>
            </a: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bétons</a:t>
            </a:r>
            <a:endParaRPr lang="fr-FR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A3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 : Durabilité des matériaux cimentaires </a:t>
            </a:r>
            <a:endParaRPr lang="fr-FR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b="1" dirty="0" smtClean="0">
              <a:latin typeface="+mn-lt"/>
              <a:cs typeface="Arial" panose="020B0604020202020204" pitchFamily="34" charset="0"/>
            </a:endParaRPr>
          </a:p>
          <a:p>
            <a:r>
              <a:rPr lang="fr-FR" sz="1600" b="1" dirty="0">
                <a:cs typeface="Arial" panose="020B0604020202020204" pitchFamily="34" charset="0"/>
              </a:rPr>
              <a:t>A4</a:t>
            </a:r>
            <a:r>
              <a:rPr lang="fr-FR" b="1" dirty="0">
                <a:cs typeface="Arial" panose="020B0604020202020204" pitchFamily="34" charset="0"/>
              </a:rPr>
              <a:t> : Durabilité des polymères, câbles et armatures :</a:t>
            </a:r>
            <a:r>
              <a:rPr lang="fr-FR" u="sng" dirty="0">
                <a:cs typeface="Arial" panose="020B0604020202020204" pitchFamily="34" charset="0"/>
              </a:rPr>
              <a:t> </a:t>
            </a:r>
          </a:p>
          <a:p>
            <a:endParaRPr lang="fr-FR" b="1" dirty="0">
              <a:cs typeface="Arial" panose="020B0604020202020204" pitchFamily="34" charset="0"/>
            </a:endParaRPr>
          </a:p>
          <a:p>
            <a:r>
              <a:rPr lang="fr-FR" b="1" dirty="0">
                <a:cs typeface="Arial" panose="020B0604020202020204" pitchFamily="34" charset="0"/>
              </a:rPr>
              <a:t> A5 : Comportement mécanique des ouvrages</a:t>
            </a:r>
            <a:r>
              <a:rPr lang="fr-FR" u="sng" dirty="0">
                <a:cs typeface="Arial" panose="020B0604020202020204" pitchFamily="34" charset="0"/>
              </a:rPr>
              <a:t> </a:t>
            </a:r>
            <a:endParaRPr lang="fr-FR" dirty="0">
              <a:cs typeface="Arial" panose="020B0604020202020204" pitchFamily="34" charset="0"/>
            </a:endParaRPr>
          </a:p>
          <a:p>
            <a:endParaRPr lang="fr-FR" dirty="0">
              <a:cs typeface="Arial" panose="020B0604020202020204" pitchFamily="34" charset="0"/>
            </a:endParaRPr>
          </a:p>
          <a:p>
            <a:r>
              <a:rPr lang="fr-FR" b="1" dirty="0">
                <a:cs typeface="Arial" panose="020B0604020202020204" pitchFamily="34" charset="0"/>
              </a:rPr>
              <a:t>A6 : Modélisation et durabilité des routes </a:t>
            </a:r>
          </a:p>
          <a:p>
            <a:endParaRPr lang="fr-FR" b="1" dirty="0"/>
          </a:p>
          <a:p>
            <a:r>
              <a:rPr lang="fr-FR" b="1" dirty="0"/>
              <a:t>A7 : Réparation, renforcement, réduction des risques</a:t>
            </a:r>
          </a:p>
          <a:p>
            <a:endParaRPr lang="fr-FR" dirty="0">
              <a:latin typeface="+mn-lt"/>
              <a:cs typeface="Arial" panose="020B0604020202020204" pitchFamily="34" charset="0"/>
            </a:endParaRPr>
          </a:p>
          <a:p>
            <a:pPr lvl="0"/>
            <a:endParaRPr lang="fr-FR" dirty="0" smtClean="0">
              <a:latin typeface="Arial" pitchFamily="34" charset="0"/>
              <a:cs typeface="Arial" pitchFamily="34" charset="0"/>
            </a:endParaRPr>
          </a:p>
          <a:p>
            <a:pPr lvl="0"/>
            <a:endParaRPr lang="fr-F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77"/>
          <p:cNvGrpSpPr/>
          <p:nvPr/>
        </p:nvGrpSpPr>
        <p:grpSpPr>
          <a:xfrm>
            <a:off x="287989" y="327754"/>
            <a:ext cx="8650780" cy="6488112"/>
            <a:chOff x="153988" y="235695"/>
            <a:chExt cx="8783636" cy="6488112"/>
          </a:xfrm>
        </p:grpSpPr>
        <p:cxnSp>
          <p:nvCxnSpPr>
            <p:cNvPr id="32" name="Connecteur droit 31"/>
            <p:cNvCxnSpPr>
              <a:stCxn id="35" idx="3"/>
            </p:cNvCxnSpPr>
            <p:nvPr/>
          </p:nvCxnSpPr>
          <p:spPr>
            <a:xfrm>
              <a:off x="2682875" y="235695"/>
              <a:ext cx="433388" cy="449262"/>
            </a:xfrm>
            <a:prstGeom prst="line">
              <a:avLst/>
            </a:prstGeom>
            <a:ln w="28575">
              <a:noFill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ZoneTexte 32"/>
            <p:cNvSpPr txBox="1"/>
            <p:nvPr/>
          </p:nvSpPr>
          <p:spPr>
            <a:xfrm>
              <a:off x="153988" y="6260257"/>
              <a:ext cx="760412" cy="2540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000" u="sng" dirty="0"/>
                <a:t>Légende </a:t>
              </a:r>
              <a:r>
                <a:rPr lang="fr-FR" sz="1050" dirty="0"/>
                <a:t>: 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348038" y="6388845"/>
              <a:ext cx="360362" cy="254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35" name="ZoneTexte 36"/>
            <p:cNvSpPr txBox="1">
              <a:spLocks noChangeArrowheads="1"/>
            </p:cNvSpPr>
            <p:nvPr/>
          </p:nvSpPr>
          <p:spPr bwMode="auto">
            <a:xfrm>
              <a:off x="1533525" y="6261845"/>
              <a:ext cx="1582738" cy="414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pitchFamily="-65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pitchFamily="-65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pitchFamily="-65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pitchFamily="-65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pitchFamily="-65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ヒラギノ角ゴ Pro W3" pitchFamily="-65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ヒラギノ角ゴ Pro W3" pitchFamily="-65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ヒラギノ角ゴ Pro W3" pitchFamily="-65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ヒラギノ角ゴ Pro W3" pitchFamily="-65" charset="-128"/>
                </a:defRPr>
              </a:lvl9pPr>
            </a:lstStyle>
            <a:p>
              <a:pPr eaLnBrk="1" hangingPunct="1"/>
              <a:r>
                <a:rPr lang="fr-FR" altLang="fr-FR" sz="1000"/>
                <a:t>Laboratoires de Nantes (Bouguenais)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174750" y="6388845"/>
              <a:ext cx="358775" cy="254000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37" name="ZoneTexte 40"/>
            <p:cNvSpPr txBox="1">
              <a:spLocks noChangeArrowheads="1"/>
            </p:cNvSpPr>
            <p:nvPr/>
          </p:nvSpPr>
          <p:spPr bwMode="auto">
            <a:xfrm>
              <a:off x="3751263" y="6309470"/>
              <a:ext cx="1439862" cy="414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pitchFamily="-65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pitchFamily="-65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pitchFamily="-65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pitchFamily="-65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pitchFamily="-65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ヒラギノ角ゴ Pro W3" pitchFamily="-65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ヒラギノ角ゴ Pro W3" pitchFamily="-65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ヒラギノ角ゴ Pro W3" pitchFamily="-65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ヒラギノ角ゴ Pro W3" pitchFamily="-65" charset="-128"/>
                </a:defRPr>
              </a:lvl9pPr>
            </a:lstStyle>
            <a:p>
              <a:pPr eaLnBrk="1" hangingPunct="1"/>
              <a:r>
                <a:rPr lang="fr-FR" altLang="fr-FR" sz="1000"/>
                <a:t>Laboratoires de Marne la Vallée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191125" y="6388845"/>
              <a:ext cx="360363" cy="2540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39" name="ZoneTexte 43"/>
            <p:cNvSpPr txBox="1">
              <a:spLocks noChangeArrowheads="1"/>
            </p:cNvSpPr>
            <p:nvPr/>
          </p:nvSpPr>
          <p:spPr bwMode="auto">
            <a:xfrm>
              <a:off x="5532438" y="6261845"/>
              <a:ext cx="1271587" cy="415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pitchFamily="-65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pitchFamily="-65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pitchFamily="-65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pitchFamily="-65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pitchFamily="-65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ヒラギノ角ゴ Pro W3" pitchFamily="-65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ヒラギノ角ゴ Pro W3" pitchFamily="-65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ヒラギノ角ゴ Pro W3" pitchFamily="-65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ヒラギノ角ゴ Pro W3" pitchFamily="-65" charset="-128"/>
                </a:defRPr>
              </a:lvl9pPr>
            </a:lstStyle>
            <a:p>
              <a:pPr eaLnBrk="1" hangingPunct="1"/>
              <a:r>
                <a:rPr lang="fr-FR" altLang="fr-FR" sz="1000"/>
                <a:t> Unité Mixte                     (Marne la Vallée)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7019925" y="6388845"/>
              <a:ext cx="360363" cy="254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1" name="ZoneTexte 40"/>
            <p:cNvSpPr txBox="1"/>
            <p:nvPr/>
          </p:nvSpPr>
          <p:spPr>
            <a:xfrm>
              <a:off x="7380288" y="6260257"/>
              <a:ext cx="1439862" cy="4159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050" dirty="0"/>
                <a:t> </a:t>
              </a:r>
              <a:r>
                <a:rPr lang="fr-FR" sz="1000" dirty="0"/>
                <a:t>Direction du département MAST</a:t>
              </a:r>
            </a:p>
          </p:txBody>
        </p:sp>
        <p:sp>
          <p:nvSpPr>
            <p:cNvPr id="43" name="AutoShape 4"/>
            <p:cNvSpPr>
              <a:spLocks noChangeArrowheads="1"/>
            </p:cNvSpPr>
            <p:nvPr/>
          </p:nvSpPr>
          <p:spPr bwMode="auto">
            <a:xfrm>
              <a:off x="2569079" y="1140266"/>
              <a:ext cx="4023304" cy="748489"/>
            </a:xfrm>
            <a:prstGeom prst="flowChartProcess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fr-FR" sz="1600" b="1" dirty="0">
                  <a:latin typeface="Arial" pitchFamily="34" charset="0"/>
                  <a:cs typeface="Arial" pitchFamily="34" charset="0"/>
                </a:rPr>
                <a:t>Département MATERIAUX et </a:t>
              </a:r>
            </a:p>
            <a:p>
              <a:pPr algn="ctr">
                <a:defRPr/>
              </a:pPr>
              <a:r>
                <a:rPr lang="fr-FR" sz="1600" b="1" dirty="0" smtClean="0">
                  <a:latin typeface="Arial" pitchFamily="34" charset="0"/>
                  <a:cs typeface="Arial" pitchFamily="34" charset="0"/>
                </a:rPr>
                <a:t>STRUCTURES</a:t>
              </a:r>
              <a:endParaRPr lang="fr-FR" sz="1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Rectangle à coins arrondis 46"/>
            <p:cNvSpPr/>
            <p:nvPr/>
          </p:nvSpPr>
          <p:spPr>
            <a:xfrm>
              <a:off x="3810000" y="2318495"/>
              <a:ext cx="1785938" cy="1857375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sz="1400" u="sng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Laboratoire NAVIER</a:t>
              </a:r>
              <a:r>
                <a:rPr lang="fr-FR" sz="14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</a:p>
            <a:p>
              <a:pPr algn="ctr">
                <a:defRPr/>
              </a:pPr>
              <a:endParaRPr lang="fr-FR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  <a:p>
              <a:pPr algn="ctr">
                <a:defRPr/>
              </a:pPr>
              <a:r>
                <a:rPr lang="fr-FR" sz="14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(UMR CNRS –ENPC- IFSTTAR) </a:t>
              </a:r>
            </a:p>
          </p:txBody>
        </p:sp>
        <p:sp>
          <p:nvSpPr>
            <p:cNvPr id="48" name="Rectangle à coins arrondis 47"/>
            <p:cNvSpPr/>
            <p:nvPr/>
          </p:nvSpPr>
          <p:spPr>
            <a:xfrm>
              <a:off x="4857750" y="4393357"/>
              <a:ext cx="1714500" cy="1758950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sz="14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Laboratoire</a:t>
              </a:r>
            </a:p>
            <a:p>
              <a:pPr algn="ctr">
                <a:defRPr/>
              </a:pPr>
              <a:r>
                <a:rPr lang="fr-FR" sz="14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Structures métalliques et</a:t>
              </a:r>
            </a:p>
            <a:p>
              <a:pPr algn="ctr">
                <a:defRPr/>
              </a:pPr>
              <a:r>
                <a:rPr lang="fr-FR" sz="14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à câbles</a:t>
              </a:r>
            </a:p>
            <a:p>
              <a:pPr algn="ctr">
                <a:defRPr/>
              </a:pPr>
              <a:r>
                <a:rPr lang="fr-FR" sz="14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(SMC) </a:t>
              </a:r>
            </a:p>
            <a:p>
              <a:pPr algn="ctr">
                <a:defRPr/>
              </a:pPr>
              <a:endParaRPr lang="fr-FR" sz="1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9" name="Rectangle à coins arrondis 48"/>
            <p:cNvSpPr/>
            <p:nvPr/>
          </p:nvSpPr>
          <p:spPr>
            <a:xfrm>
              <a:off x="5792788" y="2318495"/>
              <a:ext cx="1500187" cy="2000250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sz="14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Granulats </a:t>
              </a:r>
              <a:r>
                <a:rPr lang="fr-FR" sz="14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et procédés d'élaboration des matériaux (GPEM) </a:t>
              </a:r>
            </a:p>
            <a:p>
              <a:pPr algn="ctr">
                <a:defRPr/>
              </a:pPr>
              <a:endParaRPr lang="fr-F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" name="Rectangle à coins arrondis 49"/>
            <p:cNvSpPr/>
            <p:nvPr/>
          </p:nvSpPr>
          <p:spPr>
            <a:xfrm>
              <a:off x="6804025" y="4393357"/>
              <a:ext cx="2016125" cy="1671638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sz="14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Laboratoire</a:t>
              </a:r>
            </a:p>
            <a:p>
              <a:pPr algn="ctr">
                <a:defRPr/>
              </a:pPr>
              <a:r>
                <a:rPr lang="fr-FR" sz="14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Auscultation, Modélisation, Expérimentation des infrastructures de transport (LAMES)</a:t>
              </a:r>
            </a:p>
            <a:p>
              <a:pPr algn="ctr">
                <a:defRPr/>
              </a:pPr>
              <a:endParaRPr lang="fr-F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Rectangle à coins arrondis 50"/>
            <p:cNvSpPr/>
            <p:nvPr/>
          </p:nvSpPr>
          <p:spPr>
            <a:xfrm>
              <a:off x="7467599" y="2318495"/>
              <a:ext cx="1470025" cy="2000250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sz="14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Matériaux </a:t>
              </a:r>
              <a:r>
                <a:rPr lang="fr-FR" sz="14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pour infrastructures de transport</a:t>
              </a:r>
            </a:p>
            <a:p>
              <a:pPr algn="ctr">
                <a:defRPr/>
              </a:pPr>
              <a:r>
                <a:rPr lang="fr-FR" sz="14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(MIT</a:t>
              </a:r>
              <a:r>
                <a:rPr lang="fr-FR" sz="14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)</a:t>
              </a:r>
            </a:p>
            <a:p>
              <a:pPr algn="ctr">
                <a:defRPr/>
              </a:pPr>
              <a:endParaRPr lang="fr-FR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" name="Rectangle à coins arrondis 51"/>
            <p:cNvSpPr/>
            <p:nvPr/>
          </p:nvSpPr>
          <p:spPr>
            <a:xfrm>
              <a:off x="1927225" y="2294682"/>
              <a:ext cx="1630363" cy="2000250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sz="14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Comportement </a:t>
              </a:r>
              <a:r>
                <a:rPr lang="fr-FR" sz="14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Physico-Chimique et Durabilité  des Matériaux </a:t>
              </a:r>
              <a:r>
                <a:rPr lang="fr-FR" sz="14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(CPDM)</a:t>
              </a:r>
              <a:endParaRPr lang="fr-FR" sz="14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4" name="Rectangle à coins arrondis 53"/>
            <p:cNvSpPr/>
            <p:nvPr/>
          </p:nvSpPr>
          <p:spPr>
            <a:xfrm>
              <a:off x="927103" y="4365264"/>
              <a:ext cx="1692272" cy="1699731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sz="14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Laboratoire</a:t>
              </a:r>
            </a:p>
            <a:p>
              <a:pPr algn="ctr">
                <a:defRPr/>
              </a:pPr>
              <a:r>
                <a:rPr lang="fr-FR" sz="14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Sécurité </a:t>
              </a:r>
              <a:r>
                <a:rPr lang="fr-FR" sz="14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et durabilité des ouvrages d'art (SDOA</a:t>
              </a:r>
              <a:r>
                <a:rPr lang="fr-FR" sz="14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).</a:t>
              </a:r>
            </a:p>
            <a:p>
              <a:pPr algn="ctr">
                <a:defRPr/>
              </a:pPr>
              <a:endParaRPr lang="fr-FR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" name="Rectangle à coins arrondis 54"/>
            <p:cNvSpPr/>
            <p:nvPr/>
          </p:nvSpPr>
          <p:spPr>
            <a:xfrm>
              <a:off x="2933700" y="4393357"/>
              <a:ext cx="1752600" cy="1741488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sz="14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Laboratoire Expérimentation et modélisation des matériaux et des structures (EMMS) </a:t>
              </a:r>
            </a:p>
            <a:p>
              <a:pPr algn="ctr">
                <a:defRPr/>
              </a:pPr>
              <a:endParaRPr lang="fr-FR" sz="1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56" name="Connecteur droit 55"/>
            <p:cNvCxnSpPr>
              <a:stCxn id="44" idx="3"/>
            </p:cNvCxnSpPr>
            <p:nvPr/>
          </p:nvCxnSpPr>
          <p:spPr>
            <a:xfrm flipH="1">
              <a:off x="3252492" y="1369768"/>
              <a:ext cx="94964" cy="97014"/>
            </a:xfrm>
            <a:prstGeom prst="line">
              <a:avLst/>
            </a:prstGeom>
            <a:ln w="28575">
              <a:noFill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Connecteur droit 59"/>
            <p:cNvCxnSpPr/>
            <p:nvPr/>
          </p:nvCxnSpPr>
          <p:spPr>
            <a:xfrm>
              <a:off x="660400" y="2070845"/>
              <a:ext cx="784066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cteur droit 60"/>
            <p:cNvCxnSpPr/>
            <p:nvPr/>
          </p:nvCxnSpPr>
          <p:spPr>
            <a:xfrm rot="5400000">
              <a:off x="553244" y="2178001"/>
              <a:ext cx="214312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cteur droit 61"/>
            <p:cNvCxnSpPr/>
            <p:nvPr/>
          </p:nvCxnSpPr>
          <p:spPr>
            <a:xfrm flipV="1">
              <a:off x="2722563" y="2067670"/>
              <a:ext cx="0" cy="21431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cteur droit 62"/>
            <p:cNvCxnSpPr>
              <a:stCxn id="47" idx="0"/>
            </p:cNvCxnSpPr>
            <p:nvPr/>
          </p:nvCxnSpPr>
          <p:spPr>
            <a:xfrm flipV="1">
              <a:off x="4703763" y="2067670"/>
              <a:ext cx="0" cy="25082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eur droit 63"/>
            <p:cNvCxnSpPr/>
            <p:nvPr/>
          </p:nvCxnSpPr>
          <p:spPr>
            <a:xfrm rot="5400000" flipH="1" flipV="1">
              <a:off x="6434931" y="2211339"/>
              <a:ext cx="21431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cteur droit 64"/>
            <p:cNvCxnSpPr/>
            <p:nvPr/>
          </p:nvCxnSpPr>
          <p:spPr>
            <a:xfrm rot="5400000" flipH="1" flipV="1">
              <a:off x="8393907" y="2174826"/>
              <a:ext cx="214312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cteur droit 65"/>
            <p:cNvCxnSpPr/>
            <p:nvPr/>
          </p:nvCxnSpPr>
          <p:spPr>
            <a:xfrm flipV="1">
              <a:off x="1674813" y="2104184"/>
              <a:ext cx="0" cy="226108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cteur droit 66"/>
            <p:cNvCxnSpPr/>
            <p:nvPr/>
          </p:nvCxnSpPr>
          <p:spPr>
            <a:xfrm flipV="1">
              <a:off x="3708400" y="2104182"/>
              <a:ext cx="0" cy="228917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cteur droit 67"/>
            <p:cNvCxnSpPr>
              <a:stCxn id="48" idx="0"/>
            </p:cNvCxnSpPr>
            <p:nvPr/>
          </p:nvCxnSpPr>
          <p:spPr>
            <a:xfrm flipV="1">
              <a:off x="5715000" y="2067670"/>
              <a:ext cx="0" cy="232568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cteur droit 68"/>
            <p:cNvCxnSpPr/>
            <p:nvPr/>
          </p:nvCxnSpPr>
          <p:spPr>
            <a:xfrm flipH="1" flipV="1">
              <a:off x="7380288" y="2067670"/>
              <a:ext cx="0" cy="232568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Rectangle à coins arrondis 56"/>
          <p:cNvSpPr/>
          <p:nvPr/>
        </p:nvSpPr>
        <p:spPr>
          <a:xfrm>
            <a:off x="201433" y="2426246"/>
            <a:ext cx="1450916" cy="193885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GB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Formulation</a:t>
            </a:r>
            <a:r>
              <a:rPr lang="en-GB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Microstructure </a:t>
            </a:r>
            <a:r>
              <a:rPr lang="en-GB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Modélisation</a:t>
            </a:r>
            <a:r>
              <a:rPr lang="en-GB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GB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Durabilité</a:t>
            </a:r>
            <a:r>
              <a:rPr lang="en-GB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(FM2D)</a:t>
            </a:r>
          </a:p>
          <a:p>
            <a:pPr algn="ctr">
              <a:defRPr/>
            </a:pPr>
            <a:endParaRPr lang="fr-FR" sz="1600" b="1" dirty="0">
              <a:solidFill>
                <a:srgbClr val="000000"/>
              </a:solidFill>
              <a:latin typeface="Arial" charset="0"/>
              <a:ea typeface="ヒラギノ角ゴ Pro W3" pitchFamily="-65" charset="-128"/>
              <a:cs typeface="Arial" charset="0"/>
            </a:endParaRPr>
          </a:p>
        </p:txBody>
      </p:sp>
      <p:sp>
        <p:nvSpPr>
          <p:cNvPr id="53" name="Rectangle 2"/>
          <p:cNvSpPr txBox="1">
            <a:spLocks/>
          </p:cNvSpPr>
          <p:nvPr/>
        </p:nvSpPr>
        <p:spPr>
          <a:xfrm>
            <a:off x="179388" y="439034"/>
            <a:ext cx="8507412" cy="694866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500" kern="1200">
                <a:solidFill>
                  <a:srgbClr val="00A6A4"/>
                </a:solidFill>
                <a:latin typeface="Arial" charset="0"/>
                <a:ea typeface="ヒラギノ角ゴ Pro W3" pitchFamily="-65" charset="-128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00A6A4"/>
                </a:solidFill>
                <a:latin typeface="Arial" charset="0"/>
                <a:ea typeface="ヒラギノ角ゴ Pro W3" pitchFamily="-65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00A6A4"/>
                </a:solidFill>
                <a:latin typeface="Arial" charset="0"/>
                <a:ea typeface="ヒラギノ角ゴ Pro W3" pitchFamily="-65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00A6A4"/>
                </a:solidFill>
                <a:latin typeface="Arial" charset="0"/>
                <a:ea typeface="ヒラギノ角ゴ Pro W3" pitchFamily="-65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00A6A4"/>
                </a:solidFill>
                <a:latin typeface="Arial" charset="0"/>
                <a:ea typeface="ヒラギノ角ゴ Pro W3" pitchFamily="-65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00A6A4"/>
                </a:solidFill>
                <a:latin typeface="Arial" charset="0"/>
                <a:ea typeface="ヒラギノ角ゴ Pro W3" pitchFamily="-65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00A6A4"/>
                </a:solidFill>
                <a:latin typeface="Arial" charset="0"/>
                <a:ea typeface="ヒラギノ角ゴ Pro W3" pitchFamily="-65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00A6A4"/>
                </a:solidFill>
                <a:latin typeface="Arial" charset="0"/>
                <a:ea typeface="ヒラギノ角ゴ Pro W3" pitchFamily="-65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00A6A4"/>
                </a:solidFill>
                <a:latin typeface="Arial" charset="0"/>
                <a:ea typeface="ヒラギノ角ゴ Pro W3" pitchFamily="-65" charset="-128"/>
              </a:defRPr>
            </a:lvl9pPr>
          </a:lstStyle>
          <a:p>
            <a:pPr algn="ctr">
              <a:defRPr/>
            </a:pPr>
            <a:r>
              <a:rPr lang="fr-FR" sz="2800" b="1" dirty="0" smtClean="0">
                <a:latin typeface="+mj-lt"/>
              </a:rPr>
              <a:t>Les laboratoires du département MAST </a:t>
            </a:r>
            <a:endParaRPr lang="fr-FR" sz="2800" b="1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7885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79512" y="1417638"/>
            <a:ext cx="8712968" cy="2403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</a:pPr>
            <a:r>
              <a:rPr lang="fr-FR" b="1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B1 : Matériaux alternatifs pour les infrastructures et le bâtiment</a:t>
            </a:r>
            <a:r>
              <a:rPr lang="fr-FR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: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</a:pPr>
            <a:endParaRPr lang="fr-F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fr-FR" b="1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B2 : Cycle de vie des infrastructures et recyclage des </a:t>
            </a:r>
            <a:r>
              <a:rPr lang="fr-FR" b="1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matériaux</a:t>
            </a:r>
          </a:p>
          <a:p>
            <a:pPr lvl="0"/>
            <a:endParaRPr lang="fr-FR" b="1" dirty="0" smtClean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r>
              <a:rPr lang="fr-FR" b="1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B3  : 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Procédés, fluides et matériaux complexes 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fr-FR" b="1" dirty="0" smtClean="0">
                <a:latin typeface="+mn-lt"/>
                <a:ea typeface="Times New Roman"/>
                <a:cs typeface="Arial" pitchFamily="34" charset="0"/>
              </a:rPr>
              <a:t>  </a:t>
            </a:r>
            <a:endParaRPr lang="fr-FR" b="1" dirty="0">
              <a:latin typeface="+mn-lt"/>
              <a:ea typeface="Times New Roman"/>
              <a:cs typeface="Arial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</a:pPr>
            <a:endParaRPr lang="fr-FR" sz="1600" dirty="0" smtClean="0"/>
          </a:p>
          <a:p>
            <a:pPr marL="800100" lvl="1" indent="-342900" algn="just">
              <a:lnSpc>
                <a:spcPct val="115000"/>
              </a:lnSpc>
              <a:spcAft>
                <a:spcPts val="0"/>
              </a:spcAft>
              <a:buFont typeface="Times New Roman"/>
              <a:buChar char="-"/>
            </a:pPr>
            <a:endParaRPr lang="fr-FR" sz="1600" dirty="0" smtClean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179388" y="274638"/>
            <a:ext cx="8713092" cy="1143000"/>
          </a:xfrm>
        </p:spPr>
        <p:txBody>
          <a:bodyPr/>
          <a:lstStyle/>
          <a:p>
            <a:r>
              <a:rPr lang="fr-FR" sz="2400" b="1" dirty="0" smtClean="0"/>
              <a:t>Thème B </a:t>
            </a:r>
            <a:r>
              <a:rPr lang="fr-FR" sz="2400" b="1" dirty="0" smtClean="0">
                <a:solidFill>
                  <a:srgbClr val="00A6A7"/>
                </a:solidFill>
                <a:latin typeface="Arial" pitchFamily="34" charset="0"/>
                <a:ea typeface="Times New Roman"/>
                <a:cs typeface="Arial" pitchFamily="34" charset="0"/>
              </a:rPr>
              <a:t>-Développer une économie circulaire de la construction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67544" y="1772816"/>
            <a:ext cx="583264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 dirty="0" smtClean="0"/>
              <a:t> </a:t>
            </a:r>
            <a:endParaRPr lang="fr-F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C1 : Routes innovantes</a:t>
            </a:r>
          </a:p>
          <a:p>
            <a:pPr lvl="0"/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C2 : Structures </a:t>
            </a: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innovantes</a:t>
            </a:r>
          </a:p>
          <a:p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3 : Voies ferrées innovantes </a:t>
            </a:r>
          </a:p>
          <a:p>
            <a:endParaRPr lang="fr-FR" dirty="0"/>
          </a:p>
        </p:txBody>
      </p:sp>
      <p:sp>
        <p:nvSpPr>
          <p:cNvPr id="6" name="Titre 2"/>
          <p:cNvSpPr txBox="1">
            <a:spLocks/>
          </p:cNvSpPr>
          <p:nvPr/>
        </p:nvSpPr>
        <p:spPr bwMode="auto">
          <a:xfrm>
            <a:off x="331788" y="427038"/>
            <a:ext cx="85074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500" kern="1200">
                <a:solidFill>
                  <a:srgbClr val="00A6A4"/>
                </a:solidFill>
                <a:latin typeface="Arial" charset="0"/>
                <a:ea typeface="ヒラギノ角ゴ Pro W3" pitchFamily="-65" charset="-128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00A6A4"/>
                </a:solidFill>
                <a:latin typeface="Arial" charset="0"/>
                <a:ea typeface="ヒラギノ角ゴ Pro W3" pitchFamily="-65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00A6A4"/>
                </a:solidFill>
                <a:latin typeface="Arial" charset="0"/>
                <a:ea typeface="ヒラギノ角ゴ Pro W3" pitchFamily="-65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00A6A4"/>
                </a:solidFill>
                <a:latin typeface="Arial" charset="0"/>
                <a:ea typeface="ヒラギノ角ゴ Pro W3" pitchFamily="-65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00A6A4"/>
                </a:solidFill>
                <a:latin typeface="Arial" charset="0"/>
                <a:ea typeface="ヒラギノ角ゴ Pro W3" pitchFamily="-65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00A6A4"/>
                </a:solidFill>
                <a:latin typeface="Arial" charset="0"/>
                <a:ea typeface="ヒラギノ角ゴ Pro W3" pitchFamily="-65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00A6A4"/>
                </a:solidFill>
                <a:latin typeface="Arial" charset="0"/>
                <a:ea typeface="ヒラギノ角ゴ Pro W3" pitchFamily="-65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00A6A4"/>
                </a:solidFill>
                <a:latin typeface="Arial" charset="0"/>
                <a:ea typeface="ヒラギノ角ゴ Pro W3" pitchFamily="-65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00A6A4"/>
                </a:solidFill>
                <a:latin typeface="Arial" charset="0"/>
                <a:ea typeface="ヒラギノ角ゴ Pro W3" pitchFamily="-65" charset="-128"/>
              </a:defRPr>
            </a:lvl9pPr>
          </a:lstStyle>
          <a:p>
            <a:r>
              <a:rPr lang="fr-FR" sz="2400" b="1" dirty="0" smtClean="0"/>
              <a:t>Thème C - Innovations de rupture   </a:t>
            </a:r>
            <a:endParaRPr lang="fr-FR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" descr="masquePTT_p1_mix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3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ZoneTexte 4"/>
          <p:cNvSpPr txBox="1">
            <a:spLocks noChangeArrowheads="1"/>
          </p:cNvSpPr>
          <p:nvPr/>
        </p:nvSpPr>
        <p:spPr bwMode="auto">
          <a:xfrm>
            <a:off x="1042988" y="2420938"/>
            <a:ext cx="7777162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fr-FR" sz="4200" b="1">
                <a:solidFill>
                  <a:schemeClr val="bg1"/>
                </a:solidFill>
              </a:rPr>
              <a:t>Merci </a:t>
            </a:r>
            <a:r>
              <a:rPr lang="fr-FR" sz="4200" b="1" smtClean="0">
                <a:solidFill>
                  <a:schemeClr val="bg1"/>
                </a:solidFill>
              </a:rPr>
              <a:t>de </a:t>
            </a:r>
            <a:r>
              <a:rPr lang="fr-FR" sz="4200" b="1">
                <a:solidFill>
                  <a:schemeClr val="bg1"/>
                </a:solidFill>
              </a:rPr>
              <a:t>votre attention</a:t>
            </a:r>
            <a:endParaRPr lang="fr-FR" sz="3600" b="1">
              <a:solidFill>
                <a:srgbClr val="CCF0C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fr-FR" sz="2800" b="1" dirty="0" smtClean="0">
                <a:latin typeface="+mj-lt"/>
              </a:rPr>
              <a:t>Le laboratoire Navier </a:t>
            </a:r>
          </a:p>
        </p:txBody>
      </p:sp>
      <p:grpSp>
        <p:nvGrpSpPr>
          <p:cNvPr id="9" name="Group 36"/>
          <p:cNvGrpSpPr>
            <a:grpSpLocks/>
          </p:cNvGrpSpPr>
          <p:nvPr/>
        </p:nvGrpSpPr>
        <p:grpSpPr bwMode="auto">
          <a:xfrm>
            <a:off x="356537" y="1417638"/>
            <a:ext cx="2651017" cy="2605408"/>
            <a:chOff x="2200" y="1117"/>
            <a:chExt cx="1316" cy="1468"/>
          </a:xfrm>
        </p:grpSpPr>
        <p:sp>
          <p:nvSpPr>
            <p:cNvPr id="10" name="Rectangle 13"/>
            <p:cNvSpPr>
              <a:spLocks noChangeArrowheads="1"/>
            </p:cNvSpPr>
            <p:nvPr/>
          </p:nvSpPr>
          <p:spPr bwMode="auto">
            <a:xfrm>
              <a:off x="2200" y="1117"/>
              <a:ext cx="1316" cy="146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r>
                <a:rPr lang="en-GB" sz="2000" b="1" dirty="0" err="1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  <a:cs typeface="Times New Roman" pitchFamily="18" charset="0"/>
                </a:rPr>
                <a:t>Géotechnique</a:t>
              </a:r>
              <a:endParaRPr lang="en-GB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Times New Roman" pitchFamily="18" charset="0"/>
              </a:endParaRPr>
            </a:p>
            <a:p>
              <a:pPr algn="ctr">
                <a:defRPr/>
              </a:pPr>
              <a:endParaRPr lang="en-US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endParaRPr>
            </a:p>
          </p:txBody>
        </p:sp>
        <p:pic>
          <p:nvPicPr>
            <p:cNvPr id="11" name="Picture 16"/>
            <p:cNvPicPr>
              <a:picLocks noChangeAspect="1" noChangeArrowheads="1"/>
            </p:cNvPicPr>
            <p:nvPr/>
          </p:nvPicPr>
          <p:blipFill>
            <a:blip r:embed="rId3"/>
            <a:srcRect l="4778" t="3416" r="54750" b="3569"/>
            <a:stretch>
              <a:fillRect/>
            </a:stretch>
          </p:blipFill>
          <p:spPr bwMode="auto">
            <a:xfrm>
              <a:off x="2472" y="1389"/>
              <a:ext cx="656" cy="10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2" name="Group 41"/>
          <p:cNvGrpSpPr>
            <a:grpSpLocks/>
          </p:cNvGrpSpPr>
          <p:nvPr/>
        </p:nvGrpSpPr>
        <p:grpSpPr bwMode="auto">
          <a:xfrm>
            <a:off x="405073" y="4111793"/>
            <a:ext cx="2736304" cy="2505428"/>
            <a:chOff x="4086" y="2704"/>
            <a:chExt cx="1674" cy="1551"/>
          </a:xfrm>
        </p:grpSpPr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4086" y="2704"/>
              <a:ext cx="1674" cy="155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r>
                <a:rPr lang="en-GB" sz="2000" b="1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  <a:cs typeface="Times New Roman" pitchFamily="18" charset="0"/>
                </a:rPr>
                <a:t>Multi-</a:t>
              </a:r>
              <a:r>
                <a:rPr lang="en-GB" sz="2000" b="1" dirty="0" err="1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  <a:cs typeface="Times New Roman" pitchFamily="18" charset="0"/>
                </a:rPr>
                <a:t>échelle</a:t>
              </a:r>
              <a:endParaRPr lang="en-GB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Times New Roman" pitchFamily="18" charset="0"/>
              </a:endParaRPr>
            </a:p>
            <a:p>
              <a:pPr algn="ctr">
                <a:defRPr/>
              </a:pPr>
              <a:endParaRPr lang="en-US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endParaRPr>
            </a:p>
          </p:txBody>
        </p:sp>
        <p:grpSp>
          <p:nvGrpSpPr>
            <p:cNvPr id="14" name="Group 22"/>
            <p:cNvGrpSpPr>
              <a:grpSpLocks/>
            </p:cNvGrpSpPr>
            <p:nvPr/>
          </p:nvGrpSpPr>
          <p:grpSpPr bwMode="auto">
            <a:xfrm>
              <a:off x="5103" y="3521"/>
              <a:ext cx="567" cy="598"/>
              <a:chOff x="624" y="1008"/>
              <a:chExt cx="1248" cy="1008"/>
            </a:xfrm>
          </p:grpSpPr>
          <p:sp>
            <p:nvSpPr>
              <p:cNvPr id="19" name="Rectangle 23"/>
              <p:cNvSpPr>
                <a:spLocks noChangeArrowheads="1"/>
              </p:cNvSpPr>
              <p:nvPr/>
            </p:nvSpPr>
            <p:spPr bwMode="auto">
              <a:xfrm>
                <a:off x="624" y="1008"/>
                <a:ext cx="1248" cy="1008"/>
              </a:xfrm>
              <a:prstGeom prst="rect">
                <a:avLst/>
              </a:prstGeom>
              <a:solidFill>
                <a:srgbClr val="00FF00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fr-FR" sz="2400">
                  <a:latin typeface="Times New Roman" pitchFamily="18" charset="0"/>
                </a:endParaRPr>
              </a:p>
            </p:txBody>
          </p:sp>
          <p:sp>
            <p:nvSpPr>
              <p:cNvPr id="20" name="Arc 24"/>
              <p:cNvSpPr>
                <a:spLocks/>
              </p:cNvSpPr>
              <p:nvPr/>
            </p:nvSpPr>
            <p:spPr bwMode="auto">
              <a:xfrm>
                <a:off x="624" y="1536"/>
                <a:ext cx="528" cy="48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" name="Arc 25"/>
              <p:cNvSpPr>
                <a:spLocks/>
              </p:cNvSpPr>
              <p:nvPr/>
            </p:nvSpPr>
            <p:spPr bwMode="auto">
              <a:xfrm flipH="1" flipV="1">
                <a:off x="1392" y="1008"/>
                <a:ext cx="480" cy="480"/>
              </a:xfrm>
              <a:custGeom>
                <a:avLst/>
                <a:gdLst>
                  <a:gd name="T0" fmla="*/ 0 w 21931"/>
                  <a:gd name="T1" fmla="*/ 0 h 21600"/>
                  <a:gd name="T2" fmla="*/ 0 w 21931"/>
                  <a:gd name="T3" fmla="*/ 0 h 21600"/>
                  <a:gd name="T4" fmla="*/ 0 w 2193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931"/>
                  <a:gd name="T10" fmla="*/ 0 h 21600"/>
                  <a:gd name="T11" fmla="*/ 21931 w 2193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931" h="21600" fill="none" extrusionOk="0">
                    <a:moveTo>
                      <a:pt x="-1" y="2"/>
                    </a:moveTo>
                    <a:cubicBezTo>
                      <a:pt x="110" y="0"/>
                      <a:pt x="220" y="-1"/>
                      <a:pt x="331" y="0"/>
                    </a:cubicBezTo>
                    <a:cubicBezTo>
                      <a:pt x="12260" y="0"/>
                      <a:pt x="21931" y="9670"/>
                      <a:pt x="21931" y="21600"/>
                    </a:cubicBezTo>
                  </a:path>
                  <a:path w="21931" h="21600" stroke="0" extrusionOk="0">
                    <a:moveTo>
                      <a:pt x="-1" y="2"/>
                    </a:moveTo>
                    <a:cubicBezTo>
                      <a:pt x="110" y="0"/>
                      <a:pt x="220" y="-1"/>
                      <a:pt x="331" y="0"/>
                    </a:cubicBezTo>
                    <a:cubicBezTo>
                      <a:pt x="12260" y="0"/>
                      <a:pt x="21931" y="9670"/>
                      <a:pt x="21931" y="21600"/>
                    </a:cubicBezTo>
                    <a:lnTo>
                      <a:pt x="331" y="2160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" name="Arc 26"/>
              <p:cNvSpPr>
                <a:spLocks/>
              </p:cNvSpPr>
              <p:nvPr/>
            </p:nvSpPr>
            <p:spPr bwMode="auto">
              <a:xfrm flipV="1">
                <a:off x="624" y="1008"/>
                <a:ext cx="480" cy="43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3" name="Arc 27"/>
              <p:cNvSpPr>
                <a:spLocks/>
              </p:cNvSpPr>
              <p:nvPr/>
            </p:nvSpPr>
            <p:spPr bwMode="auto">
              <a:xfrm flipH="1">
                <a:off x="1344" y="1584"/>
                <a:ext cx="528" cy="43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4" name="Rectangle 28"/>
              <p:cNvSpPr>
                <a:spLocks noChangeArrowheads="1"/>
              </p:cNvSpPr>
              <p:nvPr/>
            </p:nvSpPr>
            <p:spPr bwMode="auto">
              <a:xfrm>
                <a:off x="624" y="1008"/>
                <a:ext cx="1248" cy="1008"/>
              </a:xfrm>
              <a:prstGeom prst="rect">
                <a:avLst/>
              </a:prstGeom>
              <a:noFill/>
              <a:ln w="222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fr-FR" sz="2400">
                  <a:latin typeface="Times New Roman" pitchFamily="18" charset="0"/>
                </a:endParaRPr>
              </a:p>
            </p:txBody>
          </p:sp>
        </p:grpSp>
        <p:sp>
          <p:nvSpPr>
            <p:cNvPr id="15" name="Rectangle 29" descr="Granit"/>
            <p:cNvSpPr>
              <a:spLocks noChangeArrowheads="1"/>
            </p:cNvSpPr>
            <p:nvPr/>
          </p:nvSpPr>
          <p:spPr bwMode="auto">
            <a:xfrm>
              <a:off x="4332" y="2976"/>
              <a:ext cx="589" cy="59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fr-FR" sz="2400">
                <a:latin typeface="Times New Roman" pitchFamily="18" charset="0"/>
              </a:endParaRPr>
            </a:p>
          </p:txBody>
        </p:sp>
        <p:sp>
          <p:nvSpPr>
            <p:cNvPr id="16" name="Line 30"/>
            <p:cNvSpPr>
              <a:spLocks noChangeShapeType="1"/>
            </p:cNvSpPr>
            <p:nvPr/>
          </p:nvSpPr>
          <p:spPr bwMode="auto">
            <a:xfrm flipH="1" flipV="1">
              <a:off x="4649" y="3158"/>
              <a:ext cx="998" cy="36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Rectangle 32"/>
            <p:cNvSpPr>
              <a:spLocks noChangeArrowheads="1"/>
            </p:cNvSpPr>
            <p:nvPr/>
          </p:nvSpPr>
          <p:spPr bwMode="auto">
            <a:xfrm>
              <a:off x="4558" y="3158"/>
              <a:ext cx="101" cy="108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fr-FR" sz="2400">
                <a:latin typeface="Times New Roman" pitchFamily="18" charset="0"/>
              </a:endParaRPr>
            </a:p>
          </p:txBody>
        </p:sp>
      </p:grpSp>
      <p:grpSp>
        <p:nvGrpSpPr>
          <p:cNvPr id="25" name="Group 38"/>
          <p:cNvGrpSpPr>
            <a:grpSpLocks/>
          </p:cNvGrpSpPr>
          <p:nvPr/>
        </p:nvGrpSpPr>
        <p:grpSpPr bwMode="auto">
          <a:xfrm>
            <a:off x="6122675" y="4329431"/>
            <a:ext cx="2639997" cy="2287790"/>
            <a:chOff x="1543" y="2704"/>
            <a:chExt cx="1292" cy="1468"/>
          </a:xfrm>
        </p:grpSpPr>
        <p:sp>
          <p:nvSpPr>
            <p:cNvPr id="26" name="Rectangle 10"/>
            <p:cNvSpPr>
              <a:spLocks noChangeArrowheads="1"/>
            </p:cNvSpPr>
            <p:nvPr/>
          </p:nvSpPr>
          <p:spPr bwMode="auto">
            <a:xfrm>
              <a:off x="1543" y="2704"/>
              <a:ext cx="1292" cy="146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r>
                <a:rPr lang="en-GB" sz="2000" b="1" dirty="0" err="1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  <a:cs typeface="Times New Roman" pitchFamily="18" charset="0"/>
                </a:rPr>
                <a:t>Poreux</a:t>
              </a:r>
              <a:endParaRPr lang="en-GB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Times New Roman" pitchFamily="18" charset="0"/>
              </a:endParaRPr>
            </a:p>
            <a:p>
              <a:pPr algn="ctr">
                <a:defRPr/>
              </a:pPr>
              <a:endPara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endParaRPr>
            </a:p>
          </p:txBody>
        </p:sp>
        <p:pic>
          <p:nvPicPr>
            <p:cNvPr id="27" name="Picture 20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565" y="3067"/>
              <a:ext cx="1179" cy="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8" name="Group 39"/>
          <p:cNvGrpSpPr>
            <a:grpSpLocks/>
          </p:cNvGrpSpPr>
          <p:nvPr/>
        </p:nvGrpSpPr>
        <p:grpSpPr bwMode="auto">
          <a:xfrm>
            <a:off x="6168332" y="1567655"/>
            <a:ext cx="2499994" cy="2544138"/>
            <a:chOff x="113" y="2704"/>
            <a:chExt cx="1316" cy="1468"/>
          </a:xfrm>
        </p:grpSpPr>
        <p:sp>
          <p:nvSpPr>
            <p:cNvPr id="29" name="Rectangle 9"/>
            <p:cNvSpPr>
              <a:spLocks noChangeArrowheads="1"/>
            </p:cNvSpPr>
            <p:nvPr/>
          </p:nvSpPr>
          <p:spPr bwMode="auto">
            <a:xfrm>
              <a:off x="113" y="2704"/>
              <a:ext cx="1316" cy="146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r>
                <a:rPr lang="en-GB" sz="20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  <a:cs typeface="Times New Roman" pitchFamily="18" charset="0"/>
                </a:rPr>
                <a:t>Rhéophysique</a:t>
              </a:r>
            </a:p>
            <a:p>
              <a:pPr algn="ctr">
                <a:defRPr/>
              </a:pPr>
              <a:endParaRPr lang="en-US" sz="24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endParaRPr>
            </a:p>
          </p:txBody>
        </p:sp>
        <p:pic>
          <p:nvPicPr>
            <p:cNvPr id="30" name="Picture 19" descr="bento_orange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04" y="2976"/>
              <a:ext cx="1146" cy="1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1" name="Group 40"/>
          <p:cNvGrpSpPr>
            <a:grpSpLocks/>
          </p:cNvGrpSpPr>
          <p:nvPr/>
        </p:nvGrpSpPr>
        <p:grpSpPr bwMode="auto">
          <a:xfrm>
            <a:off x="3422474" y="2276068"/>
            <a:ext cx="2445595" cy="2950868"/>
            <a:chOff x="3833" y="1117"/>
            <a:chExt cx="1316" cy="1468"/>
          </a:xfrm>
        </p:grpSpPr>
        <p:sp>
          <p:nvSpPr>
            <p:cNvPr id="32" name="Rectangle 15"/>
            <p:cNvSpPr>
              <a:spLocks noChangeArrowheads="1"/>
            </p:cNvSpPr>
            <p:nvPr/>
          </p:nvSpPr>
          <p:spPr bwMode="auto">
            <a:xfrm>
              <a:off x="3833" y="1117"/>
              <a:ext cx="1316" cy="146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r>
                <a:rPr lang="en-GB" sz="2000" b="1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  <a:cs typeface="Times New Roman" pitchFamily="18" charset="0"/>
                </a:rPr>
                <a:t>MSA</a:t>
              </a:r>
            </a:p>
            <a:p>
              <a:pPr algn="ctr">
                <a:defRPr/>
              </a:pPr>
              <a:endParaRPr lang="en-US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endParaRPr>
            </a:p>
          </p:txBody>
        </p:sp>
        <p:pic>
          <p:nvPicPr>
            <p:cNvPr id="33" name="Picture 18"/>
            <p:cNvPicPr>
              <a:picLocks noChangeAspect="1" noChangeArrowheads="1"/>
            </p:cNvPicPr>
            <p:nvPr/>
          </p:nvPicPr>
          <p:blipFill>
            <a:blip r:embed="rId7"/>
            <a:srcRect l="10863" t="3522" r="11261" b="-2896"/>
            <a:stretch>
              <a:fillRect/>
            </a:stretch>
          </p:blipFill>
          <p:spPr bwMode="auto">
            <a:xfrm>
              <a:off x="3923" y="1434"/>
              <a:ext cx="1179" cy="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60032" y="4633755"/>
            <a:ext cx="2490788" cy="215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50616" y="2138631"/>
            <a:ext cx="2414068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0216" y="1618111"/>
            <a:ext cx="2681208" cy="2890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4005" y="1618111"/>
            <a:ext cx="2195736" cy="3096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166985" y="724534"/>
            <a:ext cx="51852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u="sng" dirty="0" err="1">
                <a:latin typeface="+mn-lt"/>
                <a:cs typeface="Arial" panose="020B0604020202020204" pitchFamily="34" charset="0"/>
              </a:rPr>
              <a:t>Rhéophysique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4005" y="4835821"/>
            <a:ext cx="3312368" cy="1781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Espace réservé du numéro de diapositive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defTabSz="914400"/>
            <a:fld id="{85377A7C-A0FC-4B8C-BECF-4296C1058D7B}" type="slidenum">
              <a:rPr lang="fr-FR" sz="1400">
                <a:cs typeface="Arial" charset="0"/>
              </a:rPr>
              <a:pPr algn="r" defTabSz="914400"/>
              <a:t>5</a:t>
            </a:fld>
            <a:endParaRPr lang="fr-FR" sz="1400">
              <a:cs typeface="Arial" charset="0"/>
            </a:endParaRPr>
          </a:p>
        </p:txBody>
      </p:sp>
      <p:sp>
        <p:nvSpPr>
          <p:cNvPr id="17411" name="Text Box 2"/>
          <p:cNvSpPr txBox="1">
            <a:spLocks noChangeArrowheads="1"/>
          </p:cNvSpPr>
          <p:nvPr/>
        </p:nvSpPr>
        <p:spPr bwMode="auto">
          <a:xfrm>
            <a:off x="267064" y="687539"/>
            <a:ext cx="8280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hangingPunct="0"/>
            <a:r>
              <a:rPr lang="fr-FR" sz="2400" u="sng" dirty="0">
                <a:latin typeface="+mn-lt"/>
                <a:ea typeface="ＭＳ Ｐゴシック" pitchFamily="34" charset="-128"/>
                <a:cs typeface="Arial" charset="0"/>
              </a:rPr>
              <a:t>Poreux </a:t>
            </a:r>
          </a:p>
        </p:txBody>
      </p:sp>
      <p:pic>
        <p:nvPicPr>
          <p:cNvPr id="17412" name="Picture 3" descr="Aimant+rheometre"/>
          <p:cNvPicPr>
            <a:picLocks noChangeAspect="1" noChangeArrowheads="1"/>
          </p:cNvPicPr>
          <p:nvPr/>
        </p:nvPicPr>
        <p:blipFill>
          <a:blip r:embed="rId3">
            <a:lum bright="14000" contrast="14000"/>
          </a:blip>
          <a:srcRect/>
          <a:stretch>
            <a:fillRect/>
          </a:stretch>
        </p:blipFill>
        <p:spPr bwMode="auto">
          <a:xfrm>
            <a:off x="267064" y="1600138"/>
            <a:ext cx="2847749" cy="3799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 Box 4"/>
          <p:cNvSpPr txBox="1">
            <a:spLocks noChangeArrowheads="1"/>
          </p:cNvSpPr>
          <p:nvPr/>
        </p:nvSpPr>
        <p:spPr bwMode="auto">
          <a:xfrm>
            <a:off x="2483768" y="6045170"/>
            <a:ext cx="48245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eaLnBrk="0" hangingPunct="0"/>
            <a:r>
              <a:rPr lang="fr-FR" sz="2000" b="1" dirty="0">
                <a:solidFill>
                  <a:schemeClr val="accent2"/>
                </a:solidFill>
                <a:latin typeface="Comic Sans MS" pitchFamily="66" charset="0"/>
                <a:ea typeface="ＭＳ Ｐゴシック" pitchFamily="34" charset="-128"/>
                <a:cs typeface="Arial" charset="0"/>
              </a:rPr>
              <a:t>Imagerie </a:t>
            </a:r>
            <a:r>
              <a:rPr lang="fr-FR" sz="2000" b="1" dirty="0" smtClean="0">
                <a:solidFill>
                  <a:schemeClr val="accent2"/>
                </a:solidFill>
                <a:latin typeface="Comic Sans MS" pitchFamily="66" charset="0"/>
                <a:ea typeface="ＭＳ Ｐゴシック" pitchFamily="34" charset="-128"/>
                <a:cs typeface="Arial" charset="0"/>
              </a:rPr>
              <a:t>par Résonance Magnétique</a:t>
            </a:r>
            <a:endParaRPr lang="fr-FR" sz="2000" b="1" dirty="0">
              <a:solidFill>
                <a:schemeClr val="accent2"/>
              </a:solidFill>
              <a:latin typeface="Comic Sans MS" pitchFamily="66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17414" name="Rectangle 12"/>
          <p:cNvSpPr>
            <a:spLocks noChangeArrowheads="1"/>
          </p:cNvSpPr>
          <p:nvPr/>
        </p:nvSpPr>
        <p:spPr bwMode="auto">
          <a:xfrm>
            <a:off x="2755900" y="18319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hangingPunct="0"/>
            <a:endParaRPr lang="en-US" sz="2400">
              <a:ea typeface="ＭＳ Ｐゴシック" pitchFamily="34" charset="-128"/>
              <a:cs typeface="Arial" charset="0"/>
            </a:endParaRPr>
          </a:p>
        </p:txBody>
      </p:sp>
      <p:pic>
        <p:nvPicPr>
          <p:cNvPr id="17417" name="Picture 23" descr="MiniACSA 016"/>
          <p:cNvPicPr>
            <a:picLocks noChangeAspect="1" noChangeArrowheads="1"/>
          </p:cNvPicPr>
          <p:nvPr/>
        </p:nvPicPr>
        <p:blipFill>
          <a:blip r:embed="rId4"/>
          <a:srcRect t="19858"/>
          <a:stretch>
            <a:fillRect/>
          </a:stretch>
        </p:blipFill>
        <p:spPr bwMode="auto">
          <a:xfrm>
            <a:off x="6209680" y="1778711"/>
            <a:ext cx="2820640" cy="3024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8" name="Picture 31" descr="LastImage"/>
          <p:cNvPicPr>
            <a:picLocks noChangeAspect="1" noChangeArrowheads="1"/>
          </p:cNvPicPr>
          <p:nvPr/>
        </p:nvPicPr>
        <p:blipFill>
          <a:blip r:embed="rId5"/>
          <a:srcRect l="2870" t="3226" r="7462" b="2437"/>
          <a:stretch>
            <a:fillRect/>
          </a:stretch>
        </p:blipFill>
        <p:spPr bwMode="auto">
          <a:xfrm>
            <a:off x="3232972" y="2051353"/>
            <a:ext cx="2941910" cy="2752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ce réservé du numéro de diapositive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defTabSz="914400"/>
            <a:fld id="{797390DA-D847-457A-BEE3-68A0F678435A}" type="slidenum">
              <a:rPr lang="fr-FR" sz="1400">
                <a:cs typeface="Arial" charset="0"/>
              </a:rPr>
              <a:pPr algn="r" defTabSz="914400"/>
              <a:t>6</a:t>
            </a:fld>
            <a:endParaRPr lang="fr-FR" sz="1400">
              <a:cs typeface="Arial" charset="0"/>
            </a:endParaRPr>
          </a:p>
        </p:txBody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317500" y="722947"/>
            <a:ext cx="8280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hangingPunct="0"/>
            <a:r>
              <a:rPr lang="fr-FR" sz="2400" u="sng" dirty="0">
                <a:latin typeface="+mn-lt"/>
                <a:ea typeface="ＭＳ Ｐゴシック" pitchFamily="34" charset="-128"/>
                <a:cs typeface="Arial" charset="0"/>
              </a:rPr>
              <a:t>Multi-échelle</a:t>
            </a:r>
          </a:p>
        </p:txBody>
      </p:sp>
      <p:sp>
        <p:nvSpPr>
          <p:cNvPr id="18436" name="Rectangle 12"/>
          <p:cNvSpPr>
            <a:spLocks noChangeArrowheads="1"/>
          </p:cNvSpPr>
          <p:nvPr/>
        </p:nvSpPr>
        <p:spPr bwMode="auto">
          <a:xfrm>
            <a:off x="2755900" y="18319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hangingPunct="0"/>
            <a:endParaRPr lang="en-US" sz="2400">
              <a:ea typeface="ＭＳ Ｐゴシック" pitchFamily="34" charset="-128"/>
              <a:cs typeface="Arial" charset="0"/>
            </a:endParaRPr>
          </a:p>
        </p:txBody>
      </p:sp>
      <p:pic>
        <p:nvPicPr>
          <p:cNvPr id="18438" name="Picture 25" descr="sequence_rotaseuil20deg_Y44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6581" y="1762125"/>
            <a:ext cx="1465263" cy="247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26" descr="Top_00285_extrai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49462" y="1831975"/>
            <a:ext cx="2408238" cy="233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http://www.ifsttar.fr/typo3temp/pics/d07fc3516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74214" y="1903747"/>
            <a:ext cx="3739900" cy="2805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oneTexte 10"/>
          <p:cNvSpPr txBox="1"/>
          <p:nvPr/>
        </p:nvSpPr>
        <p:spPr>
          <a:xfrm>
            <a:off x="5688767" y="5043854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Micro-</a:t>
            </a:r>
            <a:r>
              <a:rPr lang="en-US" dirty="0" err="1" smtClean="0"/>
              <a:t>tomographe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/>
          </p:cNvSpPr>
          <p:nvPr>
            <p:ph type="subTitle" idx="1"/>
          </p:nvPr>
        </p:nvSpPr>
        <p:spPr>
          <a:xfrm>
            <a:off x="250825" y="727151"/>
            <a:ext cx="8497888" cy="1511300"/>
          </a:xfrm>
        </p:spPr>
        <p:txBody>
          <a:bodyPr/>
          <a:lstStyle/>
          <a:p>
            <a:pPr algn="l">
              <a:lnSpc>
                <a:spcPct val="80000"/>
              </a:lnSpc>
            </a:pPr>
            <a:r>
              <a:rPr lang="en-US" u="sng" dirty="0" err="1" smtClean="0">
                <a:solidFill>
                  <a:schemeClr val="tx1"/>
                </a:solidFill>
                <a:latin typeface="+mn-lt"/>
              </a:rPr>
              <a:t>Matériaux</a:t>
            </a:r>
            <a:r>
              <a:rPr lang="en-US" u="sng" dirty="0" smtClean="0">
                <a:solidFill>
                  <a:schemeClr val="tx1"/>
                </a:solidFill>
                <a:latin typeface="+mn-lt"/>
              </a:rPr>
              <a:t> et Structures </a:t>
            </a:r>
            <a:r>
              <a:rPr lang="en-US" u="sng" dirty="0" err="1" smtClean="0">
                <a:solidFill>
                  <a:schemeClr val="tx1"/>
                </a:solidFill>
                <a:latin typeface="+mn-lt"/>
              </a:rPr>
              <a:t>Architecturés</a:t>
            </a:r>
            <a:endParaRPr lang="en-US" u="sng" dirty="0" smtClean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5616" y="1878019"/>
            <a:ext cx="3240360" cy="2511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 descr="proposition toile1 3D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6862" y="1878019"/>
            <a:ext cx="3455987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7" descr="proposition toile1 3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9592" y="4571686"/>
            <a:ext cx="4608512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fr-FR" sz="2800" b="1" dirty="0" smtClean="0">
                <a:latin typeface="+mj-lt"/>
              </a:rPr>
              <a:t>Les laboratoires dans le bâtiment Bienvenüe</a:t>
            </a:r>
          </a:p>
        </p:txBody>
      </p:sp>
      <p:sp>
        <p:nvSpPr>
          <p:cNvPr id="10243" name="Rectangle 3"/>
          <p:cNvSpPr>
            <a:spLocks noGrp="1"/>
          </p:cNvSpPr>
          <p:nvPr>
            <p:ph type="body" idx="1"/>
          </p:nvPr>
        </p:nvSpPr>
        <p:spPr>
          <a:xfrm>
            <a:off x="457200" y="1844824"/>
            <a:ext cx="8229600" cy="3023666"/>
          </a:xfrm>
        </p:spPr>
        <p:txBody>
          <a:bodyPr/>
          <a:lstStyle/>
          <a:p>
            <a:pPr marL="457200" indent="-457200" algn="just">
              <a:lnSpc>
                <a:spcPct val="80000"/>
              </a:lnSpc>
              <a:defRPr/>
            </a:pPr>
            <a:r>
              <a:rPr lang="fr-FR" sz="2000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FM2D "Formulation, mise en œuvre, microstructure et durabilité des matériaux cimentaires</a:t>
            </a:r>
          </a:p>
          <a:p>
            <a:pPr marL="457200" indent="-457200" algn="just">
              <a:lnSpc>
                <a:spcPct val="80000"/>
              </a:lnSpc>
              <a:defRPr/>
            </a:pPr>
            <a:endParaRPr lang="fr-FR" sz="2000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80000"/>
              </a:lnSpc>
              <a:defRPr/>
            </a:pPr>
            <a:r>
              <a:rPr lang="fr-FR" sz="2000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EMMS "Expérimentation et modélisation des matériaux et des structures" : </a:t>
            </a:r>
          </a:p>
          <a:p>
            <a:pPr marL="457200" indent="-457200" algn="just">
              <a:lnSpc>
                <a:spcPct val="80000"/>
              </a:lnSpc>
              <a:buFont typeface="Arial" charset="0"/>
              <a:buNone/>
              <a:defRPr/>
            </a:pPr>
            <a:r>
              <a:rPr lang="fr-FR" sz="2000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</a:p>
          <a:p>
            <a:pPr marL="457200" indent="-457200" algn="just">
              <a:lnSpc>
                <a:spcPct val="80000"/>
              </a:lnSpc>
              <a:defRPr/>
            </a:pPr>
            <a:r>
              <a:rPr lang="fr-FR" sz="2000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SDOA " Sécurité et durabilité des ouvrages d'art". </a:t>
            </a:r>
          </a:p>
          <a:p>
            <a:pPr marL="457200" indent="-457200" algn="just">
              <a:lnSpc>
                <a:spcPct val="80000"/>
              </a:lnSpc>
              <a:defRPr/>
            </a:pPr>
            <a:endParaRPr lang="fr-FR" sz="2000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80000"/>
              </a:lnSpc>
              <a:defRPr/>
            </a:pPr>
            <a:r>
              <a:rPr lang="fr-FR" sz="2000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CPDM " Comportement Physico-Chimique et Durabilité  des Matériaux " </a:t>
            </a:r>
          </a:p>
          <a:p>
            <a:pPr marL="457200" indent="-457200">
              <a:lnSpc>
                <a:spcPct val="80000"/>
              </a:lnSpc>
              <a:defRPr/>
            </a:pPr>
            <a:endParaRPr lang="fr-FR" sz="2000" dirty="0" smtClean="0">
              <a:latin typeface="+mn-lt"/>
            </a:endParaRPr>
          </a:p>
          <a:p>
            <a:pPr marL="914400" lvl="1" indent="-457200">
              <a:lnSpc>
                <a:spcPct val="80000"/>
              </a:lnSpc>
              <a:defRPr/>
            </a:pPr>
            <a:endParaRPr lang="fr-FR" sz="1600" b="1" i="1" u="sng" dirty="0" smtClean="0">
              <a:latin typeface="+mn-lt"/>
            </a:endParaRPr>
          </a:p>
          <a:p>
            <a:pPr marL="457200" indent="-457200">
              <a:lnSpc>
                <a:spcPct val="80000"/>
              </a:lnSpc>
              <a:defRPr/>
            </a:pPr>
            <a:endParaRPr lang="fr-FR" sz="1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5" name="Text Box 1"/>
          <p:cNvSpPr txBox="1">
            <a:spLocks noChangeArrowheads="1"/>
          </p:cNvSpPr>
          <p:nvPr/>
        </p:nvSpPr>
        <p:spPr bwMode="auto">
          <a:xfrm>
            <a:off x="0" y="255588"/>
            <a:ext cx="9144000" cy="869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2400" b="1" dirty="0" smtClean="0">
                <a:solidFill>
                  <a:srgbClr val="00A6A7"/>
                </a:solidFill>
              </a:rPr>
              <a:t>FM 2D : Formulation, mise en œuvre, microstructure et durabilité des matériaux cimentaires </a:t>
            </a:r>
            <a:endParaRPr lang="fr-FR" sz="2400" b="1" dirty="0">
              <a:solidFill>
                <a:srgbClr val="00A6A7"/>
              </a:solidFill>
            </a:endParaRPr>
          </a:p>
        </p:txBody>
      </p:sp>
      <p:sp>
        <p:nvSpPr>
          <p:cNvPr id="110596" name="Text Box 2"/>
          <p:cNvSpPr txBox="1">
            <a:spLocks noChangeArrowheads="1"/>
          </p:cNvSpPr>
          <p:nvPr/>
        </p:nvSpPr>
        <p:spPr bwMode="auto">
          <a:xfrm>
            <a:off x="250825" y="1412874"/>
            <a:ext cx="8748713" cy="36003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ts val="600"/>
              </a:spcBef>
              <a:buClr>
                <a:srgbClr val="000000"/>
              </a:buClr>
              <a:buSzPct val="133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fr-FR" sz="20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8" descr="essai Kgaz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6" y="1420062"/>
            <a:ext cx="3737866" cy="244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 descr="essaiDcl"/>
          <p:cNvPicPr>
            <a:picLocks noChangeAspect="1" noChangeArrowheads="1"/>
          </p:cNvPicPr>
          <p:nvPr/>
        </p:nvPicPr>
        <p:blipFill>
          <a:blip r:embed="rId3"/>
          <a:srcRect b="6967"/>
          <a:stretch>
            <a:fillRect/>
          </a:stretch>
        </p:blipFill>
        <p:spPr bwMode="auto">
          <a:xfrm>
            <a:off x="4360039" y="1449542"/>
            <a:ext cx="4277519" cy="2474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4"/>
          <a:srcRect l="56522" t="74892" r="6342" b="5141"/>
          <a:stretch>
            <a:fillRect/>
          </a:stretch>
        </p:blipFill>
        <p:spPr bwMode="auto">
          <a:xfrm>
            <a:off x="395536" y="3971265"/>
            <a:ext cx="3697486" cy="2658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2320</TotalTime>
  <Words>444</Words>
  <Application>Microsoft Office PowerPoint</Application>
  <PresentationFormat>Affichage à l'écran (4:3)</PresentationFormat>
  <Paragraphs>121</Paragraphs>
  <Slides>22</Slides>
  <Notes>9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9" baseType="lpstr">
      <vt:lpstr>ＭＳ Ｐゴシック</vt:lpstr>
      <vt:lpstr>Arial</vt:lpstr>
      <vt:lpstr>Calibri</vt:lpstr>
      <vt:lpstr>Comic Sans MS</vt:lpstr>
      <vt:lpstr>Times New Roman</vt:lpstr>
      <vt:lpstr>ヒラギノ角ゴ Pro W3</vt:lpstr>
      <vt:lpstr>Thème Office</vt:lpstr>
      <vt:lpstr>Présentation PowerPoint</vt:lpstr>
      <vt:lpstr>Présentation PowerPoint</vt:lpstr>
      <vt:lpstr>Le laboratoire Navier </vt:lpstr>
      <vt:lpstr>Présentation PowerPoint</vt:lpstr>
      <vt:lpstr>Présentation PowerPoint</vt:lpstr>
      <vt:lpstr>Présentation PowerPoint</vt:lpstr>
      <vt:lpstr>Présentation PowerPoint</vt:lpstr>
      <vt:lpstr>Les laboratoires dans le bâtiment Bienvenüe</vt:lpstr>
      <vt:lpstr>Présentation PowerPoint</vt:lpstr>
      <vt:lpstr>Présentation PowerPoint</vt:lpstr>
      <vt:lpstr>SDOA  : Sécurité et durabilité des Ouvrages d’Art</vt:lpstr>
      <vt:lpstr>Présentation PowerPoint</vt:lpstr>
      <vt:lpstr>Présentation PowerPoint</vt:lpstr>
      <vt:lpstr>Les laboratoires sur le site de Nantes</vt:lpstr>
      <vt:lpstr>SMC  : Structures métalliques et à câbles</vt:lpstr>
      <vt:lpstr>GPEM : Granulats et Procédés d’élaboration des Matériaux</vt:lpstr>
      <vt:lpstr>LAMES : Laboratoire d’Auscultation, Modélisation, Expérimentation des infraStructures de transport</vt:lpstr>
      <vt:lpstr>MIT  : Matériaux pour Infrastructures de Transport</vt:lpstr>
      <vt:lpstr>Thème   A - Durabilité des Infrastructures stratégiques</vt:lpstr>
      <vt:lpstr>Thème B -Développer une économie circulaire de la construction</vt:lpstr>
      <vt:lpstr>Présentation PowerPoint</vt:lpstr>
      <vt:lpstr>Présentation PowerPoint</vt:lpstr>
    </vt:vector>
  </TitlesOfParts>
  <Company>studio-3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Guillemette</dc:creator>
  <cp:lastModifiedBy>KRETZ Thierry</cp:lastModifiedBy>
  <cp:revision>242</cp:revision>
  <dcterms:created xsi:type="dcterms:W3CDTF">2011-01-04T18:04:46Z</dcterms:created>
  <dcterms:modified xsi:type="dcterms:W3CDTF">2017-12-06T08:49:52Z</dcterms:modified>
</cp:coreProperties>
</file>