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398" r:id="rId1"/>
  </p:sldMasterIdLst>
  <p:notesMasterIdLst>
    <p:notesMasterId r:id="rId37"/>
  </p:notesMasterIdLst>
  <p:handoutMasterIdLst>
    <p:handoutMasterId r:id="rId38"/>
  </p:handoutMasterIdLst>
  <p:sldIdLst>
    <p:sldId id="473" r:id="rId2"/>
    <p:sldId id="488" r:id="rId3"/>
    <p:sldId id="516" r:id="rId4"/>
    <p:sldId id="517" r:id="rId5"/>
    <p:sldId id="518" r:id="rId6"/>
    <p:sldId id="500" r:id="rId7"/>
    <p:sldId id="494" r:id="rId8"/>
    <p:sldId id="519" r:id="rId9"/>
    <p:sldId id="520" r:id="rId10"/>
    <p:sldId id="521" r:id="rId11"/>
    <p:sldId id="507" r:id="rId12"/>
    <p:sldId id="510" r:id="rId13"/>
    <p:sldId id="522" r:id="rId14"/>
    <p:sldId id="501" r:id="rId15"/>
    <p:sldId id="502" r:id="rId16"/>
    <p:sldId id="515" r:id="rId17"/>
    <p:sldId id="503" r:id="rId18"/>
    <p:sldId id="512" r:id="rId19"/>
    <p:sldId id="513" r:id="rId20"/>
    <p:sldId id="474" r:id="rId21"/>
    <p:sldId id="475" r:id="rId22"/>
    <p:sldId id="468" r:id="rId23"/>
    <p:sldId id="469" r:id="rId24"/>
    <p:sldId id="476" r:id="rId25"/>
    <p:sldId id="483" r:id="rId26"/>
    <p:sldId id="484" r:id="rId27"/>
    <p:sldId id="485" r:id="rId28"/>
    <p:sldId id="486" r:id="rId29"/>
    <p:sldId id="482" r:id="rId30"/>
    <p:sldId id="477" r:id="rId31"/>
    <p:sldId id="478" r:id="rId32"/>
    <p:sldId id="479" r:id="rId33"/>
    <p:sldId id="480" r:id="rId34"/>
    <p:sldId id="481" r:id="rId35"/>
    <p:sldId id="405" r:id="rId36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intgirons" initials="s" lastIdx="8" clrIdx="0"/>
  <p:cmAuthor id="1" name="benoit.lesaffre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93117E"/>
    <a:srgbClr val="9966FF"/>
    <a:srgbClr val="FF9900"/>
    <a:srgbClr val="CC0099"/>
    <a:srgbClr val="0099FF"/>
    <a:srgbClr val="318592"/>
    <a:srgbClr val="77933C"/>
    <a:srgbClr val="CC3300"/>
    <a:srgbClr val="A1A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0290" autoAdjust="0"/>
  </p:normalViewPr>
  <p:slideViewPr>
    <p:cSldViewPr>
      <p:cViewPr varScale="1">
        <p:scale>
          <a:sx n="60" d="100"/>
          <a:sy n="60" d="100"/>
        </p:scale>
        <p:origin x="16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9" cy="496967"/>
          </a:xfrm>
          <a:prstGeom prst="rect">
            <a:avLst/>
          </a:prstGeom>
        </p:spPr>
        <p:txBody>
          <a:bodyPr vert="horz" lIns="91441" tIns="45721" rIns="91441" bIns="45721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88" y="0"/>
            <a:ext cx="2947089" cy="496967"/>
          </a:xfrm>
          <a:prstGeom prst="rect">
            <a:avLst/>
          </a:prstGeom>
        </p:spPr>
        <p:txBody>
          <a:bodyPr vert="horz" lIns="91441" tIns="45721" rIns="91441" bIns="45721" rtlCol="0"/>
          <a:lstStyle>
            <a:lvl1pPr algn="r">
              <a:defRPr sz="1200"/>
            </a:lvl1pPr>
          </a:lstStyle>
          <a:p>
            <a:pPr>
              <a:defRPr/>
            </a:pPr>
            <a:fld id="{DF637D31-6A69-4A15-96A4-64030C87587C}" type="datetimeFigureOut">
              <a:rPr lang="fr-FR"/>
              <a:pPr>
                <a:defRPr/>
              </a:pPr>
              <a:t>07/12/2017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7089" cy="496967"/>
          </a:xfrm>
          <a:prstGeom prst="rect">
            <a:avLst/>
          </a:prstGeom>
        </p:spPr>
        <p:txBody>
          <a:bodyPr vert="horz" lIns="91441" tIns="45721" rIns="91441" bIns="4572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88" y="9431258"/>
            <a:ext cx="2947089" cy="496967"/>
          </a:xfrm>
          <a:prstGeom prst="rect">
            <a:avLst/>
          </a:prstGeom>
        </p:spPr>
        <p:txBody>
          <a:bodyPr vert="horz" lIns="91441" tIns="45721" rIns="91441" bIns="45721" rtlCol="0" anchor="b"/>
          <a:lstStyle>
            <a:lvl1pPr algn="r">
              <a:defRPr sz="1200"/>
            </a:lvl1pPr>
          </a:lstStyle>
          <a:p>
            <a:pPr>
              <a:defRPr/>
            </a:pPr>
            <a:fld id="{C13EEFB7-AB7A-4FC3-B8D5-C954625A76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0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7089" cy="495379"/>
          </a:xfrm>
          <a:prstGeom prst="rect">
            <a:avLst/>
          </a:prstGeom>
        </p:spPr>
        <p:txBody>
          <a:bodyPr vert="horz" lIns="91441" tIns="45721" rIns="91441" bIns="45721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588" y="2"/>
            <a:ext cx="2947089" cy="495379"/>
          </a:xfrm>
          <a:prstGeom prst="rect">
            <a:avLst/>
          </a:prstGeom>
        </p:spPr>
        <p:txBody>
          <a:bodyPr vert="horz" lIns="91441" tIns="45721" rIns="91441" bIns="45721" rtlCol="0"/>
          <a:lstStyle>
            <a:lvl1pPr algn="r">
              <a:defRPr sz="1200"/>
            </a:lvl1pPr>
          </a:lstStyle>
          <a:p>
            <a:pPr>
              <a:defRPr/>
            </a:pPr>
            <a:fld id="{2EF62163-F373-4C7B-AD03-75E8D9B3F751}" type="datetimeFigureOut">
              <a:rPr lang="fr-FR"/>
              <a:pPr>
                <a:defRPr/>
              </a:pPr>
              <a:t>07/12/2017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4113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21" rIns="91441" bIns="45721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09" y="4717220"/>
            <a:ext cx="5440047" cy="4467939"/>
          </a:xfrm>
          <a:prstGeom prst="rect">
            <a:avLst/>
          </a:prstGeom>
        </p:spPr>
        <p:txBody>
          <a:bodyPr vert="horz" lIns="91441" tIns="45721" rIns="91441" bIns="4572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849"/>
            <a:ext cx="2947089" cy="495379"/>
          </a:xfrm>
          <a:prstGeom prst="rect">
            <a:avLst/>
          </a:prstGeom>
        </p:spPr>
        <p:txBody>
          <a:bodyPr vert="horz" lIns="91441" tIns="45721" rIns="91441" bIns="4572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588" y="9432849"/>
            <a:ext cx="2947089" cy="495379"/>
          </a:xfrm>
          <a:prstGeom prst="rect">
            <a:avLst/>
          </a:prstGeom>
        </p:spPr>
        <p:txBody>
          <a:bodyPr vert="horz" lIns="91441" tIns="45721" rIns="91441" bIns="45721" rtlCol="0" anchor="b"/>
          <a:lstStyle>
            <a:lvl1pPr algn="r">
              <a:defRPr sz="1200"/>
            </a:lvl1pPr>
          </a:lstStyle>
          <a:p>
            <a:pPr>
              <a:defRPr/>
            </a:pPr>
            <a:fld id="{D076E752-E831-41BA-BCB9-9832011C66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092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9F5829C-A69F-4812-BBB7-35DD4DEF5D2D}" type="slidenum">
              <a:rPr lang="fr-FR" sz="1200" smtClean="0"/>
              <a:pPr/>
              <a:t>1</a:t>
            </a:fld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414442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552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552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55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552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55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6E752-E831-41BA-BCB9-9832011C66B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26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0368-11FF-4BE8-93BD-01F79BD2A57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74F7-2E36-4FED-A965-01E1A920243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D76EA-19AD-4BDE-A476-6A79E7C47BC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A2EA-51E2-4D14-9E8C-76A035DBAE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FBDF-F299-4FB8-B8DD-23F1D23B70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99CC-3396-466D-A0FE-9D2B865635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5BBB-07CF-4D80-8032-28EDB324DF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B331-EBDE-4978-9B6F-B24793F660F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CC98E-0883-4CDB-B628-2A46DADFFA4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A2BC-065E-4FE5-9ADF-BD144777F9D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0B34-4EFA-45F5-84C5-7DA4DCB108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296929-B70A-4A6E-944F-4004549246A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gif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Z:\CHARTE GRAPHIQUE\Présentation Power Point\Fond-pp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598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00113" y="2851769"/>
            <a:ext cx="7172325" cy="1436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ZoneTexte 8"/>
          <p:cNvSpPr txBox="1">
            <a:spLocks noChangeArrowheads="1"/>
          </p:cNvSpPr>
          <p:nvPr/>
        </p:nvSpPr>
        <p:spPr bwMode="auto">
          <a:xfrm>
            <a:off x="928688" y="3067669"/>
            <a:ext cx="71437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Calibri" pitchFamily="34" charset="0"/>
              </a:rPr>
              <a:t>Université Cible</a:t>
            </a:r>
          </a:p>
          <a:p>
            <a:pPr algn="ctr"/>
            <a:r>
              <a:rPr lang="fr-FR" sz="2800" i="1" dirty="0" err="1" smtClean="0">
                <a:solidFill>
                  <a:schemeClr val="bg1"/>
                </a:solidFill>
                <a:latin typeface="Calibri" pitchFamily="34" charset="0"/>
              </a:rPr>
              <a:t>Isite</a:t>
            </a:r>
            <a:r>
              <a:rPr lang="fr-FR" sz="2800" i="1" dirty="0" smtClean="0">
                <a:solidFill>
                  <a:schemeClr val="bg1"/>
                </a:solidFill>
                <a:latin typeface="Calibri" pitchFamily="34" charset="0"/>
              </a:rPr>
              <a:t> Future</a:t>
            </a:r>
            <a:endParaRPr lang="fr-FR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491880" y="5517232"/>
            <a:ext cx="547260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3200" b="1" i="1" dirty="0" smtClean="0">
                <a:solidFill>
                  <a:schemeClr val="bg1"/>
                </a:solidFill>
                <a:latin typeface="Calibri" pitchFamily="34" charset="0"/>
              </a:rPr>
              <a:t>Atelier Politiques Doctorales</a:t>
            </a:r>
          </a:p>
          <a:p>
            <a:pPr algn="r">
              <a:spcBef>
                <a:spcPts val="600"/>
              </a:spcBef>
            </a:pPr>
            <a:r>
              <a:rPr lang="fr-FR" sz="3200" i="1" dirty="0" smtClean="0">
                <a:solidFill>
                  <a:schemeClr val="bg1"/>
                </a:solidFill>
                <a:latin typeface="Calibri" pitchFamily="34" charset="0"/>
              </a:rPr>
              <a:t>06 et 07 décembre 2017</a:t>
            </a:r>
            <a:endParaRPr lang="fr-FR" sz="3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D:\Utilisateurs\gautron\Desktop\Docs-atelier-dec17\IFSTT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2397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tilisateurs\gautron\Desktop\Docs-atelier-dec17\UP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45495"/>
            <a:ext cx="1534666" cy="15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tilisateurs\gautron\Desktop\Docs-atelier-dec17\ESI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42494"/>
            <a:ext cx="1479426" cy="14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tilisateurs\gautron\Desktop\Docs-atelier-dec17\ENS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58" y="326360"/>
            <a:ext cx="1648914" cy="16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tilisateurs\gautron\Desktop\Docs-atelier-dec17\EAV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17" y="4749034"/>
            <a:ext cx="1675781" cy="16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tilisateurs\gautron\Desktop\Docs-atelier-dec17\EIV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19" y="3697585"/>
            <a:ext cx="1648197" cy="16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1052736"/>
            <a:ext cx="8542338" cy="4165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Deux modèles de politique doctorale sur les contrats doctoraux</a:t>
            </a:r>
          </a:p>
          <a:p>
            <a:endParaRPr lang="fr-FR" b="1" dirty="0" smtClean="0"/>
          </a:p>
          <a:p>
            <a:pPr>
              <a:lnSpc>
                <a:spcPts val="2600"/>
              </a:lnSpc>
            </a:pPr>
            <a:r>
              <a:rPr lang="fr-FR" dirty="0" smtClean="0"/>
              <a:t>- Nombre et répartition des contrats par école doctorale proposés </a:t>
            </a:r>
          </a:p>
          <a:p>
            <a:pPr>
              <a:lnSpc>
                <a:spcPts val="2600"/>
              </a:lnSpc>
            </a:pPr>
            <a:r>
              <a:rPr lang="fr-FR" dirty="0" smtClean="0"/>
              <a:t>  par l’établissement</a:t>
            </a:r>
          </a:p>
          <a:p>
            <a:pPr>
              <a:lnSpc>
                <a:spcPts val="2600"/>
              </a:lnSpc>
            </a:pPr>
            <a:r>
              <a:rPr lang="fr-FR" dirty="0"/>
              <a:t>	</a:t>
            </a:r>
            <a:r>
              <a:rPr lang="fr-FR" i="1" dirty="0" smtClean="0"/>
              <a:t>Les ED organisent le classement des sujets et le recrutement</a:t>
            </a:r>
          </a:p>
          <a:p>
            <a:pPr>
              <a:lnSpc>
                <a:spcPts val="2600"/>
              </a:lnSpc>
            </a:pPr>
            <a:r>
              <a:rPr lang="fr-FR" i="1" dirty="0"/>
              <a:t>	</a:t>
            </a:r>
            <a:r>
              <a:rPr lang="fr-FR" i="1" dirty="0" smtClean="0"/>
              <a:t>des candidats</a:t>
            </a:r>
          </a:p>
          <a:p>
            <a:pPr>
              <a:lnSpc>
                <a:spcPts val="2600"/>
              </a:lnSpc>
            </a:pPr>
            <a:endParaRPr lang="fr-FR" dirty="0"/>
          </a:p>
          <a:p>
            <a:pPr>
              <a:lnSpc>
                <a:spcPts val="2600"/>
              </a:lnSpc>
            </a:pPr>
            <a:r>
              <a:rPr lang="fr-FR" dirty="0" smtClean="0"/>
              <a:t>- Axes thématiques de recherche, pas de fléchage par ED</a:t>
            </a:r>
          </a:p>
          <a:p>
            <a:pPr>
              <a:lnSpc>
                <a:spcPts val="2600"/>
              </a:lnSpc>
            </a:pPr>
            <a:r>
              <a:rPr lang="fr-FR" dirty="0" smtClean="0"/>
              <a:t>	</a:t>
            </a:r>
            <a:r>
              <a:rPr lang="fr-FR" i="1" dirty="0" smtClean="0"/>
              <a:t>appel à propositions de sujets</a:t>
            </a:r>
          </a:p>
          <a:p>
            <a:pPr>
              <a:lnSpc>
                <a:spcPts val="2600"/>
              </a:lnSpc>
            </a:pPr>
            <a:r>
              <a:rPr lang="fr-FR" i="1" dirty="0"/>
              <a:t>	</a:t>
            </a:r>
            <a:r>
              <a:rPr lang="fr-FR" i="1" dirty="0" smtClean="0"/>
              <a:t>classement des sujets par la direction scientifique, </a:t>
            </a:r>
          </a:p>
          <a:p>
            <a:pPr>
              <a:lnSpc>
                <a:spcPts val="2600"/>
              </a:lnSpc>
            </a:pPr>
            <a:r>
              <a:rPr lang="fr-FR" i="1" dirty="0"/>
              <a:t>	</a:t>
            </a:r>
            <a:r>
              <a:rPr lang="fr-FR" i="1" dirty="0" smtClean="0"/>
              <a:t>après avis des directeurs des UR et de département</a:t>
            </a:r>
          </a:p>
          <a:p>
            <a:pPr>
              <a:lnSpc>
                <a:spcPts val="2600"/>
              </a:lnSpc>
            </a:pPr>
            <a:r>
              <a:rPr lang="fr-FR" i="1" dirty="0" smtClean="0"/>
              <a:t>	gestion du recrutement par l’établissement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444594" y="5512344"/>
            <a:ext cx="5048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Gestion du doctorat </a:t>
            </a:r>
            <a:r>
              <a:rPr lang="fr-FR" dirty="0" smtClean="0"/>
              <a:t>partielle </a:t>
            </a:r>
            <a:r>
              <a:rPr lang="fr-FR" dirty="0" smtClean="0"/>
              <a:t>ou totale ?</a:t>
            </a:r>
          </a:p>
          <a:p>
            <a:r>
              <a:rPr lang="fr-FR" dirty="0" err="1" smtClean="0"/>
              <a:t>Ucible</a:t>
            </a:r>
            <a:r>
              <a:rPr lang="fr-FR" dirty="0" smtClean="0"/>
              <a:t> ou </a:t>
            </a:r>
            <a:r>
              <a:rPr lang="fr-FR" dirty="0" err="1" smtClean="0"/>
              <a:t>Comue</a:t>
            </a:r>
            <a:r>
              <a:rPr lang="fr-FR" dirty="0" smtClean="0"/>
              <a:t> ED/DED ?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2051720" y="5661248"/>
            <a:ext cx="1080120" cy="194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12935" y="2110204"/>
            <a:ext cx="72474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Conserver une structure transverse de gestion du doctorat</a:t>
            </a:r>
          </a:p>
          <a:p>
            <a:endParaRPr lang="fr-FR" dirty="0"/>
          </a:p>
          <a:p>
            <a:r>
              <a:rPr lang="fr-FR" dirty="0" smtClean="0"/>
              <a:t>Conserver le périmètre des Ecoles Doctorales</a:t>
            </a:r>
          </a:p>
          <a:p>
            <a:endParaRPr lang="fr-FR" dirty="0"/>
          </a:p>
          <a:p>
            <a:r>
              <a:rPr lang="fr-FR" dirty="0" smtClean="0"/>
              <a:t>Diplôme de Doctorat revenant dans 3 établissements:</a:t>
            </a:r>
          </a:p>
          <a:p>
            <a:r>
              <a:rPr lang="fr-FR" dirty="0"/>
              <a:t>	</a:t>
            </a:r>
            <a:r>
              <a:rPr lang="fr-FR" dirty="0" err="1" smtClean="0"/>
              <a:t>Ucible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UPEC</a:t>
            </a:r>
          </a:p>
          <a:p>
            <a:r>
              <a:rPr lang="fr-FR" dirty="0"/>
              <a:t>	</a:t>
            </a:r>
            <a:r>
              <a:rPr lang="fr-FR" dirty="0" smtClean="0"/>
              <a:t>ENPC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2051720" y="3982412"/>
            <a:ext cx="0" cy="1102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rganigramme : Connecteur 4"/>
          <p:cNvSpPr/>
          <p:nvPr/>
        </p:nvSpPr>
        <p:spPr>
          <a:xfrm>
            <a:off x="820750" y="2254220"/>
            <a:ext cx="19657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847031" y="2974300"/>
            <a:ext cx="19657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847030" y="3684086"/>
            <a:ext cx="19657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92113" y="1037927"/>
            <a:ext cx="702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Contexte / tendances … retour des acteurs côté UPE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399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99592" y="1279788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dirty="0" smtClean="0"/>
              <a:t>Pratiques différentes mais points communs</a:t>
            </a:r>
          </a:p>
          <a:p>
            <a:pPr>
              <a:lnSpc>
                <a:spcPts val="2400"/>
              </a:lnSpc>
            </a:pPr>
            <a:endParaRPr lang="fr-FR" dirty="0" smtClean="0"/>
          </a:p>
          <a:p>
            <a:pPr>
              <a:lnSpc>
                <a:spcPts val="2400"/>
              </a:lnSpc>
            </a:pPr>
            <a:endParaRPr lang="fr-FR" dirty="0"/>
          </a:p>
          <a:p>
            <a:pPr>
              <a:lnSpc>
                <a:spcPts val="2400"/>
              </a:lnSpc>
            </a:pPr>
            <a:r>
              <a:rPr lang="fr-FR" dirty="0" smtClean="0"/>
              <a:t>Bonnes pratiques</a:t>
            </a:r>
          </a:p>
          <a:p>
            <a:pPr>
              <a:lnSpc>
                <a:spcPts val="2400"/>
              </a:lnSpc>
            </a:pPr>
            <a:r>
              <a:rPr lang="fr-FR" i="1" dirty="0" smtClean="0"/>
              <a:t>Qui fait quoi ? ED/DED ou </a:t>
            </a:r>
            <a:r>
              <a:rPr lang="fr-FR" i="1" dirty="0" err="1" smtClean="0"/>
              <a:t>Ucible</a:t>
            </a:r>
            <a:r>
              <a:rPr lang="fr-FR" i="1" dirty="0" smtClean="0"/>
              <a:t> ?</a:t>
            </a:r>
          </a:p>
          <a:p>
            <a:pPr>
              <a:lnSpc>
                <a:spcPts val="2400"/>
              </a:lnSpc>
            </a:pPr>
            <a:r>
              <a:rPr lang="fr-FR" i="1" dirty="0" smtClean="0"/>
              <a:t>Différentes étapes du doctorat: recrutement, </a:t>
            </a:r>
          </a:p>
          <a:p>
            <a:pPr>
              <a:lnSpc>
                <a:spcPts val="2400"/>
              </a:lnSpc>
            </a:pPr>
            <a:r>
              <a:rPr lang="fr-FR" i="1" dirty="0" smtClean="0"/>
              <a:t>suivi pendant et après thèse</a:t>
            </a:r>
          </a:p>
          <a:p>
            <a:pPr>
              <a:lnSpc>
                <a:spcPts val="2400"/>
              </a:lnSpc>
            </a:pPr>
            <a:endParaRPr lang="fr-FR" sz="2000" i="1" dirty="0" smtClean="0"/>
          </a:p>
          <a:p>
            <a:pPr>
              <a:lnSpc>
                <a:spcPts val="2400"/>
              </a:lnSpc>
            </a:pPr>
            <a:endParaRPr lang="fr-FR" sz="2000" i="1" dirty="0" smtClean="0"/>
          </a:p>
          <a:p>
            <a:pPr>
              <a:lnSpc>
                <a:spcPts val="2400"/>
              </a:lnSpc>
            </a:pPr>
            <a:r>
              <a:rPr lang="fr-FR" i="1" dirty="0" smtClean="0"/>
              <a:t>Spécificités </a:t>
            </a:r>
            <a:r>
              <a:rPr lang="fr-FR" i="1" dirty="0" err="1" smtClean="0"/>
              <a:t>Ucible</a:t>
            </a:r>
            <a:r>
              <a:rPr lang="fr-FR" i="1" dirty="0" smtClean="0"/>
              <a:t> pour le recrutement ?</a:t>
            </a:r>
          </a:p>
          <a:p>
            <a:pPr>
              <a:lnSpc>
                <a:spcPts val="2400"/>
              </a:lnSpc>
            </a:pPr>
            <a:r>
              <a:rPr lang="fr-FR" i="1" dirty="0" smtClean="0"/>
              <a:t>Inscription jusqu’au diplôme: gestion par ED ?</a:t>
            </a:r>
          </a:p>
          <a:p>
            <a:pPr>
              <a:lnSpc>
                <a:spcPts val="2400"/>
              </a:lnSpc>
            </a:pPr>
            <a:r>
              <a:rPr lang="fr-FR" i="1" dirty="0" smtClean="0"/>
              <a:t>Suivi des docteurs par </a:t>
            </a:r>
            <a:r>
              <a:rPr lang="fr-FR" i="1" dirty="0" err="1" smtClean="0"/>
              <a:t>Ucible</a:t>
            </a:r>
            <a:r>
              <a:rPr lang="fr-FR" i="1" dirty="0" smtClean="0"/>
              <a:t> (</a:t>
            </a:r>
            <a:r>
              <a:rPr lang="fr-FR" i="1" dirty="0" err="1" smtClean="0"/>
              <a:t>cf</a:t>
            </a:r>
            <a:r>
              <a:rPr lang="fr-FR" i="1" dirty="0" smtClean="0"/>
              <a:t> fonctionnement </a:t>
            </a:r>
            <a:r>
              <a:rPr lang="fr-FR" i="1" dirty="0" err="1" smtClean="0"/>
              <a:t>Ifsttar</a:t>
            </a:r>
            <a:r>
              <a:rPr lang="fr-FR" i="1" dirty="0" smtClean="0"/>
              <a:t>) ?</a:t>
            </a:r>
          </a:p>
          <a:p>
            <a:pPr>
              <a:lnSpc>
                <a:spcPts val="2400"/>
              </a:lnSpc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950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92113" y="980728"/>
            <a:ext cx="801014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b="1" dirty="0"/>
              <a:t>D</a:t>
            </a:r>
            <a:r>
              <a:rPr lang="fr-FR" b="1" dirty="0" smtClean="0"/>
              <a:t>eux points sensibles</a:t>
            </a:r>
          </a:p>
          <a:p>
            <a:pPr>
              <a:lnSpc>
                <a:spcPts val="2400"/>
              </a:lnSpc>
            </a:pPr>
            <a:endParaRPr lang="fr-FR" i="1" dirty="0"/>
          </a:p>
          <a:p>
            <a:pPr>
              <a:lnSpc>
                <a:spcPts val="2400"/>
              </a:lnSpc>
            </a:pPr>
            <a:endParaRPr lang="fr-FR" i="1" dirty="0"/>
          </a:p>
          <a:p>
            <a:r>
              <a:rPr lang="fr-FR" dirty="0" smtClean="0"/>
              <a:t>Doctorants sur sites « IFSTTAR » hors </a:t>
            </a:r>
            <a:r>
              <a:rPr lang="fr-FR" dirty="0" err="1" smtClean="0"/>
              <a:t>IdF</a:t>
            </a:r>
            <a:endParaRPr lang="fr-FR" dirty="0" smtClean="0"/>
          </a:p>
          <a:p>
            <a:r>
              <a:rPr lang="fr-FR" i="1" dirty="0" smtClean="0"/>
              <a:t>Inscription </a:t>
            </a:r>
            <a:r>
              <a:rPr lang="fr-FR" i="1" dirty="0" err="1" smtClean="0"/>
              <a:t>Ucible</a:t>
            </a:r>
            <a:endParaRPr lang="fr-FR" i="1" dirty="0" smtClean="0"/>
          </a:p>
          <a:p>
            <a:r>
              <a:rPr lang="fr-FR" i="1" dirty="0" smtClean="0"/>
              <a:t>Co-accréditation des ED locales ? Modèles ED SP et ABIES ?</a:t>
            </a:r>
          </a:p>
          <a:p>
            <a:r>
              <a:rPr lang="fr-FR" i="1" dirty="0" smtClean="0"/>
              <a:t>Frais de fonctionnement/formation reversés ?</a:t>
            </a:r>
          </a:p>
          <a:p>
            <a:r>
              <a:rPr lang="fr-FR" i="1" dirty="0" smtClean="0"/>
              <a:t>Incitation à la mobilité entre sites de l’</a:t>
            </a:r>
            <a:r>
              <a:rPr lang="fr-FR" i="1" dirty="0" err="1" smtClean="0"/>
              <a:t>Ucible</a:t>
            </a:r>
            <a:r>
              <a:rPr lang="fr-FR" i="1" dirty="0" smtClean="0"/>
              <a:t> ?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Moyens prévus dans l’</a:t>
            </a:r>
            <a:r>
              <a:rPr lang="fr-FR" dirty="0" err="1" smtClean="0"/>
              <a:t>Ucible</a:t>
            </a:r>
            <a:r>
              <a:rPr lang="fr-FR" dirty="0" smtClean="0"/>
              <a:t> pour les acteurs de la recherche</a:t>
            </a:r>
          </a:p>
          <a:p>
            <a:r>
              <a:rPr lang="fr-FR" dirty="0"/>
              <a:t>s</a:t>
            </a:r>
            <a:r>
              <a:rPr lang="fr-FR" dirty="0" smtClean="0"/>
              <a:t>ur thématiques hors champs </a:t>
            </a:r>
            <a:r>
              <a:rPr lang="fr-FR" dirty="0" err="1" smtClean="0"/>
              <a:t>Isite</a:t>
            </a:r>
            <a:r>
              <a:rPr lang="fr-FR" dirty="0" smtClean="0"/>
              <a:t> « ville de demain »</a:t>
            </a:r>
          </a:p>
          <a:p>
            <a:r>
              <a:rPr lang="fr-FR" i="1" dirty="0"/>
              <a:t>e</a:t>
            </a:r>
            <a:r>
              <a:rPr lang="fr-FR" i="1" dirty="0" smtClean="0"/>
              <a:t>x maths, informatique, culture, société, philosophie, histoire ...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281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9332" y="2010320"/>
            <a:ext cx="6318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évaluation </a:t>
            </a:r>
            <a:r>
              <a:rPr lang="fr-FR" dirty="0"/>
              <a:t>des écoles doctorales du site </a:t>
            </a:r>
            <a:r>
              <a:rPr lang="fr-FR" dirty="0" smtClean="0"/>
              <a:t>d’UPE</a:t>
            </a: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/>
              <a:t>demandes </a:t>
            </a:r>
            <a:r>
              <a:rPr lang="fr-FR" dirty="0"/>
              <a:t>d’accréditation </a:t>
            </a:r>
            <a:r>
              <a:rPr lang="fr-FR" dirty="0" smtClean="0"/>
              <a:t>courant </a:t>
            </a:r>
            <a:r>
              <a:rPr lang="fr-FR" dirty="0"/>
              <a:t>2019 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questions </a:t>
            </a:r>
            <a:r>
              <a:rPr lang="fr-FR" dirty="0"/>
              <a:t>d’allocation de contrats </a:t>
            </a:r>
            <a:r>
              <a:rPr lang="fr-FR" dirty="0" smtClean="0"/>
              <a:t>doctoraux </a:t>
            </a:r>
            <a:r>
              <a:rPr lang="fr-FR" i="1" dirty="0" smtClean="0"/>
              <a:t>différences selon les établissements </a:t>
            </a:r>
          </a:p>
          <a:p>
            <a:r>
              <a:rPr lang="fr-FR" i="1" dirty="0"/>
              <a:t>u</a:t>
            </a:r>
            <a:r>
              <a:rPr lang="fr-FR" i="1" dirty="0" smtClean="0"/>
              <a:t>niformisation ? juxtaposition ? hybridation ? …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questions </a:t>
            </a:r>
            <a:r>
              <a:rPr lang="fr-FR" dirty="0"/>
              <a:t>d’allocations de moyens du projet I-Site </a:t>
            </a:r>
            <a:r>
              <a:rPr lang="fr-FR" i="1" dirty="0" smtClean="0"/>
              <a:t>moyens </a:t>
            </a:r>
            <a:r>
              <a:rPr lang="fr-FR" i="1" dirty="0"/>
              <a:t>pour attirer d’excellents doctorants ou d’excellents </a:t>
            </a:r>
            <a:r>
              <a:rPr lang="fr-FR" i="1" dirty="0" smtClean="0"/>
              <a:t>chercheurs…</a:t>
            </a:r>
            <a:endParaRPr lang="fr-FR" i="1" dirty="0"/>
          </a:p>
        </p:txBody>
      </p:sp>
      <p:sp>
        <p:nvSpPr>
          <p:cNvPr id="10" name="Organigramme : Décision 9"/>
          <p:cNvSpPr/>
          <p:nvPr/>
        </p:nvSpPr>
        <p:spPr>
          <a:xfrm>
            <a:off x="1077924" y="5085184"/>
            <a:ext cx="253716" cy="28803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écision 10"/>
          <p:cNvSpPr/>
          <p:nvPr/>
        </p:nvSpPr>
        <p:spPr>
          <a:xfrm>
            <a:off x="1069150" y="3573016"/>
            <a:ext cx="253716" cy="28803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Décision 11"/>
          <p:cNvSpPr/>
          <p:nvPr/>
        </p:nvSpPr>
        <p:spPr>
          <a:xfrm>
            <a:off x="1043608" y="2852936"/>
            <a:ext cx="253716" cy="28803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Décision 12"/>
          <p:cNvSpPr/>
          <p:nvPr/>
        </p:nvSpPr>
        <p:spPr>
          <a:xfrm>
            <a:off x="1043608" y="2132856"/>
            <a:ext cx="253716" cy="28803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03304" y="1204069"/>
            <a:ext cx="4747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Points de calendrier et de réflexion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714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92113" y="951111"/>
            <a:ext cx="771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b="1" dirty="0" smtClean="0"/>
              <a:t>Pistes de réflexions sur la politique doctorale de l’U-Cible</a:t>
            </a:r>
            <a:endParaRPr lang="fr-FR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67544" y="836712"/>
            <a:ext cx="8246536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10289" y="2348880"/>
            <a:ext cx="869821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 smtClean="0"/>
              <a:t>Articulation </a:t>
            </a:r>
            <a:r>
              <a:rPr lang="fr-FR" sz="2000" dirty="0"/>
              <a:t>Master-Doctorat : </a:t>
            </a:r>
            <a:endParaRPr lang="fr-FR" sz="2000" dirty="0" smtClean="0"/>
          </a:p>
          <a:p>
            <a:pPr lvl="1"/>
            <a:r>
              <a:rPr lang="fr-FR" sz="2000" dirty="0" smtClean="0"/>
              <a:t>     vue </a:t>
            </a:r>
            <a:r>
              <a:rPr lang="fr-FR" sz="2000" dirty="0"/>
              <a:t>des étudiants et vue des « UFR/Laboratoires » </a:t>
            </a:r>
            <a:endParaRPr lang="fr-FR" sz="20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Attractivité du Doctorat </a:t>
            </a:r>
            <a:endParaRPr lang="fr-FR" sz="2000" dirty="0" smtClean="0"/>
          </a:p>
          <a:p>
            <a:pPr lvl="1"/>
            <a:r>
              <a:rPr lang="fr-FR" sz="2000" dirty="0" smtClean="0"/>
              <a:t>     lien </a:t>
            </a:r>
            <a:r>
              <a:rPr lang="fr-FR" sz="2000" dirty="0"/>
              <a:t>avec le Master, débouchés, suivi des doctorants, suivi des </a:t>
            </a:r>
            <a:r>
              <a:rPr lang="fr-FR" sz="2000" dirty="0" smtClean="0"/>
              <a:t>docteurs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Elaboration des projets de thèse (i.e. candidat + sujet + encadrement + UR) </a:t>
            </a:r>
            <a:endParaRPr lang="fr-FR" sz="20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Processus de publicité, de sélection, d’auditions des candidats </a:t>
            </a:r>
            <a:endParaRPr lang="fr-FR" sz="2000" dirty="0" smtClean="0"/>
          </a:p>
          <a:p>
            <a:pPr lvl="1"/>
            <a:r>
              <a:rPr lang="fr-FR" sz="2000" dirty="0" smtClean="0"/>
              <a:t>     et </a:t>
            </a:r>
            <a:r>
              <a:rPr lang="fr-FR" sz="2000" dirty="0"/>
              <a:t>rôles des écoles doctorales </a:t>
            </a:r>
            <a:endParaRPr lang="fr-FR" sz="2000" dirty="0" smtClean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363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2129125"/>
            <a:ext cx="8400056" cy="3388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ts val="1700"/>
              </a:lnSpc>
            </a:pPr>
            <a:endParaRPr lang="fr-FR" sz="18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Questions relatives au Contrat Doctoral et aux ressources des doctorants </a:t>
            </a:r>
            <a:endParaRPr lang="fr-FR" sz="20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Différents financements actuels et possibles pour le doctorat </a:t>
            </a:r>
            <a:endParaRPr lang="fr-FR" sz="20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Questions relatives à l’encadrement doctoral </a:t>
            </a:r>
            <a:endParaRPr lang="fr-FR" sz="2000" dirty="0" smtClean="0"/>
          </a:p>
          <a:p>
            <a:pPr lvl="1"/>
            <a:r>
              <a:rPr lang="fr-FR" sz="2000" dirty="0" smtClean="0"/>
              <a:t>     direction </a:t>
            </a:r>
            <a:r>
              <a:rPr lang="fr-FR" sz="2000" dirty="0"/>
              <a:t>de thèse, comités de de suivi individuel, comités de thèse </a:t>
            </a:r>
            <a:r>
              <a:rPr lang="fr-FR" sz="2000" dirty="0" smtClean="0"/>
              <a:t>…</a:t>
            </a: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Politique d’accréditation des Ecoles </a:t>
            </a:r>
            <a:r>
              <a:rPr lang="fr-FR" sz="2000" dirty="0" smtClean="0"/>
              <a:t>Doctorales</a:t>
            </a: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000" dirty="0"/>
              <a:t>Employabilité et suivi de l’insertion professionnelle des docteurs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92113" y="951111"/>
            <a:ext cx="771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b="1" dirty="0" smtClean="0"/>
              <a:t>Pistes de réflexions sur la politique doctorale de l’U-Cible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67544" y="836712"/>
            <a:ext cx="8246536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7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99592" y="1706032"/>
            <a:ext cx="76867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Deuxième rencontre avec les acteur des politiques doctorales</a:t>
            </a:r>
          </a:p>
          <a:p>
            <a:r>
              <a:rPr lang="fr-FR" dirty="0"/>
              <a:t>d</a:t>
            </a:r>
            <a:r>
              <a:rPr lang="fr-FR" dirty="0" smtClean="0"/>
              <a:t>es établissements de l’</a:t>
            </a:r>
            <a:r>
              <a:rPr lang="fr-FR" dirty="0" err="1" smtClean="0"/>
              <a:t>Ucible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	… printemps 2018 …</a:t>
            </a:r>
          </a:p>
        </p:txBody>
      </p:sp>
    </p:spTree>
    <p:extLst>
      <p:ext uri="{BB962C8B-B14F-4D97-AF65-F5344CB8AC3E}">
        <p14:creationId xmlns:p14="http://schemas.microsoft.com/office/powerpoint/2010/main" val="30362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2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4387812" y="591966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endParaRPr lang="fr-FR" dirty="0"/>
          </a:p>
        </p:txBody>
      </p:sp>
      <p:sp>
        <p:nvSpPr>
          <p:cNvPr id="43" name="ZoneTexte 181"/>
          <p:cNvSpPr txBox="1">
            <a:spLocks noChangeArrowheads="1"/>
          </p:cNvSpPr>
          <p:nvPr/>
        </p:nvSpPr>
        <p:spPr bwMode="auto">
          <a:xfrm>
            <a:off x="458136" y="5983555"/>
            <a:ext cx="8542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 smtClean="0">
                <a:solidFill>
                  <a:srgbClr val="4D5459"/>
                </a:solidFill>
                <a:latin typeface="Calibri" pitchFamily="34" charset="0"/>
              </a:rPr>
              <a:t>Sur un continuum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recherche/formation/expertise</a:t>
            </a:r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, </a:t>
            </a:r>
            <a:r>
              <a:rPr lang="fr-FR" sz="1600" dirty="0" smtClean="0">
                <a:solidFill>
                  <a:srgbClr val="4D5459"/>
                </a:solidFill>
                <a:latin typeface="Calibri" pitchFamily="34" charset="0"/>
              </a:rPr>
              <a:t>en partenariat avec les acteurs locaux et le secteur économique </a:t>
            </a:r>
            <a:endParaRPr lang="en-US" sz="1600" b="1" dirty="0">
              <a:solidFill>
                <a:srgbClr val="4D5459"/>
              </a:solidFill>
              <a:latin typeface="Calibri" pitchFamily="34" charset="0"/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263817" y="6108381"/>
            <a:ext cx="144016" cy="14701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ZoneTexte 181"/>
          <p:cNvSpPr txBox="1">
            <a:spLocks noChangeArrowheads="1"/>
          </p:cNvSpPr>
          <p:nvPr/>
        </p:nvSpPr>
        <p:spPr bwMode="auto">
          <a:xfrm>
            <a:off x="278428" y="802343"/>
            <a:ext cx="85420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fr-FR" sz="1800" cap="small" dirty="0" smtClean="0"/>
              <a:t>Rassemblant </a:t>
            </a:r>
            <a:r>
              <a:rPr lang="fr-FR" sz="1800" cap="small" dirty="0"/>
              <a:t> </a:t>
            </a:r>
            <a:r>
              <a:rPr lang="fr-FR" sz="1800" cap="small" dirty="0" smtClean="0"/>
              <a:t>  1 université,    4 écoles (ingénieurs</a:t>
            </a:r>
            <a:r>
              <a:rPr lang="fr-FR" sz="1800" cap="small" dirty="0"/>
              <a:t>, </a:t>
            </a:r>
            <a:r>
              <a:rPr lang="fr-FR" sz="1800" cap="small" dirty="0" smtClean="0"/>
              <a:t>architectes</a:t>
            </a:r>
            <a:r>
              <a:rPr lang="fr-FR" sz="1800" cap="small" dirty="0"/>
              <a:t>), </a:t>
            </a:r>
            <a:r>
              <a:rPr lang="fr-FR" sz="1800" cap="small" dirty="0" smtClean="0"/>
              <a:t>   1 organisme </a:t>
            </a:r>
            <a:r>
              <a:rPr lang="fr-FR" sz="1800" cap="small" dirty="0"/>
              <a:t>de recherche </a:t>
            </a:r>
            <a:endParaRPr lang="en-US" sz="1800" cap="small" dirty="0"/>
          </a:p>
        </p:txBody>
      </p:sp>
      <p:pic>
        <p:nvPicPr>
          <p:cNvPr id="117" name="Imag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5347" y="2011383"/>
            <a:ext cx="964570" cy="2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Image 4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9" b="-1"/>
          <a:stretch/>
        </p:blipFill>
        <p:spPr bwMode="auto">
          <a:xfrm>
            <a:off x="2448094" y="1811428"/>
            <a:ext cx="1282758" cy="59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Image 30" descr="inser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0594" y="3468167"/>
            <a:ext cx="1108317" cy="4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Imag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124" y="5281419"/>
            <a:ext cx="723463" cy="2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Image 38" descr="LOGO EIVP.jpg"/>
          <p:cNvPicPr>
            <a:picLocks noChangeAspect="1" noChangeArrowheads="1"/>
          </p:cNvPicPr>
          <p:nvPr/>
        </p:nvPicPr>
        <p:blipFill rotWithShape="1">
          <a:blip r:embed="rId7" cstate="print"/>
          <a:srcRect b="26157"/>
          <a:stretch/>
        </p:blipFill>
        <p:spPr bwMode="auto">
          <a:xfrm>
            <a:off x="6508997" y="2488012"/>
            <a:ext cx="906666" cy="47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Image 33" descr="Logo201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6" y="2671770"/>
            <a:ext cx="1025294" cy="28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Image 37" descr="logobott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19193" y="2570170"/>
            <a:ext cx="512647" cy="46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Image 6" descr="ecole_ponts_RV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53941" y="1799337"/>
            <a:ext cx="474517" cy="62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Image 40" descr="LOGOIGN_300x300px_7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11474" y="4490391"/>
            <a:ext cx="624822" cy="60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Image 8" descr="esiee_paris_logo_Q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5457" y="2030634"/>
            <a:ext cx="673645" cy="32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Image 10" descr="logo ifstta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7006" y="3459197"/>
            <a:ext cx="1313482" cy="45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Image 29" descr="CNR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67453" y="3426377"/>
            <a:ext cx="522020" cy="5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Image 33" descr="logo_ANSE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78827" y="4568809"/>
            <a:ext cx="1089070" cy="37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Image 79" descr="C:\Documents and Settings\sanchez\Bureau\RECRUTEUR_11_LOGO_logo beau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19186" y="4537158"/>
            <a:ext cx="1016723" cy="43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Image 80" descr="C:\Documents and Settings\sanchez\Bureau\FCBA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8199" y="5187110"/>
            <a:ext cx="626571" cy="4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ectangle avec flèche vers la droite 131"/>
          <p:cNvSpPr/>
          <p:nvPr/>
        </p:nvSpPr>
        <p:spPr>
          <a:xfrm>
            <a:off x="286154" y="3352793"/>
            <a:ext cx="1788817" cy="68074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03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dirty="0" smtClean="0">
                <a:solidFill>
                  <a:prstClr val="white"/>
                </a:solidFill>
              </a:rPr>
              <a:t>Organismes de recherche</a:t>
            </a:r>
          </a:p>
        </p:txBody>
      </p:sp>
      <p:sp>
        <p:nvSpPr>
          <p:cNvPr id="133" name="Rectangle avec flèche vers la droite 132"/>
          <p:cNvSpPr/>
          <p:nvPr/>
        </p:nvSpPr>
        <p:spPr>
          <a:xfrm>
            <a:off x="286702" y="4589418"/>
            <a:ext cx="1800695" cy="98145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dirty="0" smtClean="0">
                <a:solidFill>
                  <a:prstClr val="white"/>
                </a:solidFill>
              </a:rPr>
              <a:t>Agences, centres techniques, hôpitaux</a:t>
            </a:r>
            <a:endParaRPr lang="fr-FR" sz="1500" dirty="0">
              <a:solidFill>
                <a:prstClr val="white"/>
              </a:solidFill>
            </a:endParaRPr>
          </a:p>
        </p:txBody>
      </p:sp>
      <p:sp>
        <p:nvSpPr>
          <p:cNvPr id="134" name="Rectangle avec flèche vers la droite 133"/>
          <p:cNvSpPr/>
          <p:nvPr/>
        </p:nvSpPr>
        <p:spPr>
          <a:xfrm>
            <a:off x="281529" y="1824516"/>
            <a:ext cx="1811042" cy="9564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482"/>
            </a:avLst>
          </a:prstGeom>
          <a:ln w="127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dirty="0" smtClean="0">
                <a:solidFill>
                  <a:prstClr val="white"/>
                </a:solidFill>
              </a:rPr>
              <a:t>Établissements enseignement </a:t>
            </a:r>
            <a:r>
              <a:rPr lang="fr-FR" sz="1500" dirty="0">
                <a:solidFill>
                  <a:prstClr val="white"/>
                </a:solidFill>
              </a:rPr>
              <a:t>supérieur et </a:t>
            </a:r>
            <a:r>
              <a:rPr lang="fr-FR" sz="1500" dirty="0" smtClean="0">
                <a:solidFill>
                  <a:prstClr val="white"/>
                </a:solidFill>
              </a:rPr>
              <a:t>recherche</a:t>
            </a:r>
            <a:endParaRPr lang="fr-FR" sz="1500" dirty="0">
              <a:solidFill>
                <a:prstClr val="white"/>
              </a:solidFill>
            </a:endParaRPr>
          </a:p>
        </p:txBody>
      </p:sp>
      <p:pic>
        <p:nvPicPr>
          <p:cNvPr id="135" name="Picture 2" descr="UPEM_LOGO_WEB_COULEU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41484" y="1884268"/>
            <a:ext cx="906074" cy="47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2" descr="D:\benoit.lesaffre\Documents\Documents1\UPE\0-membres\membres\membres-associés\LRMH\logo_LRMH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23" y="4473265"/>
            <a:ext cx="1013510" cy="56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Image 13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95" y="5244163"/>
            <a:ext cx="1239362" cy="363897"/>
          </a:xfrm>
          <a:prstGeom prst="rect">
            <a:avLst/>
          </a:prstGeom>
        </p:spPr>
      </p:pic>
      <p:pic>
        <p:nvPicPr>
          <p:cNvPr id="138" name="Picture 18" descr="http://www.medicen.org/sites/default/files/uploads/aphp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70" y="5162442"/>
            <a:ext cx="1344901" cy="4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46" y="4331980"/>
            <a:ext cx="849601" cy="849601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29" y="2524520"/>
            <a:ext cx="612495" cy="544440"/>
          </a:xfrm>
          <a:prstGeom prst="rect">
            <a:avLst/>
          </a:prstGeom>
        </p:spPr>
      </p:pic>
      <p:pic>
        <p:nvPicPr>
          <p:cNvPr id="34" name="Picture 6" descr="D:\Utilisateurs\gautron\Desktop\Docs-atelier-dec17\EAVT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639442" cy="6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D:\Utilisateurs\gautron\Desktop\Docs-atelier-dec17\ENSG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41" y="2503947"/>
            <a:ext cx="654368" cy="65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4572000" y="2492896"/>
            <a:ext cx="746776" cy="665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5409400" y="2524520"/>
            <a:ext cx="746776" cy="561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596335" y="1827477"/>
            <a:ext cx="955997" cy="665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6516216" y="2488012"/>
            <a:ext cx="854135" cy="670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3793388" y="1799337"/>
            <a:ext cx="1210660" cy="638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507006" y="3267637"/>
            <a:ext cx="1438382" cy="765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181"/>
          <p:cNvSpPr txBox="1">
            <a:spLocks noChangeArrowheads="1"/>
          </p:cNvSpPr>
          <p:nvPr/>
        </p:nvSpPr>
        <p:spPr bwMode="auto">
          <a:xfrm>
            <a:off x="278428" y="802343"/>
            <a:ext cx="85420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fr-FR" sz="1800" cap="small" dirty="0" smtClean="0"/>
              <a:t>Quelques données</a:t>
            </a:r>
            <a:endParaRPr lang="en-US" sz="1800" cap="small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0" y="591966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endParaRPr lang="fr-FR" dirty="0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2" cstate="print"/>
          <a:srcRect l="6081" t="56145" r="77315" b="15588"/>
          <a:stretch>
            <a:fillRect/>
          </a:stretch>
        </p:blipFill>
        <p:spPr bwMode="auto">
          <a:xfrm rot="1800000">
            <a:off x="25131" y="5673968"/>
            <a:ext cx="1143900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ZoneTexte 46"/>
          <p:cNvSpPr txBox="1"/>
          <p:nvPr/>
        </p:nvSpPr>
        <p:spPr>
          <a:xfrm>
            <a:off x="301824" y="1990343"/>
            <a:ext cx="4126160" cy="3657411"/>
          </a:xfrm>
          <a:prstGeom prst="rect">
            <a:avLst/>
          </a:prstGeom>
          <a:noFill/>
          <a:ln w="19050">
            <a:solidFill>
              <a:srgbClr val="31859C"/>
            </a:solidFill>
            <a:prstDash val="dash"/>
          </a:ln>
        </p:spPr>
        <p:txBody>
          <a:bodyPr wrap="square" numCol="1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sym typeface="Wingdings"/>
              </a:rPr>
              <a:t>+ de 50 000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étudiants dont 10 % d’étudiants étrangers</a:t>
            </a:r>
          </a:p>
          <a:p>
            <a:pPr>
              <a:spcAft>
                <a:spcPts val="400"/>
              </a:spcAft>
              <a:defRPr/>
            </a:pP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sym typeface="Wingdings"/>
              </a:rPr>
              <a:t>1 359 doctorants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/>
              </a:rPr>
              <a:t>inscrits en 2016-2017</a:t>
            </a:r>
          </a:p>
          <a:p>
            <a:pPr>
              <a:spcAft>
                <a:spcPts val="400"/>
              </a:spcAft>
              <a:defRPr/>
            </a:pP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sym typeface="Wingdings"/>
              </a:rPr>
              <a:t>311 soutenances des thèse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/>
              </a:rPr>
              <a:t>en 2016-2017 </a:t>
            </a:r>
          </a:p>
          <a:p>
            <a:pPr>
              <a:spcAft>
                <a:spcPts val="400"/>
              </a:spcAft>
              <a:defRPr/>
            </a:pPr>
            <a:endParaRPr lang="fr-FR" sz="1400" b="1" dirty="0">
              <a:solidFill>
                <a:schemeClr val="accent5">
                  <a:lumMod val="75000"/>
                </a:schemeClr>
              </a:solidFill>
              <a:latin typeface="+mn-lt"/>
              <a:sym typeface="Wingdings"/>
            </a:endParaRPr>
          </a:p>
          <a:p>
            <a:pPr>
              <a:spcAft>
                <a:spcPts val="400"/>
              </a:spcAft>
              <a:defRPr/>
            </a:pP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sym typeface="Wingdings"/>
              </a:rPr>
              <a:t>6 </a:t>
            </a:r>
            <a:r>
              <a:rPr lang="fr-FR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écoles doctorales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portées par UPE : </a:t>
            </a:r>
          </a:p>
          <a:p>
            <a:pPr>
              <a:defRPr/>
            </a:pP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Cultures et Sociétés (CS)		</a:t>
            </a:r>
            <a:endParaRPr lang="fr-FR" sz="1300" i="1" dirty="0">
              <a:solidFill>
                <a:srgbClr val="4D545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Mathématiques </a:t>
            </a:r>
            <a:r>
              <a:rPr lang="fr-FR" sz="1300" i="1" dirty="0">
                <a:solidFill>
                  <a:srgbClr val="4D5459"/>
                </a:solidFill>
                <a:latin typeface="Calibri" pitchFamily="34" charset="0"/>
              </a:rPr>
              <a:t>et STIC (</a:t>
            </a: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MSTIC)	</a:t>
            </a:r>
            <a:endParaRPr lang="fr-FR" sz="1300" i="1" dirty="0">
              <a:solidFill>
                <a:srgbClr val="4D545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Organisations</a:t>
            </a:r>
            <a:r>
              <a:rPr lang="fr-FR" sz="1300" i="1" dirty="0">
                <a:solidFill>
                  <a:srgbClr val="4D5459"/>
                </a:solidFill>
                <a:latin typeface="Calibri" pitchFamily="34" charset="0"/>
              </a:rPr>
              <a:t>, Marchés, Institutions (</a:t>
            </a: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OMI)</a:t>
            </a:r>
          </a:p>
          <a:p>
            <a:pPr>
              <a:defRPr/>
            </a:pP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Sciences</a:t>
            </a:r>
            <a:r>
              <a:rPr lang="fr-FR" sz="1300" i="1" dirty="0">
                <a:solidFill>
                  <a:srgbClr val="4D5459"/>
                </a:solidFill>
                <a:latin typeface="Calibri" pitchFamily="34" charset="0"/>
              </a:rPr>
              <a:t>, Ingénierie et Environnement (</a:t>
            </a: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SIE)</a:t>
            </a:r>
          </a:p>
          <a:p>
            <a:pPr>
              <a:defRPr/>
            </a:pP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Sciences </a:t>
            </a:r>
            <a:r>
              <a:rPr lang="fr-FR" sz="1300" i="1" dirty="0">
                <a:solidFill>
                  <a:srgbClr val="4D5459"/>
                </a:solidFill>
                <a:latin typeface="Calibri" pitchFamily="34" charset="0"/>
              </a:rPr>
              <a:t>de la Vie et de la Santé (</a:t>
            </a: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SVS)</a:t>
            </a:r>
          </a:p>
          <a:p>
            <a:pPr>
              <a:defRPr/>
            </a:pP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Ville</a:t>
            </a:r>
            <a:r>
              <a:rPr lang="fr-FR" sz="1300" i="1" dirty="0">
                <a:solidFill>
                  <a:srgbClr val="4D5459"/>
                </a:solidFill>
                <a:latin typeface="Calibri" pitchFamily="34" charset="0"/>
              </a:rPr>
              <a:t>, Transports et Territoires (VTT</a:t>
            </a: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)</a:t>
            </a:r>
          </a:p>
          <a:p>
            <a:pPr>
              <a:defRPr/>
            </a:pPr>
            <a:endParaRPr lang="fr-FR" sz="1400" i="1" dirty="0" smtClean="0">
              <a:solidFill>
                <a:srgbClr val="4D545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fr-FR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fr-F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fr-FR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écoles doctorales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-accréditées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avec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Paris-Saclay :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Santé </a:t>
            </a:r>
            <a:r>
              <a:rPr lang="fr-FR" sz="1300" i="1" dirty="0">
                <a:solidFill>
                  <a:srgbClr val="4D5459"/>
                </a:solidFill>
                <a:latin typeface="Calibri" pitchFamily="34" charset="0"/>
              </a:rPr>
              <a:t>Publique</a:t>
            </a:r>
          </a:p>
          <a:p>
            <a:pPr>
              <a:defRPr/>
            </a:pPr>
            <a:r>
              <a:rPr lang="fr-FR" sz="1300" i="1" dirty="0">
                <a:solidFill>
                  <a:srgbClr val="4D5459"/>
                </a:solidFill>
                <a:latin typeface="Calibri" pitchFamily="34" charset="0"/>
              </a:rPr>
              <a:t>Agriculture Alimentation </a:t>
            </a: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Biologie </a:t>
            </a:r>
            <a:r>
              <a:rPr lang="fr-FR" sz="1300" i="1" dirty="0">
                <a:solidFill>
                  <a:srgbClr val="4D5459"/>
                </a:solidFill>
                <a:latin typeface="Calibri" pitchFamily="34" charset="0"/>
              </a:rPr>
              <a:t>Environnement </a:t>
            </a:r>
            <a:r>
              <a:rPr lang="fr-FR" sz="1300" i="1" dirty="0" smtClean="0">
                <a:solidFill>
                  <a:srgbClr val="4D5459"/>
                </a:solidFill>
                <a:latin typeface="Calibri" pitchFamily="34" charset="0"/>
              </a:rPr>
              <a:t>Santé (ABIES)</a:t>
            </a:r>
            <a:endParaRPr lang="fr-F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>
          <a:xfrm>
            <a:off x="5119446" y="1420770"/>
            <a:ext cx="420815" cy="39393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726"/>
          <a:stretch/>
        </p:blipFill>
        <p:spPr>
          <a:xfrm>
            <a:off x="301824" y="1342827"/>
            <a:ext cx="653608" cy="521272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4728253" y="2007530"/>
            <a:ext cx="4092219" cy="841256"/>
          </a:xfrm>
          <a:prstGeom prst="rect">
            <a:avLst/>
          </a:prstGeom>
          <a:noFill/>
          <a:ln w="19050">
            <a:solidFill>
              <a:srgbClr val="31859C"/>
            </a:solidFill>
            <a:prstDash val="dash"/>
          </a:ln>
        </p:spPr>
        <p:txBody>
          <a:bodyPr wrap="square" numCol="1">
            <a:spAutoFit/>
          </a:bodyPr>
          <a:lstStyle>
            <a:defPPr>
              <a:defRPr lang="fr-FR"/>
            </a:defPPr>
            <a:lvl1pPr>
              <a:spcAft>
                <a:spcPts val="400"/>
              </a:spcAft>
              <a:defRPr sz="15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fr-FR" sz="1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70 unités de recherche </a:t>
            </a:r>
            <a:r>
              <a:rPr lang="fr-FR" sz="1400" b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sur le site</a:t>
            </a:r>
          </a:p>
          <a:p>
            <a:r>
              <a:rPr lang="fr-FR" sz="1400" b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  • </a:t>
            </a:r>
            <a:r>
              <a:rPr lang="fr-FR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1700</a:t>
            </a:r>
            <a:r>
              <a:rPr lang="fr-FR" sz="1400" b="0" dirty="0" smtClean="0">
                <a:solidFill>
                  <a:srgbClr val="31859C"/>
                </a:solidFill>
                <a:sym typeface="Wingdings"/>
              </a:rPr>
              <a:t> </a:t>
            </a:r>
            <a:r>
              <a:rPr lang="fr-FR" sz="1400" b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chercheurs et EC permanents</a:t>
            </a:r>
          </a:p>
          <a:p>
            <a:r>
              <a:rPr lang="fr-FR" sz="1400" b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   •</a:t>
            </a:r>
            <a:r>
              <a:rPr lang="fr-FR" sz="1400" b="0" dirty="0">
                <a:solidFill>
                  <a:srgbClr val="31859C"/>
                </a:solidFill>
                <a:sym typeface="Wingdings"/>
              </a:rPr>
              <a:t> </a:t>
            </a:r>
            <a:r>
              <a:rPr lang="fr-FR" sz="1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plus de 500 </a:t>
            </a:r>
            <a:r>
              <a:rPr lang="fr-FR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ingénieurs et techniciens</a:t>
            </a:r>
          </a:p>
        </p:txBody>
      </p:sp>
      <p:pic>
        <p:nvPicPr>
          <p:cNvPr id="40" name="Image 2" descr="bandeau_idex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2" descr="bandeau_idex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à coins arrondis 45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communauté créée en 2007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181"/>
          <p:cNvSpPr txBox="1">
            <a:spLocks noChangeArrowheads="1"/>
          </p:cNvSpPr>
          <p:nvPr/>
        </p:nvSpPr>
        <p:spPr bwMode="auto">
          <a:xfrm>
            <a:off x="278428" y="802343"/>
            <a:ext cx="85420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fr-FR" sz="1800" cap="small" dirty="0" smtClean="0"/>
              <a:t>2 sites principaux, 2 pôles thématiques</a:t>
            </a:r>
            <a:endParaRPr lang="en-US" sz="1800" cap="small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0" y="591966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endParaRPr lang="fr-FR" dirty="0"/>
          </a:p>
        </p:txBody>
      </p:sp>
      <p:pic>
        <p:nvPicPr>
          <p:cNvPr id="40" name="Image 2" descr="bandeau_i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2" descr="bandeau_i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à coins arrondis 45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communauté créée en 2007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8" y="1333550"/>
            <a:ext cx="8499154" cy="55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ndeau_i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0" y="270572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Compétences et activités </a:t>
            </a:r>
          </a:p>
          <a:p>
            <a:pPr marL="514350" indent="-514350" algn="ctr"/>
            <a:r>
              <a:rPr lang="fr-F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de la Comue Université Paris-Est</a:t>
            </a:r>
          </a:p>
        </p:txBody>
      </p:sp>
      <p:pic>
        <p:nvPicPr>
          <p:cNvPr id="4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>
            <a:off x="0" y="5403850"/>
            <a:ext cx="1476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47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5813" y="2978063"/>
            <a:ext cx="77152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Ouverture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fr-F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internationale</a:t>
            </a: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bourses, accueil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5812" y="3645851"/>
            <a:ext cx="80010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Développement</a:t>
            </a:r>
            <a:r>
              <a:rPr lang="fr-F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projets inter-établissements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fr-F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Pôle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Entrepreneuriat </a:t>
            </a:r>
            <a:r>
              <a:rPr lang="fr-F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Étudiant (PEPITE)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Projets « Investissements d’Avenir » </a:t>
            </a:r>
            <a:endParaRPr lang="fr-FR" sz="2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pPr lvl="2">
              <a:buFont typeface="Wingdings" pitchFamily="2" charset="2"/>
              <a:buChar char="ü"/>
              <a:defRPr/>
            </a:pP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Recherche :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Labex, Equipex, cohortes, Efficacity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Formation :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Idefi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Valorisation :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SATT,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Carnot</a:t>
            </a:r>
          </a:p>
          <a:p>
            <a:pPr lvl="2"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>
              <a:defRPr/>
            </a:pPr>
            <a:endParaRPr lang="fr-FR" sz="22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9"/>
          <p:cNvSpPr/>
          <p:nvPr/>
        </p:nvSpPr>
        <p:spPr>
          <a:xfrm>
            <a:off x="251520" y="1411517"/>
            <a:ext cx="476250" cy="3571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81"/>
          <p:cNvSpPr txBox="1">
            <a:spLocks noChangeArrowheads="1"/>
          </p:cNvSpPr>
          <p:nvPr/>
        </p:nvSpPr>
        <p:spPr bwMode="auto">
          <a:xfrm>
            <a:off x="785813" y="1374668"/>
            <a:ext cx="79295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Formation doctorale </a:t>
            </a:r>
            <a:r>
              <a:rPr lang="fr-FR" sz="2200" dirty="0">
                <a:solidFill>
                  <a:srgbClr val="4D5459"/>
                </a:solidFill>
                <a:latin typeface="Calibri" pitchFamily="34" charset="0"/>
              </a:rPr>
              <a:t>et </a:t>
            </a:r>
            <a:r>
              <a:rPr lang="fr-FR" sz="2200" dirty="0" smtClean="0">
                <a:solidFill>
                  <a:srgbClr val="4D5459"/>
                </a:solidFill>
                <a:latin typeface="Calibri" pitchFamily="34" charset="0"/>
              </a:rPr>
              <a:t>délivrance du diplôme de docteur</a:t>
            </a:r>
            <a:endParaRPr lang="fr-FR" sz="2200" dirty="0">
              <a:solidFill>
                <a:srgbClr val="4D5459"/>
              </a:solidFill>
              <a:latin typeface="Calibri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4434" y="1734708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rgbClr val="4D5459"/>
                </a:solidFill>
                <a:latin typeface="Calibri" pitchFamily="34" charset="0"/>
              </a:rPr>
              <a:t>+ délivrance de </a:t>
            </a:r>
            <a:r>
              <a:rPr lang="fr-FR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l’</a:t>
            </a:r>
            <a:r>
              <a:rPr lang="fr-F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Habilitation à Diriger des Recherches</a:t>
            </a:r>
            <a:endParaRPr lang="fr-FR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251520" y="3011971"/>
            <a:ext cx="476250" cy="3571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251520" y="3679759"/>
            <a:ext cx="476250" cy="3571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95" y="3011971"/>
            <a:ext cx="2373821" cy="37620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90444" y="2310191"/>
            <a:ext cx="8001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Animation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des pôles </a:t>
            </a:r>
            <a:r>
              <a:rPr lang="fr-F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thématiques </a:t>
            </a:r>
            <a:endParaRPr lang="fr-FR" sz="2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251520" y="2309030"/>
            <a:ext cx="476250" cy="3571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23" y="2390226"/>
            <a:ext cx="1872779" cy="34970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02" y="2303935"/>
            <a:ext cx="2350194" cy="481080"/>
          </a:xfrm>
          <a:prstGeom prst="rect">
            <a:avLst/>
          </a:prstGeom>
        </p:spPr>
      </p:pic>
      <p:sp>
        <p:nvSpPr>
          <p:cNvPr id="30" name="ZoneTexte 181"/>
          <p:cNvSpPr txBox="1">
            <a:spLocks noChangeArrowheads="1"/>
          </p:cNvSpPr>
          <p:nvPr/>
        </p:nvSpPr>
        <p:spPr bwMode="auto">
          <a:xfrm>
            <a:off x="278428" y="802343"/>
            <a:ext cx="85420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z="1800" dirty="0"/>
              <a:t>Compétences </a:t>
            </a:r>
            <a:r>
              <a:rPr lang="fr-FR" sz="1800" dirty="0" smtClean="0"/>
              <a:t>déléguées / coordination inter-établissements</a:t>
            </a:r>
            <a:endParaRPr lang="fr-FR" sz="18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Compétences et activités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3" name="ZoneTexte 181"/>
          <p:cNvSpPr txBox="1">
            <a:spLocks noChangeArrowheads="1"/>
          </p:cNvSpPr>
          <p:nvPr/>
        </p:nvSpPr>
        <p:spPr bwMode="auto">
          <a:xfrm>
            <a:off x="1289020" y="5763767"/>
            <a:ext cx="753145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z="1800" dirty="0" smtClean="0"/>
              <a:t>Et le portage d’une Initiative d’Excellence : L’I-SITE FUTURE</a:t>
            </a:r>
          </a:p>
          <a:p>
            <a:pPr>
              <a:defRPr/>
            </a:pPr>
            <a:r>
              <a:rPr lang="fr-FR" sz="1800" dirty="0" smtClean="0"/>
              <a:t>www.future-isite.fr</a:t>
            </a:r>
            <a:endParaRPr lang="fr-FR" sz="1800" dirty="0"/>
          </a:p>
        </p:txBody>
      </p:sp>
      <p:pic>
        <p:nvPicPr>
          <p:cNvPr id="32" name="Image 31" descr="investissements_avenir_unec.jpg"/>
          <p:cNvPicPr>
            <a:picLocks noChangeAspect="1"/>
          </p:cNvPicPr>
          <p:nvPr/>
        </p:nvPicPr>
        <p:blipFill rotWithShape="1">
          <a:blip r:embed="rId6" cstate="print"/>
          <a:srcRect l="10360" r="13032"/>
          <a:stretch/>
        </p:blipFill>
        <p:spPr>
          <a:xfrm>
            <a:off x="238865" y="5619302"/>
            <a:ext cx="992113" cy="9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 animBg="1"/>
      <p:bldP spid="23" grpId="0" animBg="1"/>
      <p:bldP spid="19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181"/>
          <p:cNvSpPr txBox="1">
            <a:spLocks noChangeArrowheads="1"/>
          </p:cNvSpPr>
          <p:nvPr/>
        </p:nvSpPr>
        <p:spPr bwMode="auto">
          <a:xfrm>
            <a:off x="785813" y="2064469"/>
            <a:ext cx="79295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Préparation</a:t>
            </a:r>
            <a:r>
              <a:rPr lang="fr-FR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fr-FR" sz="2200" dirty="0">
                <a:solidFill>
                  <a:srgbClr val="4D5459"/>
                </a:solidFill>
                <a:latin typeface="Calibri" pitchFamily="34" charset="0"/>
              </a:rPr>
              <a:t>de la thèse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solidFill>
                  <a:srgbClr val="4D5459"/>
                </a:solidFill>
                <a:latin typeface="Calibri" pitchFamily="34" charset="0"/>
              </a:rPr>
              <a:t>Formation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fr-FR" sz="2200" i="1" dirty="0">
                <a:solidFill>
                  <a:srgbClr val="4D5459"/>
                </a:solidFill>
                <a:latin typeface="Calibri" pitchFamily="34" charset="0"/>
              </a:rPr>
              <a:t>Facultatif</a:t>
            </a:r>
            <a:r>
              <a:rPr lang="fr-FR" sz="2200" dirty="0">
                <a:solidFill>
                  <a:srgbClr val="4D5459"/>
                </a:solidFill>
                <a:latin typeface="Calibri" pitchFamily="34" charset="0"/>
              </a:rPr>
              <a:t> : un service complémentaire </a:t>
            </a:r>
            <a:r>
              <a:rPr lang="fr-FR" sz="2200" dirty="0">
                <a:solidFill>
                  <a:srgbClr val="4D5459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fr-FR" sz="2200" dirty="0">
                <a:solidFill>
                  <a:srgbClr val="4D5459"/>
                </a:solidFill>
                <a:latin typeface="Calibri" pitchFamily="34" charset="0"/>
              </a:rPr>
              <a:t> enseignement, expertise</a:t>
            </a:r>
            <a:r>
              <a:rPr lang="fr-FR" sz="2200" dirty="0" smtClean="0">
                <a:solidFill>
                  <a:srgbClr val="4D5459"/>
                </a:solidFill>
                <a:latin typeface="Calibri" pitchFamily="34" charset="0"/>
              </a:rPr>
              <a:t>…</a:t>
            </a:r>
            <a:endParaRPr lang="fr-FR" sz="2200" dirty="0">
              <a:solidFill>
                <a:srgbClr val="4D5459"/>
              </a:solidFill>
              <a:latin typeface="Calibri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solidFill>
                  <a:srgbClr val="4D5459"/>
                </a:solidFill>
                <a:latin typeface="Calibri" pitchFamily="34" charset="0"/>
              </a:rPr>
              <a:t>Soutenance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solidFill>
                  <a:srgbClr val="4D5459"/>
                </a:solidFill>
                <a:latin typeface="Calibri" pitchFamily="34" charset="0"/>
              </a:rPr>
              <a:t>Délivrance du </a:t>
            </a:r>
            <a:r>
              <a:rPr lang="fr-F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diplôme de docteur Université Paris-Est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fr-FR" sz="2200" dirty="0">
              <a:solidFill>
                <a:srgbClr val="4D5459"/>
              </a:solidFill>
              <a:latin typeface="Calibri" pitchFamily="34" charset="0"/>
            </a:endParaRPr>
          </a:p>
        </p:txBody>
      </p:sp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9"/>
          <p:cNvSpPr/>
          <p:nvPr/>
        </p:nvSpPr>
        <p:spPr>
          <a:xfrm>
            <a:off x="291332" y="1411517"/>
            <a:ext cx="476250" cy="3571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81"/>
          <p:cNvSpPr txBox="1">
            <a:spLocks noChangeArrowheads="1"/>
          </p:cNvSpPr>
          <p:nvPr/>
        </p:nvSpPr>
        <p:spPr bwMode="auto">
          <a:xfrm>
            <a:off x="785813" y="1374668"/>
            <a:ext cx="79295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Inscription</a:t>
            </a:r>
            <a:endParaRPr lang="fr-FR" sz="22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ZoneTexte 181"/>
          <p:cNvSpPr txBox="1">
            <a:spLocks noChangeArrowheads="1"/>
          </p:cNvSpPr>
          <p:nvPr/>
        </p:nvSpPr>
        <p:spPr bwMode="auto">
          <a:xfrm>
            <a:off x="278428" y="802343"/>
            <a:ext cx="85420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z="1800" dirty="0" smtClean="0"/>
              <a:t>Focus sur notre cœur d’activité : LE DOCTORAT</a:t>
            </a:r>
            <a:endParaRPr lang="fr-FR" sz="18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Compétences et activités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291332" y="2101318"/>
            <a:ext cx="476250" cy="3571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4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ZoneTexte 181"/>
          <p:cNvSpPr txBox="1">
            <a:spLocks noChangeArrowheads="1"/>
          </p:cNvSpPr>
          <p:nvPr/>
        </p:nvSpPr>
        <p:spPr bwMode="auto">
          <a:xfrm>
            <a:off x="278428" y="802343"/>
            <a:ext cx="85420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z="1800" dirty="0" smtClean="0"/>
              <a:t>Le suivi des Docteurs UPE</a:t>
            </a:r>
            <a:endParaRPr lang="fr-FR" sz="18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Compétences et activités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23" y="1347936"/>
            <a:ext cx="7629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5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ZoneTexte 181"/>
          <p:cNvSpPr txBox="1">
            <a:spLocks noChangeArrowheads="1"/>
          </p:cNvSpPr>
          <p:nvPr/>
        </p:nvSpPr>
        <p:spPr bwMode="auto">
          <a:xfrm>
            <a:off x="278428" y="802343"/>
            <a:ext cx="85420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z="1800" dirty="0" smtClean="0"/>
              <a:t>Le suivi des Docteurs UPE</a:t>
            </a:r>
            <a:endParaRPr lang="fr-FR" sz="18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Compétences et activités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412776"/>
            <a:ext cx="75342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8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ZoneTexte 181"/>
          <p:cNvSpPr txBox="1">
            <a:spLocks noChangeArrowheads="1"/>
          </p:cNvSpPr>
          <p:nvPr/>
        </p:nvSpPr>
        <p:spPr bwMode="auto">
          <a:xfrm>
            <a:off x="278428" y="802343"/>
            <a:ext cx="85420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z="1800" dirty="0" smtClean="0"/>
              <a:t>Le suivi des Docteurs UPE</a:t>
            </a:r>
            <a:endParaRPr lang="fr-FR" sz="18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Compétences et activités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412776"/>
            <a:ext cx="76295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9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ZoneTexte 181"/>
          <p:cNvSpPr txBox="1">
            <a:spLocks noChangeArrowheads="1"/>
          </p:cNvSpPr>
          <p:nvPr/>
        </p:nvSpPr>
        <p:spPr bwMode="auto">
          <a:xfrm>
            <a:off x="278428" y="802343"/>
            <a:ext cx="85420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z="1800" dirty="0" smtClean="0"/>
              <a:t>Le suivi des Docteurs UPE</a:t>
            </a:r>
            <a:endParaRPr lang="fr-FR" sz="18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Compétences et activités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412776"/>
            <a:ext cx="73818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3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0" y="263691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Projet I-Site </a:t>
            </a:r>
            <a:endParaRPr lang="fr-FR" sz="44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514350" indent="-514350" algn="ctr"/>
            <a:r>
              <a:rPr lang="fr-F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Université Paris-Est</a:t>
            </a:r>
          </a:p>
        </p:txBody>
      </p:sp>
    </p:spTree>
    <p:extLst>
      <p:ext uri="{BB962C8B-B14F-4D97-AF65-F5344CB8AC3E}">
        <p14:creationId xmlns:p14="http://schemas.microsoft.com/office/powerpoint/2010/main" val="18076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2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1638350"/>
            <a:ext cx="71705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Atelier Politique Doctorale</a:t>
            </a:r>
          </a:p>
          <a:p>
            <a:endParaRPr lang="fr-FR" dirty="0"/>
          </a:p>
          <a:p>
            <a:r>
              <a:rPr lang="fr-FR" dirty="0" smtClean="0"/>
              <a:t>2 temps:</a:t>
            </a:r>
          </a:p>
          <a:p>
            <a:endParaRPr lang="fr-FR" dirty="0"/>
          </a:p>
          <a:p>
            <a:r>
              <a:rPr lang="fr-FR" dirty="0" smtClean="0"/>
              <a:t>- 06 décembre: présentations / rencontres</a:t>
            </a:r>
          </a:p>
          <a:p>
            <a:endParaRPr lang="fr-FR" dirty="0"/>
          </a:p>
          <a:p>
            <a:r>
              <a:rPr lang="fr-FR" dirty="0" smtClean="0"/>
              <a:t>- 07 décembre: échanges / propositions / points sensibles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7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>
            <a:off x="0" y="5403850"/>
            <a:ext cx="1476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err="1" smtClean="0">
                <a:solidFill>
                  <a:schemeClr val="bg1"/>
                </a:solidFill>
              </a:rPr>
              <a:t>Isite</a:t>
            </a:r>
            <a:r>
              <a:rPr lang="fr-FR" b="1" dirty="0" smtClean="0">
                <a:solidFill>
                  <a:schemeClr val="bg1"/>
                </a:solidFill>
              </a:rPr>
              <a:t> Future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Résultat de recherche d'images pour &quot;logo PIA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79803"/>
            <a:ext cx="1098418" cy="10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2048" y="692696"/>
            <a:ext cx="8388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Commissariat </a:t>
            </a:r>
            <a:r>
              <a:rPr lang="fr-FR" b="1" dirty="0"/>
              <a:t>général à l'investissement (CGI</a:t>
            </a:r>
            <a:r>
              <a:rPr lang="fr-FR" b="1" dirty="0" smtClean="0"/>
              <a:t>)</a:t>
            </a:r>
          </a:p>
          <a:p>
            <a:pPr algn="ctr"/>
            <a:r>
              <a:rPr lang="fr-FR" sz="2000" b="1" dirty="0" smtClean="0"/>
              <a:t>chargé </a:t>
            </a:r>
            <a:r>
              <a:rPr lang="fr-FR" sz="2000" b="1" dirty="0"/>
              <a:t>de la mise en œuvre du </a:t>
            </a:r>
            <a:r>
              <a:rPr lang="fr-FR" sz="2000" b="1" dirty="0" smtClean="0"/>
              <a:t>programme </a:t>
            </a:r>
            <a:r>
              <a:rPr lang="fr-FR" sz="2000" b="1" dirty="0"/>
              <a:t>d'investissements </a:t>
            </a:r>
            <a:r>
              <a:rPr lang="fr-FR" sz="2000" b="1" dirty="0" smtClean="0"/>
              <a:t>d'avenir</a:t>
            </a:r>
            <a:endParaRPr lang="fr-FR" sz="20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55576" y="692696"/>
            <a:ext cx="7786034" cy="9142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4" descr="Résultat de recherche d'images pour &quot;logo ministère éducation national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5" y="1772816"/>
            <a:ext cx="2488705" cy="6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ésultat de recherche d'images pour &quot;logo agence nationale de la recherch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89" y="2129012"/>
            <a:ext cx="1443955" cy="5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72622" y="2975461"/>
            <a:ext cx="78758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Depuis 2010, le Parlement a voté un total de </a:t>
            </a:r>
            <a:r>
              <a:rPr lang="fr-FR" sz="2000" b="1" dirty="0"/>
              <a:t>57 milliards d’euros </a:t>
            </a:r>
            <a:r>
              <a:rPr lang="fr-FR" sz="2000" dirty="0"/>
              <a:t>consacrés à </a:t>
            </a:r>
            <a:r>
              <a:rPr lang="fr-FR" sz="2000" b="1" dirty="0"/>
              <a:t>trois programmes successifs d’investissement d’avenir</a:t>
            </a:r>
            <a:r>
              <a:rPr lang="fr-FR" sz="2000" dirty="0"/>
              <a:t>, dont plus de la moitié de crédits réservés au profit de l’enseignement supérieur, de la recherche et du transfert de l’innovation.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Initiée par une politique ministérielle de </a:t>
            </a:r>
            <a:r>
              <a:rPr lang="fr-FR" sz="2000" b="1" dirty="0"/>
              <a:t>regroupement des établissements par site </a:t>
            </a:r>
            <a:r>
              <a:rPr lang="fr-FR" sz="2000" dirty="0"/>
              <a:t>voulue par la loi n° 2013-660 du 22 juillet 2013 relative à l’enseignement supérieur et à la recherche, </a:t>
            </a:r>
            <a:r>
              <a:rPr lang="fr-FR" sz="2000" b="1" dirty="0"/>
              <a:t>l’émergence de pôles universitaires et de recherche de taille nationale et internationale</a:t>
            </a:r>
            <a:r>
              <a:rPr lang="fr-FR" sz="2000" dirty="0"/>
              <a:t> a été considérablement renforcée par l’action volontariste du programme d’investissements d’avenir.</a:t>
            </a:r>
          </a:p>
        </p:txBody>
      </p:sp>
      <p:sp>
        <p:nvSpPr>
          <p:cNvPr id="14" name="Organigramme : Trier 13"/>
          <p:cNvSpPr/>
          <p:nvPr/>
        </p:nvSpPr>
        <p:spPr>
          <a:xfrm>
            <a:off x="539552" y="2996952"/>
            <a:ext cx="288032" cy="28803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Trier 14"/>
          <p:cNvSpPr/>
          <p:nvPr/>
        </p:nvSpPr>
        <p:spPr>
          <a:xfrm>
            <a:off x="539552" y="4581128"/>
            <a:ext cx="288032" cy="28803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4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>
            <a:off x="0" y="5403850"/>
            <a:ext cx="1476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err="1" smtClean="0">
                <a:solidFill>
                  <a:schemeClr val="bg1"/>
                </a:solidFill>
              </a:rPr>
              <a:t>Isite</a:t>
            </a:r>
            <a:r>
              <a:rPr lang="fr-FR" b="1" dirty="0" smtClean="0">
                <a:solidFill>
                  <a:schemeClr val="bg1"/>
                </a:solidFill>
              </a:rPr>
              <a:t> Future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99" y="692696"/>
            <a:ext cx="5988589" cy="6027645"/>
          </a:xfrm>
          <a:prstGeom prst="rect">
            <a:avLst/>
          </a:prstGeom>
        </p:spPr>
      </p:pic>
      <p:sp>
        <p:nvSpPr>
          <p:cNvPr id="6" name="Organigramme : Connecteur 5"/>
          <p:cNvSpPr/>
          <p:nvPr/>
        </p:nvSpPr>
        <p:spPr>
          <a:xfrm>
            <a:off x="5928227" y="2065378"/>
            <a:ext cx="144016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6072243" y="1963654"/>
            <a:ext cx="144016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6168838" y="2120296"/>
            <a:ext cx="144016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4432083" y="3187790"/>
            <a:ext cx="144016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7567520" y="2971766"/>
            <a:ext cx="144016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7944451" y="2353410"/>
            <a:ext cx="144016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6288267" y="1057266"/>
            <a:ext cx="144016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6792323" y="5852086"/>
            <a:ext cx="144016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/>
          <p:cNvSpPr/>
          <p:nvPr/>
        </p:nvSpPr>
        <p:spPr>
          <a:xfrm>
            <a:off x="4848107" y="5924094"/>
            <a:ext cx="144016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6576299" y="4369634"/>
            <a:ext cx="144016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023069" y="2179678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UPE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19" name="Organigramme : Connecteur 18"/>
          <p:cNvSpPr/>
          <p:nvPr/>
        </p:nvSpPr>
        <p:spPr>
          <a:xfrm>
            <a:off x="6000235" y="1963654"/>
            <a:ext cx="144016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Connecteur 19"/>
          <p:cNvSpPr/>
          <p:nvPr/>
        </p:nvSpPr>
        <p:spPr>
          <a:xfrm>
            <a:off x="6000235" y="2179678"/>
            <a:ext cx="144016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8592523" y="2430305"/>
            <a:ext cx="144016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4704091" y="4800267"/>
            <a:ext cx="144016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7567520" y="6038394"/>
            <a:ext cx="144016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8577900" y="5636062"/>
            <a:ext cx="144016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7296379" y="4312484"/>
            <a:ext cx="144016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Connecteur 25"/>
          <p:cNvSpPr/>
          <p:nvPr/>
        </p:nvSpPr>
        <p:spPr>
          <a:xfrm>
            <a:off x="7728427" y="4743117"/>
            <a:ext cx="144016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Connecteur 26"/>
          <p:cNvSpPr/>
          <p:nvPr/>
        </p:nvSpPr>
        <p:spPr>
          <a:xfrm>
            <a:off x="980728" y="2306588"/>
            <a:ext cx="144016" cy="1143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980728" y="1916832"/>
            <a:ext cx="144016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268760" y="177281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ISITE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268760" y="219557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IDEX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827584" y="1700808"/>
            <a:ext cx="144016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75217" y="330209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dirty="0" smtClean="0"/>
              <a:t>9 labels </a:t>
            </a:r>
            <a:r>
              <a:rPr lang="fr-FR" sz="1800" i="1" dirty="0" err="1" smtClean="0"/>
              <a:t>Isite</a:t>
            </a:r>
            <a:endParaRPr lang="fr-FR" sz="1800" i="1" dirty="0" smtClean="0"/>
          </a:p>
          <a:p>
            <a:r>
              <a:rPr lang="fr-FR" sz="1800" i="1" dirty="0" smtClean="0"/>
              <a:t>9 labels </a:t>
            </a:r>
            <a:r>
              <a:rPr lang="fr-FR" sz="1800" i="1" dirty="0" err="1" smtClean="0"/>
              <a:t>Idex</a:t>
            </a: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13431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>
            <a:off x="0" y="5403850"/>
            <a:ext cx="1476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err="1" smtClean="0">
                <a:solidFill>
                  <a:schemeClr val="bg1"/>
                </a:solidFill>
              </a:rPr>
              <a:t>Isite</a:t>
            </a:r>
            <a:r>
              <a:rPr lang="fr-FR" b="1" dirty="0" smtClean="0">
                <a:solidFill>
                  <a:schemeClr val="bg1"/>
                </a:solidFill>
              </a:rPr>
              <a:t> Future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04217"/>
            <a:ext cx="4668325" cy="653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>
            <a:off x="0" y="5403850"/>
            <a:ext cx="1476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err="1" smtClean="0">
                <a:solidFill>
                  <a:schemeClr val="bg1"/>
                </a:solidFill>
              </a:rPr>
              <a:t>Isite</a:t>
            </a:r>
            <a:r>
              <a:rPr lang="fr-FR" b="1" dirty="0" smtClean="0">
                <a:solidFill>
                  <a:schemeClr val="bg1"/>
                </a:solidFill>
              </a:rPr>
              <a:t> Future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896437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FUTURE, l’I-Site d’Université Paris-Est dédié à la Ville de demain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6054" y="1988840"/>
            <a:ext cx="4286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défis:</a:t>
            </a:r>
          </a:p>
          <a:p>
            <a:pPr marL="342900" indent="-342900"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a ville économe en ressources</a:t>
            </a:r>
          </a:p>
          <a:p>
            <a:pPr marL="342900" indent="-342900"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a ville sûre et résiliente</a:t>
            </a:r>
          </a:p>
          <a:p>
            <a:pPr marL="342900" indent="-342900"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a ville intelligente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3901624"/>
            <a:ext cx="4833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4 leviers:</a:t>
            </a:r>
          </a:p>
          <a:p>
            <a:pPr marL="342900" indent="-342900">
              <a:buFontTx/>
              <a:buChar char="-"/>
            </a:pPr>
            <a:r>
              <a:rPr lang="fr-FR" sz="1600" dirty="0" smtClean="0"/>
              <a:t>niveau très élevé d’interdisciplinarité</a:t>
            </a:r>
          </a:p>
          <a:p>
            <a:pPr marL="342900" indent="-342900">
              <a:buFontTx/>
              <a:buChar char="-"/>
            </a:pPr>
            <a:r>
              <a:rPr lang="fr-FR" sz="1600" dirty="0"/>
              <a:t>a</a:t>
            </a:r>
            <a:r>
              <a:rPr lang="fr-FR" sz="1600" dirty="0" smtClean="0"/>
              <a:t>pproche multi-échelles (laboratoire-démonstrateur)</a:t>
            </a:r>
          </a:p>
          <a:p>
            <a:pPr marL="342900" indent="-342900">
              <a:buFontTx/>
              <a:buChar char="-"/>
            </a:pPr>
            <a:r>
              <a:rPr lang="fr-FR" sz="1600" dirty="0"/>
              <a:t>d</a:t>
            </a:r>
            <a:r>
              <a:rPr lang="fr-FR" sz="1600" dirty="0" smtClean="0"/>
              <a:t>ispositif unique d’équipements-plateformes </a:t>
            </a:r>
          </a:p>
          <a:p>
            <a:pPr marL="342900" indent="-342900">
              <a:buFontTx/>
              <a:buChar char="-"/>
            </a:pPr>
            <a:r>
              <a:rPr lang="fr-FR" sz="1600" dirty="0" err="1"/>
              <a:t>c</a:t>
            </a:r>
            <a:r>
              <a:rPr lang="fr-FR" sz="1600" dirty="0" err="1" smtClean="0"/>
              <a:t>o</a:t>
            </a:r>
            <a:r>
              <a:rPr lang="fr-FR" sz="1600" dirty="0" smtClean="0"/>
              <a:t>-innovation avec partenaires socio-économiques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5659985" y="2178075"/>
            <a:ext cx="31806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Etre l’un des 10 sites </a:t>
            </a:r>
          </a:p>
          <a:p>
            <a:r>
              <a:rPr lang="fr-FR" i="1" dirty="0" smtClean="0"/>
              <a:t>reconnus au niveau </a:t>
            </a:r>
          </a:p>
          <a:p>
            <a:r>
              <a:rPr lang="fr-FR" i="1" dirty="0" smtClean="0"/>
              <a:t>international sur la ville</a:t>
            </a:r>
          </a:p>
          <a:p>
            <a:r>
              <a:rPr lang="fr-FR" i="1" dirty="0"/>
              <a:t>d</a:t>
            </a:r>
            <a:r>
              <a:rPr lang="fr-FR" i="1" dirty="0" smtClean="0"/>
              <a:t>e demain</a:t>
            </a:r>
          </a:p>
          <a:p>
            <a:endParaRPr lang="fr-FR" dirty="0"/>
          </a:p>
          <a:p>
            <a:r>
              <a:rPr lang="fr-FR" i="1" dirty="0" smtClean="0"/>
              <a:t>Inventer et former </a:t>
            </a:r>
          </a:p>
          <a:p>
            <a:r>
              <a:rPr lang="fr-FR" i="1" dirty="0" smtClean="0"/>
              <a:t>le « designer » de la</a:t>
            </a:r>
          </a:p>
          <a:p>
            <a:r>
              <a:rPr lang="fr-FR" i="1" dirty="0"/>
              <a:t>v</a:t>
            </a:r>
            <a:r>
              <a:rPr lang="fr-FR" i="1" dirty="0" smtClean="0"/>
              <a:t>ille de demain</a:t>
            </a:r>
            <a:endParaRPr lang="fr-FR" i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26054" y="896437"/>
            <a:ext cx="8618491" cy="5883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80112" y="1988840"/>
            <a:ext cx="3364433" cy="35283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>
            <a:off x="0" y="5403850"/>
            <a:ext cx="1476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29" descr="bandeau_ide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1763688" y="0"/>
            <a:ext cx="7380914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err="1" smtClean="0">
                <a:solidFill>
                  <a:schemeClr val="bg1"/>
                </a:solidFill>
              </a:rPr>
              <a:t>Isite</a:t>
            </a:r>
            <a:r>
              <a:rPr lang="fr-FR" b="1" dirty="0" smtClean="0">
                <a:solidFill>
                  <a:schemeClr val="bg1"/>
                </a:solidFill>
              </a:rPr>
              <a:t> Future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58104" y="1157069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Plan d’actions stratégiques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2121237"/>
            <a:ext cx="584807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Projet décliné en axes stratégiques et actions concrètes: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 smtClean="0"/>
              <a:t>	- recherche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</a:t>
            </a:r>
            <a:r>
              <a:rPr lang="fr-FR" sz="2000" dirty="0" smtClean="0"/>
              <a:t>- formation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</a:t>
            </a:r>
            <a:r>
              <a:rPr lang="fr-FR" sz="2000" dirty="0" smtClean="0"/>
              <a:t>- valorisation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</a:t>
            </a:r>
            <a:r>
              <a:rPr lang="fr-FR" sz="2000" dirty="0" smtClean="0"/>
              <a:t>- international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</a:t>
            </a:r>
            <a:r>
              <a:rPr lang="fr-FR" sz="2000" dirty="0" smtClean="0"/>
              <a:t>- vie de campus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</a:t>
            </a:r>
            <a:r>
              <a:rPr lang="fr-FR" sz="2000" dirty="0" smtClean="0"/>
              <a:t>- gouvernance</a:t>
            </a: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600" y="1072063"/>
            <a:ext cx="360040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148064" y="3501008"/>
            <a:ext cx="33505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  <a:r>
              <a:rPr lang="fr-FR" dirty="0" smtClean="0"/>
              <a:t>ppels à projet</a:t>
            </a:r>
          </a:p>
          <a:p>
            <a:r>
              <a:rPr lang="fr-FR" sz="1800" dirty="0"/>
              <a:t>e</a:t>
            </a:r>
            <a:r>
              <a:rPr lang="fr-FR" sz="1800" dirty="0" smtClean="0"/>
              <a:t>xploratoire, tremplin, impulsion</a:t>
            </a:r>
          </a:p>
          <a:p>
            <a:endParaRPr lang="fr-FR" sz="1800" dirty="0" smtClean="0"/>
          </a:p>
          <a:p>
            <a:r>
              <a:rPr lang="fr-FR" dirty="0"/>
              <a:t>a</a:t>
            </a:r>
            <a:r>
              <a:rPr lang="fr-FR" dirty="0" smtClean="0"/>
              <a:t>llocations de thèse I-Site</a:t>
            </a:r>
          </a:p>
          <a:p>
            <a:r>
              <a:rPr lang="fr-FR" dirty="0" smtClean="0"/>
              <a:t> ...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004048" y="3429000"/>
            <a:ext cx="3672408" cy="20162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-6424"/>
            <a:ext cx="9159875" cy="68644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4" name="Picture 11" descr="Z:\CHARTE GRAPHIQUE\Présentation Power Point\Fond-p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359"/>
            <a:ext cx="9159875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logo PE blan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844824"/>
            <a:ext cx="5656113" cy="13257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-36512" y="3565465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 smtClean="0">
                <a:solidFill>
                  <a:schemeClr val="bg1"/>
                </a:solidFill>
                <a:latin typeface="+mn-lt"/>
              </a:rPr>
              <a:t>Plus d’information sur </a:t>
            </a:r>
          </a:p>
          <a:p>
            <a:pPr algn="ctr">
              <a:defRPr/>
            </a:pPr>
            <a:r>
              <a:rPr lang="fr-FR" sz="3600" dirty="0" smtClean="0">
                <a:solidFill>
                  <a:schemeClr val="bg1"/>
                </a:solidFill>
                <a:latin typeface="+mn-lt"/>
              </a:rPr>
              <a:t>www.univ-paris-est.fr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91680" y="908720"/>
            <a:ext cx="509306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UPEM		Damien LAMBERTON </a:t>
            </a:r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00B050"/>
                </a:solidFill>
              </a:rPr>
              <a:t>Caroline TROTOT</a:t>
            </a:r>
          </a:p>
          <a:p>
            <a:endParaRPr lang="fr-FR" dirty="0"/>
          </a:p>
          <a:p>
            <a:r>
              <a:rPr lang="fr-FR" dirty="0" smtClean="0"/>
              <a:t>IFSTTAR	</a:t>
            </a:r>
            <a:r>
              <a:rPr lang="fr-FR" dirty="0" smtClean="0">
                <a:solidFill>
                  <a:srgbClr val="00B050"/>
                </a:solidFill>
              </a:rPr>
              <a:t>Jean-Luc CLEMENT</a:t>
            </a:r>
          </a:p>
          <a:p>
            <a:endParaRPr lang="fr-FR" dirty="0"/>
          </a:p>
          <a:p>
            <a:r>
              <a:rPr lang="fr-FR" dirty="0" smtClean="0"/>
              <a:t>ENSG		</a:t>
            </a:r>
            <a:r>
              <a:rPr lang="fr-FR" dirty="0" smtClean="0">
                <a:solidFill>
                  <a:srgbClr val="00B050"/>
                </a:solidFill>
              </a:rPr>
              <a:t>Sébastien MUSTIERE</a:t>
            </a:r>
          </a:p>
          <a:p>
            <a:endParaRPr lang="fr-FR" dirty="0"/>
          </a:p>
          <a:p>
            <a:r>
              <a:rPr lang="fr-FR" dirty="0" smtClean="0"/>
              <a:t>EIVP		</a:t>
            </a:r>
            <a:r>
              <a:rPr lang="fr-FR" dirty="0" smtClean="0">
                <a:solidFill>
                  <a:srgbClr val="00B050"/>
                </a:solidFill>
              </a:rPr>
              <a:t>Morgane COLOMBERT</a:t>
            </a:r>
          </a:p>
          <a:p>
            <a:r>
              <a:rPr lang="fr-FR" dirty="0"/>
              <a:t>	</a:t>
            </a:r>
            <a:r>
              <a:rPr lang="fr-FR" dirty="0" smtClean="0"/>
              <a:t>	Youssef DIAB</a:t>
            </a:r>
          </a:p>
          <a:p>
            <a:endParaRPr lang="fr-FR" dirty="0"/>
          </a:p>
          <a:p>
            <a:r>
              <a:rPr lang="fr-FR" dirty="0" smtClean="0"/>
              <a:t>EAVT		Amina SELLALI</a:t>
            </a:r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00B050"/>
                </a:solidFill>
              </a:rPr>
              <a:t>Paul LANDAUER</a:t>
            </a:r>
          </a:p>
          <a:p>
            <a:endParaRPr lang="fr-FR" dirty="0"/>
          </a:p>
          <a:p>
            <a:r>
              <a:rPr lang="fr-FR" dirty="0" smtClean="0"/>
              <a:t>ESIEE		</a:t>
            </a:r>
            <a:r>
              <a:rPr lang="fr-FR" dirty="0" smtClean="0">
                <a:solidFill>
                  <a:srgbClr val="00B050"/>
                </a:solidFill>
              </a:rPr>
              <a:t>Tarik BOUROUINA</a:t>
            </a:r>
          </a:p>
          <a:p>
            <a:r>
              <a:rPr lang="fr-FR" dirty="0"/>
              <a:t>	</a:t>
            </a:r>
            <a:r>
              <a:rPr lang="fr-FR" dirty="0" smtClean="0"/>
              <a:t>	Hugues TALBOT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374690" y="692696"/>
            <a:ext cx="5789598" cy="59766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74690" y="1700808"/>
            <a:ext cx="539282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Première difficulté</a:t>
            </a:r>
          </a:p>
          <a:p>
            <a:r>
              <a:rPr lang="fr-FR" b="1" dirty="0" smtClean="0"/>
              <a:t>	décompte des doctorants …</a:t>
            </a:r>
          </a:p>
          <a:p>
            <a:endParaRPr lang="fr-FR" b="1" dirty="0"/>
          </a:p>
          <a:p>
            <a:r>
              <a:rPr lang="fr-FR" dirty="0" smtClean="0"/>
              <a:t>	site université cible 530 doctorants</a:t>
            </a:r>
          </a:p>
          <a:p>
            <a:endParaRPr lang="fr-FR" dirty="0"/>
          </a:p>
          <a:p>
            <a:r>
              <a:rPr lang="fr-FR" dirty="0" smtClean="0"/>
              <a:t>	chiffres IFSTTAR</a:t>
            </a:r>
          </a:p>
          <a:p>
            <a:endParaRPr lang="fr-FR" dirty="0"/>
          </a:p>
          <a:p>
            <a:r>
              <a:rPr lang="fr-FR" dirty="0" smtClean="0"/>
              <a:t>	chiffres par établissement</a:t>
            </a:r>
          </a:p>
          <a:p>
            <a:endParaRPr lang="fr-FR" dirty="0"/>
          </a:p>
          <a:p>
            <a:r>
              <a:rPr lang="fr-FR" dirty="0" smtClean="0"/>
              <a:t>	extraction ADUM sur UPE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4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181"/>
          <p:cNvSpPr txBox="1">
            <a:spLocks noChangeArrowheads="1"/>
          </p:cNvSpPr>
          <p:nvPr/>
        </p:nvSpPr>
        <p:spPr bwMode="auto">
          <a:xfrm>
            <a:off x="278428" y="802343"/>
            <a:ext cx="85420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fr-FR" sz="1800" cap="small" dirty="0" smtClean="0"/>
              <a:t>Quelques données</a:t>
            </a:r>
            <a:endParaRPr lang="en-US" sz="1800" cap="small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0" y="591966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endParaRPr lang="fr-FR" dirty="0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2" cstate="print"/>
          <a:srcRect l="6081" t="56145" r="77315" b="15588"/>
          <a:stretch>
            <a:fillRect/>
          </a:stretch>
        </p:blipFill>
        <p:spPr bwMode="auto">
          <a:xfrm rot="1800000">
            <a:off x="25131" y="5673968"/>
            <a:ext cx="1143900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2" descr="bandeau_ide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2" descr="bandeau_ide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à coins arrondis 45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communauté créée en 2007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10920"/>
              </p:ext>
            </p:extLst>
          </p:nvPr>
        </p:nvGraphicFramePr>
        <p:xfrm>
          <a:off x="1547663" y="1315827"/>
          <a:ext cx="6840762" cy="4866898"/>
        </p:xfrm>
        <a:graphic>
          <a:graphicData uri="http://schemas.openxmlformats.org/drawingml/2006/table">
            <a:tbl>
              <a:tblPr/>
              <a:tblGrid>
                <a:gridCol w="1140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6781">
                <a:tc>
                  <a:txBody>
                    <a:bodyPr/>
                    <a:lstStyle/>
                    <a:p>
                      <a:r>
                        <a:rPr lang="fr-FR" sz="1100" dirty="0"/>
                        <a:t>Libellé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1A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2A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3A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Pro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Total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3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3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7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/>
                        <a:t>ANSES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5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3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2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/>
                        <a:t>Autre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16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16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36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/>
                        <a:t>CSTB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367">
                <a:tc>
                  <a:txBody>
                    <a:bodyPr/>
                    <a:lstStyle/>
                    <a:p>
                      <a:r>
                        <a:rPr lang="fr-FR" sz="1100"/>
                        <a:t>EA-Malaquais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2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6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15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27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367">
                <a:tc>
                  <a:txBody>
                    <a:bodyPr/>
                    <a:lstStyle/>
                    <a:p>
                      <a:r>
                        <a:rPr lang="fr-FR" sz="1100"/>
                        <a:t>EA-Paris-Belleville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7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15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22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EAVT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EIVP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/>
                        <a:t>ENPC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45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48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46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37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176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ENSG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/>
                        <a:t>ENVA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5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3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ESIEE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/>
                        <a:t>ESTP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2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6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3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15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IFSTTAR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79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/>
                        <a:t>IGN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6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3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/>
                        <a:t>UPEC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128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123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138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176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565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781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FF0000"/>
                          </a:solidFill>
                        </a:rPr>
                        <a:t>UPEM</a:t>
                      </a:r>
                      <a:endParaRPr lang="fr-FR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54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54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FF0000"/>
                          </a:solidFill>
                        </a:rPr>
                        <a:t>59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93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FF0000"/>
                          </a:solidFill>
                        </a:rPr>
                        <a:t>260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91952">
                <a:tc>
                  <a:txBody>
                    <a:bodyPr/>
                    <a:lstStyle/>
                    <a:p>
                      <a:r>
                        <a:rPr lang="fr-FR" sz="1100" dirty="0"/>
                        <a:t>Nombre d'inscrits total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292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317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291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364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1258 </a:t>
                      </a:r>
                    </a:p>
                  </a:txBody>
                  <a:tcPr marL="49195" marR="49195" marT="24598" marB="24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Flèche droite 3"/>
          <p:cNvSpPr/>
          <p:nvPr/>
        </p:nvSpPr>
        <p:spPr>
          <a:xfrm>
            <a:off x="1084995" y="3356992"/>
            <a:ext cx="318653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084995" y="3573016"/>
            <a:ext cx="318653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084995" y="4005064"/>
            <a:ext cx="318653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1084995" y="4437112"/>
            <a:ext cx="318653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1084995" y="4869160"/>
            <a:ext cx="318653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1084995" y="5517232"/>
            <a:ext cx="318653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148064" y="6279703"/>
            <a:ext cx="334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373 doctorants inscrits à UPE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9846" y="1052736"/>
            <a:ext cx="739255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/>
              <a:t>15 200</a:t>
            </a:r>
            <a:r>
              <a:rPr lang="fr-FR" sz="2000" dirty="0"/>
              <a:t> </a:t>
            </a:r>
            <a:r>
              <a:rPr lang="fr-FR" sz="2000" dirty="0" smtClean="0"/>
              <a:t>étudiants</a:t>
            </a:r>
          </a:p>
          <a:p>
            <a:pPr lvl="0"/>
            <a:endParaRPr lang="fr-FR" sz="2000" dirty="0"/>
          </a:p>
          <a:p>
            <a:pPr lvl="0"/>
            <a:r>
              <a:rPr lang="fr-FR" sz="2000" b="1" dirty="0"/>
              <a:t>8 000</a:t>
            </a:r>
            <a:r>
              <a:rPr lang="fr-FR" sz="2000" dirty="0"/>
              <a:t> étudiants en Licence </a:t>
            </a:r>
          </a:p>
          <a:p>
            <a:pPr lvl="0"/>
            <a:r>
              <a:rPr lang="fr-FR" sz="1800" i="1" dirty="0" smtClean="0"/>
              <a:t>dont </a:t>
            </a:r>
            <a:r>
              <a:rPr lang="fr-FR" sz="1800" b="1" i="1" dirty="0"/>
              <a:t>40 %</a:t>
            </a:r>
            <a:r>
              <a:rPr lang="fr-FR" sz="1800" i="1" dirty="0"/>
              <a:t> en filière professionnelle ou en </a:t>
            </a:r>
            <a:r>
              <a:rPr lang="fr-FR" sz="1800" i="1" dirty="0" smtClean="0"/>
              <a:t>apprentissage</a:t>
            </a:r>
          </a:p>
          <a:p>
            <a:pPr lvl="0"/>
            <a:endParaRPr lang="fr-FR" sz="2000" dirty="0"/>
          </a:p>
          <a:p>
            <a:pPr lvl="0"/>
            <a:r>
              <a:rPr lang="fr-FR" sz="2000" b="1" dirty="0"/>
              <a:t>6 700</a:t>
            </a:r>
            <a:r>
              <a:rPr lang="fr-FR" sz="2000" dirty="0"/>
              <a:t> étudiants en Master </a:t>
            </a:r>
            <a:endParaRPr lang="fr-FR" sz="2000" dirty="0" smtClean="0"/>
          </a:p>
          <a:p>
            <a:pPr lvl="0"/>
            <a:r>
              <a:rPr lang="fr-FR" sz="1800" i="1" dirty="0" smtClean="0"/>
              <a:t>dont </a:t>
            </a:r>
            <a:r>
              <a:rPr lang="fr-FR" sz="1800" b="1" i="1" dirty="0"/>
              <a:t>37 %</a:t>
            </a:r>
            <a:r>
              <a:rPr lang="fr-FR" sz="1800" i="1" dirty="0"/>
              <a:t> en filière professionnelle ou en </a:t>
            </a:r>
            <a:r>
              <a:rPr lang="fr-FR" sz="1800" i="1" dirty="0" smtClean="0"/>
              <a:t>apprentissage</a:t>
            </a:r>
          </a:p>
          <a:p>
            <a:pPr lvl="0"/>
            <a:endParaRPr lang="fr-FR" sz="2000" dirty="0"/>
          </a:p>
          <a:p>
            <a:pPr lvl="0"/>
            <a:r>
              <a:rPr lang="fr-FR" sz="2000" b="1" dirty="0" smtClean="0"/>
              <a:t>1 </a:t>
            </a:r>
            <a:r>
              <a:rPr lang="fr-FR" sz="2000" b="1" dirty="0"/>
              <a:t>250</a:t>
            </a:r>
            <a:r>
              <a:rPr lang="fr-FR" sz="2000" dirty="0"/>
              <a:t> personnels académiques </a:t>
            </a:r>
            <a:endParaRPr lang="fr-FR" sz="2000" dirty="0" smtClean="0"/>
          </a:p>
          <a:p>
            <a:pPr lvl="0"/>
            <a:r>
              <a:rPr lang="fr-FR" sz="1800" i="1" dirty="0" smtClean="0"/>
              <a:t>dont </a:t>
            </a:r>
            <a:r>
              <a:rPr lang="fr-FR" sz="1800" b="1" i="1" dirty="0"/>
              <a:t>490</a:t>
            </a:r>
            <a:r>
              <a:rPr lang="fr-FR" sz="1800" i="1" dirty="0"/>
              <a:t> chercheurs à temps </a:t>
            </a:r>
            <a:r>
              <a:rPr lang="fr-FR" sz="1800" i="1" dirty="0" smtClean="0"/>
              <a:t>complet</a:t>
            </a:r>
          </a:p>
          <a:p>
            <a:pPr lvl="0"/>
            <a:endParaRPr lang="fr-FR" sz="2000" dirty="0"/>
          </a:p>
          <a:p>
            <a:pPr lvl="0"/>
            <a:r>
              <a:rPr lang="fr-FR" sz="2000" b="1" dirty="0" smtClean="0"/>
              <a:t>485</a:t>
            </a:r>
            <a:r>
              <a:rPr lang="fr-FR" sz="2000" dirty="0" smtClean="0"/>
              <a:t> enseignants-chercheurs</a:t>
            </a:r>
          </a:p>
          <a:p>
            <a:pPr lvl="0"/>
            <a:endParaRPr lang="fr-FR" sz="2000" dirty="0"/>
          </a:p>
          <a:p>
            <a:pPr lvl="0"/>
            <a:r>
              <a:rPr lang="fr-FR" sz="2000" b="1" dirty="0"/>
              <a:t>275</a:t>
            </a:r>
            <a:r>
              <a:rPr lang="fr-FR" sz="2000" dirty="0"/>
              <a:t> </a:t>
            </a:r>
            <a:r>
              <a:rPr lang="fr-FR" sz="2000" dirty="0" smtClean="0"/>
              <a:t>enseignants</a:t>
            </a:r>
          </a:p>
          <a:p>
            <a:pPr lvl="0"/>
            <a:endParaRPr lang="fr-FR" sz="2000" dirty="0"/>
          </a:p>
          <a:p>
            <a:pPr lvl="0"/>
            <a:r>
              <a:rPr lang="fr-FR" sz="2000" b="1" dirty="0"/>
              <a:t>1 300</a:t>
            </a:r>
            <a:r>
              <a:rPr lang="fr-FR" sz="2000" dirty="0"/>
              <a:t> personnels administratifs et techniques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33728" y="3861048"/>
            <a:ext cx="2004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b="1" dirty="0"/>
              <a:t>530</a:t>
            </a:r>
            <a:r>
              <a:rPr lang="fr-FR" dirty="0"/>
              <a:t> doctorants</a:t>
            </a: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724128" y="3717032"/>
            <a:ext cx="2113675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788024" y="617590"/>
            <a:ext cx="4135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Quelques chiffres en 2016-2017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779401" y="1052736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Site de l’</a:t>
            </a:r>
            <a:r>
              <a:rPr lang="fr-FR" i="1" dirty="0" err="1" smtClean="0"/>
              <a:t>Ucible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387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7793" y="1412776"/>
            <a:ext cx="832266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Présentation des stratégies et politiques doctorales</a:t>
            </a:r>
          </a:p>
          <a:p>
            <a:endParaRPr lang="fr-FR" dirty="0" smtClean="0"/>
          </a:p>
          <a:p>
            <a:r>
              <a:rPr lang="fr-FR" dirty="0" smtClean="0"/>
              <a:t>- Différences d’échelles, de poids de la recherche et du doctorat </a:t>
            </a:r>
          </a:p>
          <a:p>
            <a:r>
              <a:rPr lang="fr-FR" dirty="0" smtClean="0"/>
              <a:t>  </a:t>
            </a:r>
            <a:r>
              <a:rPr lang="fr-FR" sz="2000" i="1" dirty="0" smtClean="0"/>
              <a:t>mais dynamique de développement dans les écoles  telles </a:t>
            </a:r>
          </a:p>
          <a:p>
            <a:r>
              <a:rPr lang="fr-FR" sz="2000" i="1" dirty="0"/>
              <a:t> </a:t>
            </a:r>
            <a:r>
              <a:rPr lang="fr-FR" sz="2000" i="1" dirty="0" smtClean="0"/>
              <a:t> que EIVP, EAVT, ENSG, ESIEE … structuration de la recherche</a:t>
            </a:r>
          </a:p>
          <a:p>
            <a:endParaRPr lang="fr-FR" dirty="0"/>
          </a:p>
          <a:p>
            <a:pPr>
              <a:lnSpc>
                <a:spcPts val="2400"/>
              </a:lnSpc>
            </a:pPr>
            <a:r>
              <a:rPr lang="fr-FR" dirty="0" smtClean="0"/>
              <a:t>- </a:t>
            </a:r>
            <a:r>
              <a:rPr lang="fr-FR" dirty="0"/>
              <a:t>Financements de thèse très </a:t>
            </a:r>
            <a:r>
              <a:rPr lang="fr-FR" dirty="0" smtClean="0"/>
              <a:t>diversifiés et parfois spécifiques</a:t>
            </a:r>
            <a:endParaRPr lang="fr-FR" dirty="0"/>
          </a:p>
          <a:p>
            <a:pPr>
              <a:lnSpc>
                <a:spcPts val="2400"/>
              </a:lnSpc>
            </a:pPr>
            <a:r>
              <a:rPr lang="fr-FR" i="1" dirty="0" smtClean="0"/>
              <a:t>  </a:t>
            </a:r>
            <a:r>
              <a:rPr lang="fr-FR" sz="2000" i="1" dirty="0" smtClean="0"/>
              <a:t>fond </a:t>
            </a:r>
            <a:r>
              <a:rPr lang="fr-FR" sz="2000" i="1" dirty="0"/>
              <a:t>propre, </a:t>
            </a:r>
            <a:r>
              <a:rPr lang="fr-FR" sz="2000" i="1" dirty="0" err="1"/>
              <a:t>Cifre</a:t>
            </a:r>
            <a:r>
              <a:rPr lang="fr-FR" sz="2000" i="1" dirty="0"/>
              <a:t>, entreprises, agences, régions </a:t>
            </a:r>
            <a:r>
              <a:rPr lang="fr-FR" sz="2000" i="1" dirty="0" err="1"/>
              <a:t>etc</a:t>
            </a:r>
            <a:r>
              <a:rPr lang="fr-FR" sz="2000" i="1" dirty="0"/>
              <a:t> …</a:t>
            </a:r>
          </a:p>
          <a:p>
            <a:pPr>
              <a:lnSpc>
                <a:spcPts val="2400"/>
              </a:lnSpc>
            </a:pPr>
            <a:endParaRPr lang="fr-FR" dirty="0"/>
          </a:p>
          <a:p>
            <a:pPr>
              <a:lnSpc>
                <a:spcPts val="2400"/>
              </a:lnSpc>
            </a:pPr>
            <a:r>
              <a:rPr lang="fr-FR" dirty="0" smtClean="0"/>
              <a:t>- Pratiques </a:t>
            </a:r>
            <a:r>
              <a:rPr lang="fr-FR" dirty="0"/>
              <a:t>différentes </a:t>
            </a:r>
            <a:r>
              <a:rPr lang="fr-FR" dirty="0" smtClean="0"/>
              <a:t>autour du doctorat mais </a:t>
            </a:r>
            <a:r>
              <a:rPr lang="fr-FR" dirty="0"/>
              <a:t>points communs</a:t>
            </a:r>
          </a:p>
          <a:p>
            <a:pPr>
              <a:lnSpc>
                <a:spcPts val="2400"/>
              </a:lnSpc>
            </a:pPr>
            <a:r>
              <a:rPr lang="fr-FR" i="1" dirty="0" smtClean="0"/>
              <a:t>  </a:t>
            </a:r>
            <a:r>
              <a:rPr lang="fr-FR" sz="2000" i="1" dirty="0" smtClean="0"/>
              <a:t>Démarche </a:t>
            </a:r>
            <a:r>
              <a:rPr lang="fr-FR" sz="2000" i="1" dirty="0"/>
              <a:t>qualité ? </a:t>
            </a:r>
            <a:r>
              <a:rPr lang="fr-FR" sz="2000" i="1" dirty="0" smtClean="0"/>
              <a:t>Contrat Objectifs et Performances ?</a:t>
            </a:r>
            <a:endParaRPr lang="fr-FR" sz="2000" i="1" dirty="0"/>
          </a:p>
          <a:p>
            <a:pPr>
              <a:lnSpc>
                <a:spcPts val="2400"/>
              </a:lnSpc>
            </a:pPr>
            <a:r>
              <a:rPr lang="fr-FR" sz="2000" i="1" dirty="0" smtClean="0"/>
              <a:t>  Hybridation </a:t>
            </a:r>
            <a:r>
              <a:rPr lang="fr-FR" sz="2000" i="1" dirty="0"/>
              <a:t>? Juxtaposition ? Uniformisation </a:t>
            </a:r>
            <a:r>
              <a:rPr lang="fr-FR" sz="2000" i="1" dirty="0" smtClean="0"/>
              <a:t>?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5191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" y="0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34" descr="Z:\CHARTE GRAPHIQUE\Présentation Power Point\element_ppt.png"/>
          <p:cNvPicPr>
            <a:picLocks noChangeAspect="1" noChangeArrowheads="1"/>
          </p:cNvPicPr>
          <p:nvPr/>
        </p:nvPicPr>
        <p:blipFill>
          <a:blip r:embed="rId3" cstate="print"/>
          <a:srcRect l="6081" t="56145" r="77315" b="15588"/>
          <a:stretch>
            <a:fillRect/>
          </a:stretch>
        </p:blipFill>
        <p:spPr bwMode="auto">
          <a:xfrm rot="1800000">
            <a:off x="14426" y="5671100"/>
            <a:ext cx="1155374" cy="11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à coins arrondis 48"/>
          <p:cNvSpPr/>
          <p:nvPr/>
        </p:nvSpPr>
        <p:spPr>
          <a:xfrm>
            <a:off x="2607646" y="0"/>
            <a:ext cx="6500858" cy="552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b="1" dirty="0" smtClean="0">
                <a:solidFill>
                  <a:schemeClr val="bg1"/>
                </a:solidFill>
              </a:rPr>
              <a:t>Une Université Cible à créer en 2019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1052736"/>
            <a:ext cx="8542338" cy="4165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Deux modèles de politique doctorale sur les contrats doctoraux</a:t>
            </a:r>
          </a:p>
          <a:p>
            <a:endParaRPr lang="fr-FR" b="1" dirty="0" smtClean="0"/>
          </a:p>
          <a:p>
            <a:pPr>
              <a:lnSpc>
                <a:spcPts val="2600"/>
              </a:lnSpc>
            </a:pPr>
            <a:r>
              <a:rPr lang="fr-FR" dirty="0" smtClean="0"/>
              <a:t>- Nombre et répartition des contrats par école doctorale proposés </a:t>
            </a:r>
          </a:p>
          <a:p>
            <a:pPr>
              <a:lnSpc>
                <a:spcPts val="2600"/>
              </a:lnSpc>
            </a:pPr>
            <a:r>
              <a:rPr lang="fr-FR" dirty="0" smtClean="0"/>
              <a:t>  par l’établissement</a:t>
            </a:r>
          </a:p>
          <a:p>
            <a:pPr>
              <a:lnSpc>
                <a:spcPts val="2600"/>
              </a:lnSpc>
            </a:pPr>
            <a:r>
              <a:rPr lang="fr-FR" dirty="0"/>
              <a:t>	</a:t>
            </a:r>
            <a:r>
              <a:rPr lang="fr-FR" i="1" dirty="0" smtClean="0"/>
              <a:t>Les ED organisent le classement des sujets et le recrutement</a:t>
            </a:r>
          </a:p>
          <a:p>
            <a:pPr>
              <a:lnSpc>
                <a:spcPts val="2600"/>
              </a:lnSpc>
            </a:pPr>
            <a:r>
              <a:rPr lang="fr-FR" i="1" dirty="0"/>
              <a:t>	</a:t>
            </a:r>
            <a:r>
              <a:rPr lang="fr-FR" i="1" dirty="0" smtClean="0"/>
              <a:t>des candidats</a:t>
            </a:r>
          </a:p>
          <a:p>
            <a:pPr>
              <a:lnSpc>
                <a:spcPts val="2600"/>
              </a:lnSpc>
            </a:pPr>
            <a:endParaRPr lang="fr-FR" dirty="0"/>
          </a:p>
          <a:p>
            <a:pPr>
              <a:lnSpc>
                <a:spcPts val="2600"/>
              </a:lnSpc>
            </a:pPr>
            <a:r>
              <a:rPr lang="fr-FR" dirty="0" smtClean="0"/>
              <a:t>- Axes thématiques de recherche, pas de fléchage par ED</a:t>
            </a:r>
          </a:p>
          <a:p>
            <a:pPr>
              <a:lnSpc>
                <a:spcPts val="2600"/>
              </a:lnSpc>
            </a:pPr>
            <a:r>
              <a:rPr lang="fr-FR" dirty="0" smtClean="0"/>
              <a:t>	</a:t>
            </a:r>
            <a:r>
              <a:rPr lang="fr-FR" i="1" dirty="0" smtClean="0"/>
              <a:t>appel à propositions de sujets</a:t>
            </a:r>
          </a:p>
          <a:p>
            <a:pPr>
              <a:lnSpc>
                <a:spcPts val="2600"/>
              </a:lnSpc>
            </a:pPr>
            <a:r>
              <a:rPr lang="fr-FR" i="1" dirty="0"/>
              <a:t>	</a:t>
            </a:r>
            <a:r>
              <a:rPr lang="fr-FR" i="1" dirty="0" smtClean="0"/>
              <a:t>classement des sujets par la direction scientifique, </a:t>
            </a:r>
          </a:p>
          <a:p>
            <a:pPr>
              <a:lnSpc>
                <a:spcPts val="2600"/>
              </a:lnSpc>
            </a:pPr>
            <a:r>
              <a:rPr lang="fr-FR" i="1" dirty="0"/>
              <a:t>	</a:t>
            </a:r>
            <a:r>
              <a:rPr lang="fr-FR" i="1" dirty="0" smtClean="0"/>
              <a:t>après avis des directeurs des UR et de département</a:t>
            </a:r>
          </a:p>
          <a:p>
            <a:pPr>
              <a:lnSpc>
                <a:spcPts val="2600"/>
              </a:lnSpc>
            </a:pPr>
            <a:r>
              <a:rPr lang="fr-FR" i="1" dirty="0" smtClean="0"/>
              <a:t>	gestion du recrutement par l’établissement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6295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7313</TotalTime>
  <Words>1098</Words>
  <Application>Microsoft Office PowerPoint</Application>
  <PresentationFormat>Affichage à l'écran (4:3)</PresentationFormat>
  <Paragraphs>435</Paragraphs>
  <Slides>35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benoit.lesaffre</dc:creator>
  <cp:lastModifiedBy>pret-dg</cp:lastModifiedBy>
  <cp:revision>175</cp:revision>
  <cp:lastPrinted>2014-02-06T17:12:59Z</cp:lastPrinted>
  <dcterms:created xsi:type="dcterms:W3CDTF">2008-02-04T13:51:33Z</dcterms:created>
  <dcterms:modified xsi:type="dcterms:W3CDTF">2017-12-07T14:01:17Z</dcterms:modified>
</cp:coreProperties>
</file>