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8" d="100"/>
          <a:sy n="108" d="100"/>
        </p:scale>
        <p:origin x="-108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56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36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9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70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44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41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4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76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71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16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4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855D4-B8CD-4D53-9623-A0A305EFA883}" type="datetimeFigureOut">
              <a:rPr lang="fr-FR" smtClean="0"/>
              <a:t>13/12/2017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E2091-391A-4978-9A91-1BE9D5D10E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9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3779" y="6290469"/>
            <a:ext cx="117505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Séminaire des 06 et 07/12/2017, IFSTTAR Marne la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Vallée</a:t>
            </a:r>
            <a:endParaRPr lang="fr-FR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49" name="Image 4" descr="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41" y="317074"/>
            <a:ext cx="1760538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63486" y="182525"/>
            <a:ext cx="806502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Les séminaires de connaissance réciproque : et si nous faisions connaissance ?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ATELIER : Patrimoine/Immobilier/Sécurité</a:t>
            </a:r>
            <a:endParaRPr kumimoji="0" lang="fr-FR" altLang="fr-FR" sz="1600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4281" y="1428324"/>
            <a:ext cx="568095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Animation Philippe Avril IFSTTAR / Philippe </a:t>
            </a:r>
            <a:r>
              <a:rPr lang="fr-FR" sz="1200" dirty="0" err="1" smtClean="0"/>
              <a:t>Demange</a:t>
            </a:r>
            <a:r>
              <a:rPr lang="fr-FR" sz="1200" dirty="0" smtClean="0"/>
              <a:t> UPEM</a:t>
            </a:r>
          </a:p>
          <a:p>
            <a:endParaRPr lang="fr-FR" sz="1200" dirty="0" smtClean="0"/>
          </a:p>
          <a:p>
            <a:r>
              <a:rPr lang="fr-FR" sz="1200" dirty="0" smtClean="0"/>
              <a:t>4 établissements représentés :</a:t>
            </a:r>
          </a:p>
          <a:p>
            <a:r>
              <a:rPr lang="fr-FR" sz="1200" dirty="0"/>
              <a:t>EIVP : Philippe </a:t>
            </a:r>
            <a:r>
              <a:rPr lang="fr-FR" sz="1200" dirty="0" err="1"/>
              <a:t>Claessen</a:t>
            </a:r>
            <a:r>
              <a:rPr lang="fr-FR" sz="1200" dirty="0"/>
              <a:t> rapporteur groupe de travail</a:t>
            </a:r>
          </a:p>
          <a:p>
            <a:r>
              <a:rPr lang="fr-FR" sz="1200" dirty="0"/>
              <a:t>ENSG : Pascal </a:t>
            </a:r>
            <a:r>
              <a:rPr lang="fr-FR" sz="1200" dirty="0" err="1" smtClean="0"/>
              <a:t>Boulery</a:t>
            </a:r>
            <a:endParaRPr lang="fr-FR" sz="1200" dirty="0" smtClean="0"/>
          </a:p>
          <a:p>
            <a:r>
              <a:rPr lang="fr-FR" sz="1200" dirty="0" smtClean="0"/>
              <a:t>IFSTTAR : Philippe Avril, Carlos de Melo, Sébastien </a:t>
            </a:r>
            <a:r>
              <a:rPr lang="fr-FR" sz="1200" dirty="0" smtClean="0"/>
              <a:t>Bessières-</a:t>
            </a:r>
            <a:r>
              <a:rPr lang="fr-FR" sz="1200" dirty="0" err="1" smtClean="0"/>
              <a:t>Benbarouk</a:t>
            </a:r>
            <a:endParaRPr lang="fr-FR" sz="1200" dirty="0" smtClean="0"/>
          </a:p>
          <a:p>
            <a:r>
              <a:rPr lang="fr-FR" sz="1200" dirty="0" smtClean="0"/>
              <a:t>UPEM : Philippe </a:t>
            </a:r>
            <a:r>
              <a:rPr lang="fr-FR" sz="1200" dirty="0" err="1" smtClean="0"/>
              <a:t>Demange</a:t>
            </a:r>
            <a:endParaRPr lang="fr-FR" sz="1200" dirty="0" smtClean="0"/>
          </a:p>
          <a:p>
            <a:endParaRPr lang="fr-FR" sz="1200" dirty="0"/>
          </a:p>
          <a:p>
            <a:r>
              <a:rPr lang="fr-FR" sz="1200" dirty="0" smtClean="0"/>
              <a:t>1</a:t>
            </a:r>
            <a:r>
              <a:rPr lang="fr-FR" sz="1200" baseline="30000" dirty="0" smtClean="0"/>
              <a:t>ère</a:t>
            </a:r>
            <a:r>
              <a:rPr lang="fr-FR" sz="1200" dirty="0" smtClean="0"/>
              <a:t> réunion : échange sur nos différences / Analyse de l’Existant</a:t>
            </a:r>
          </a:p>
          <a:p>
            <a:endParaRPr lang="fr-FR" sz="1200" dirty="0"/>
          </a:p>
          <a:p>
            <a:r>
              <a:rPr lang="fr-FR" sz="1200" dirty="0" smtClean="0"/>
              <a:t>- Des Etablissements à plusieurs échelles :</a:t>
            </a:r>
          </a:p>
          <a:p>
            <a:r>
              <a:rPr lang="fr-FR" sz="1200" dirty="0" smtClean="0"/>
              <a:t>l’IFSTTAR avec une implantation Nationale de ses Sites, 6 sites, 35 bâtiments, </a:t>
            </a:r>
          </a:p>
          <a:p>
            <a:r>
              <a:rPr lang="fr-FR" sz="1200" dirty="0" smtClean="0"/>
              <a:t>l’UPEM Départementale, 3 sites, 14 bâtiments, 100 000 m² (50 000 m² enseignement/ 10 000 m² Recherche/ 9700 m² de Bibliothèque/  1400 m² d’installations sportives / 5000 m² occupés par des tiers dont CROUS/INRA/IFSTTAR), budget Immobilier 10 M€,</a:t>
            </a:r>
          </a:p>
          <a:p>
            <a:r>
              <a:rPr lang="fr-FR" sz="1200" dirty="0" smtClean="0"/>
              <a:t>l’ENSG et l’ENSVAT, mono-site, sur la Cité Descartes,  </a:t>
            </a:r>
          </a:p>
          <a:p>
            <a:r>
              <a:rPr lang="fr-FR" sz="1200" dirty="0" smtClean="0"/>
              <a:t>l’EIVP, mono-site sur la Ville de Paris.</a:t>
            </a:r>
          </a:p>
          <a:p>
            <a:endParaRPr lang="fr-FR" sz="1200" dirty="0" smtClean="0"/>
          </a:p>
          <a:p>
            <a:r>
              <a:rPr lang="fr-FR" sz="1200" dirty="0" smtClean="0"/>
              <a:t>- Différentes occupations: propriétaire, occupants sous convention avec la Direction de l’Immobilier de l’Etat, locataire, en </a:t>
            </a:r>
            <a:r>
              <a:rPr lang="fr-FR" sz="1200" dirty="0" err="1" smtClean="0"/>
              <a:t>co-propriété</a:t>
            </a:r>
            <a:r>
              <a:rPr lang="fr-FR" sz="1200" dirty="0" smtClean="0"/>
              <a:t>, </a:t>
            </a:r>
            <a:r>
              <a:rPr lang="fr-FR" sz="1200" dirty="0" smtClean="0"/>
              <a:t>parfois en occupation partagée,</a:t>
            </a:r>
            <a:endParaRPr lang="fr-FR" sz="1200" dirty="0" smtClean="0"/>
          </a:p>
          <a:p>
            <a:endParaRPr lang="fr-FR" sz="1200" dirty="0" smtClean="0"/>
          </a:p>
          <a:p>
            <a:r>
              <a:rPr lang="fr-FR" sz="1200" dirty="0" smtClean="0"/>
              <a:t>- Des organisations adaptées à leur situation administratives et à leur taille, très centralisé avec une équipe de 38 personnes, déconcentrées pour l’IFSTTAR, dépendantes de leur structure centrale ENSG/EIVP/ENSVAT, du traitement interne à l’externalisation avec plus ou moins d’importance des besoins en travaux, maintenance, sécurité.</a:t>
            </a:r>
            <a:endParaRPr lang="fr-FR" sz="1200" dirty="0"/>
          </a:p>
          <a:p>
            <a:endParaRPr lang="fr-FR" sz="1200" dirty="0" smtClean="0"/>
          </a:p>
          <a:p>
            <a:endParaRPr lang="fr-FR" sz="120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5817140" y="1220787"/>
            <a:ext cx="621720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</a:t>
            </a:r>
            <a:r>
              <a:rPr lang="fr-FR" sz="1200" baseline="30000" dirty="0" smtClean="0"/>
              <a:t>ème</a:t>
            </a:r>
            <a:r>
              <a:rPr lang="fr-FR" sz="1200" dirty="0" smtClean="0"/>
              <a:t>  </a:t>
            </a:r>
            <a:r>
              <a:rPr lang="fr-FR" sz="1200" dirty="0"/>
              <a:t>réunion : échange sur nos </a:t>
            </a:r>
            <a:r>
              <a:rPr lang="fr-FR" sz="1200" dirty="0" smtClean="0"/>
              <a:t>différences</a:t>
            </a:r>
          </a:p>
          <a:p>
            <a:endParaRPr lang="fr-FR" sz="1200" dirty="0"/>
          </a:p>
          <a:p>
            <a:r>
              <a:rPr lang="fr-FR" sz="1200" dirty="0" smtClean="0"/>
              <a:t>Des difficultés communes :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Sites isolés pour les organisations centrales, problème de réactivité, de présence sur place (sentiment de ne pas être pris en compte), cohérence technique et administrative, 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Amortissement/ obsolescence des équipements (chauffage/ Ventilation/ Climatisation/air comprimé/ installations SSI et électriques….), et éléments de clos couvert (façades/ toitures), nécessité d’inscrire le gros investissement renouvellement dans des schéma pluriannuels,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Une situation thermique inquiétante, y compris pour les bâtiments les plus récents qui ne sont pas dans l’épure de la réglementation thermique 2012 (vs augmentation du cout de l’énergie, responsabilité sociétale),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Des avancées inégales en matière de Développement Durable (PDIE/Tri Sélectif/ Gestion des espaces verts, restauration….)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Montée des besoins de sureté (Vigie Pirate) sans contrarier la nécessité de l’ouverture vers la Ville et de ne pas trop contraindre les différentes missions (Enseignement/Recherche/ Diffusion de la Culture Scientifique)</a:t>
            </a:r>
            <a:endParaRPr lang="fr-FR" sz="1200" dirty="0"/>
          </a:p>
          <a:p>
            <a:endParaRPr lang="fr-FR" sz="1200" dirty="0"/>
          </a:p>
          <a:p>
            <a:r>
              <a:rPr lang="fr-FR" sz="1200" dirty="0" smtClean="0"/>
              <a:t>Des opportunités grâce au rapprochement des établissements: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Mutualisation (reprographie, courrier, flotte de véhicule, contrats, bonnes pratiques…)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Mise à disposition de compétences, voir à en développer pour s’entraider,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Gain économique grâce à des achats communs (taille critique) services/travaux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SPSI, mise en commun d’une politique globale et déclinaison en actions spécifiques à chaque situation,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Recherche et </a:t>
            </a:r>
            <a:r>
              <a:rPr lang="fr-FR" sz="1200" dirty="0" smtClean="0"/>
              <a:t>développement Ville </a:t>
            </a:r>
            <a:r>
              <a:rPr lang="fr-FR" sz="1200" dirty="0"/>
              <a:t>Durable, </a:t>
            </a:r>
            <a:r>
              <a:rPr lang="fr-FR" sz="1200" dirty="0" smtClean="0"/>
              <a:t>comment formaliser le </a:t>
            </a:r>
            <a:r>
              <a:rPr lang="fr-FR" sz="1200" dirty="0" smtClean="0"/>
              <a:t>retour </a:t>
            </a:r>
            <a:r>
              <a:rPr lang="fr-FR" sz="1200" dirty="0" smtClean="0"/>
              <a:t>vers </a:t>
            </a:r>
            <a:r>
              <a:rPr lang="fr-FR" sz="1200" dirty="0" smtClean="0"/>
              <a:t>les projets Immobiliers des 2tablissements, </a:t>
            </a:r>
            <a:r>
              <a:rPr lang="fr-FR" sz="1200" dirty="0" smtClean="0"/>
              <a:t>exemplarité</a:t>
            </a:r>
            <a:r>
              <a:rPr lang="fr-FR" sz="1200" dirty="0" smtClean="0"/>
              <a:t>,….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endParaRPr lang="fr-FR" sz="1200" dirty="0"/>
          </a:p>
          <a:p>
            <a:r>
              <a:rPr lang="fr-FR" sz="1200" dirty="0" smtClean="0"/>
              <a:t>Demande de création d’un </a:t>
            </a:r>
            <a:r>
              <a:rPr lang="fr-FR" sz="1200" dirty="0" err="1" smtClean="0"/>
              <a:t>gropue</a:t>
            </a:r>
            <a:r>
              <a:rPr lang="fr-FR" sz="1200" dirty="0" smtClean="0"/>
              <a:t> d’échanges spécifique sous l’égide de l’U-Cible.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9553632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506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Ifsttar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VASSELLI Valerie</dc:creator>
  <cp:lastModifiedBy>Philippe Demange</cp:lastModifiedBy>
  <cp:revision>18</cp:revision>
  <cp:lastPrinted>2017-11-15T10:28:53Z</cp:lastPrinted>
  <dcterms:created xsi:type="dcterms:W3CDTF">2017-11-14T12:39:29Z</dcterms:created>
  <dcterms:modified xsi:type="dcterms:W3CDTF">2017-12-13T07:05:05Z</dcterms:modified>
</cp:coreProperties>
</file>